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bookmarkIdSeed="34">
  <p:sldMasterIdLst>
    <p:sldMasterId id="2147483648" r:id="rId1"/>
    <p:sldMasterId id="2147483660" r:id="rId2"/>
  </p:sldMasterIdLst>
  <p:notesMasterIdLst>
    <p:notesMasterId r:id="rId34"/>
  </p:notesMasterIdLst>
  <p:sldIdLst>
    <p:sldId id="455" r:id="rId3"/>
    <p:sldId id="441" r:id="rId4"/>
    <p:sldId id="406" r:id="rId5"/>
    <p:sldId id="442" r:id="rId6"/>
    <p:sldId id="428" r:id="rId7"/>
    <p:sldId id="444" r:id="rId8"/>
    <p:sldId id="446" r:id="rId9"/>
    <p:sldId id="443" r:id="rId10"/>
    <p:sldId id="421" r:id="rId11"/>
    <p:sldId id="453" r:id="rId12"/>
    <p:sldId id="413" r:id="rId13"/>
    <p:sldId id="412" r:id="rId14"/>
    <p:sldId id="429" r:id="rId15"/>
    <p:sldId id="275" r:id="rId16"/>
    <p:sldId id="447" r:id="rId17"/>
    <p:sldId id="448" r:id="rId18"/>
    <p:sldId id="450" r:id="rId19"/>
    <p:sldId id="451" r:id="rId20"/>
    <p:sldId id="399" r:id="rId21"/>
    <p:sldId id="392" r:id="rId22"/>
    <p:sldId id="403" r:id="rId23"/>
    <p:sldId id="452" r:id="rId24"/>
    <p:sldId id="415" r:id="rId25"/>
    <p:sldId id="454" r:id="rId26"/>
    <p:sldId id="423" r:id="rId27"/>
    <p:sldId id="424" r:id="rId28"/>
    <p:sldId id="425" r:id="rId29"/>
    <p:sldId id="431" r:id="rId30"/>
    <p:sldId id="432" r:id="rId31"/>
    <p:sldId id="456" r:id="rId32"/>
    <p:sldId id="366" r:id="rId33"/>
  </p:sldIdLst>
  <p:sldSz cx="12192000" cy="6858000"/>
  <p:notesSz cx="6858000" cy="9144000"/>
  <p:embeddedFontLst>
    <p:embeddedFont>
      <p:font typeface="Comic Sans MS" panose="030F0702030302020204" pitchFamily="66" charset="0"/>
      <p:regular r:id="rId35"/>
      <p:bold r:id="rId36"/>
      <p:italic r:id="rId37"/>
      <p:boldItalic r:id="rId3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C4C6"/>
    <a:srgbClr val="A6A6A6"/>
    <a:srgbClr val="C68F06"/>
    <a:srgbClr val="F7ECD9"/>
    <a:srgbClr val="F89C36"/>
    <a:srgbClr val="F5C682"/>
    <a:srgbClr val="DDF0FA"/>
    <a:srgbClr val="DFEDF9"/>
    <a:srgbClr val="D8E8F7"/>
    <a:srgbClr val="9462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3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0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8744F-3B64-4FEB-B8F9-0E157773423E}" type="datetimeFigureOut">
              <a:rPr lang="fr-FR" smtClean="0"/>
              <a:t>15/11/2025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6BD4D-9339-4BA6-8964-98BAB2BDB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055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6645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93AE7-5B35-C354-F8BD-665DA9E44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B3FEF16-D602-86F2-3C2D-572CCA16B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3E54AAE-E205-9C6B-F897-A5882BDDD1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Y a-t-il des profs de </a:t>
            </a:r>
            <a:r>
              <a:rPr lang="fr-FR" dirty="0" err="1"/>
              <a:t>fle</a:t>
            </a:r>
            <a:r>
              <a:rPr lang="fr-FR" dirty="0"/>
              <a:t> dans la salle ?</a:t>
            </a:r>
          </a:p>
          <a:p>
            <a:r>
              <a:rPr lang="fr-FR" dirty="0"/>
              <a:t>Comme je découvre à ma grande surprise que nombreux, je décide là maintenant de ramener mon intervention à 5 questions, celles que me posent justement le plus souvent les enseignants ou futurs enseignants du </a:t>
            </a:r>
            <a:r>
              <a:rPr lang="fr-FR" dirty="0" err="1"/>
              <a:t>fle</a:t>
            </a:r>
            <a:endParaRPr lang="fr-FR" dirty="0"/>
          </a:p>
          <a:p>
            <a:r>
              <a:rPr lang="fr-FR" dirty="0"/>
              <a:t>Serai très terre à terre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1DEAA0-B370-A09B-1E84-DD21E4789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251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405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850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1818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157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8693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8FAB2-798D-F389-1E66-8705BD3BD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6537ECB-444C-3887-E357-3F0CA3C19E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723FD80-C11C-4EEF-67C5-AACE4FB71E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385D56-1396-C09C-1052-63B8026F2D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380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BC6D1-B084-8171-6C87-65BC1FB04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DDDF597-3621-7972-1232-11A615756D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A1835C0-CE56-832A-E8EC-7492AC049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E13537-C03F-6ABD-A1B6-EA9D1DF2E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3544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986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454D7-9BE6-C185-E823-A385D336A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7721A35-0B43-2B3B-0DFE-3185A64D50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22DA128-0E19-776C-9F18-75044D573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F06707-5B8C-F999-30E1-29384564D7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9717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D2551-932C-3DC7-1F8D-3358C7B44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207B007-12B3-AE1A-1A00-03EF6E7B7A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45207BB-2E37-FBE8-28F3-E0F854E41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7CEB83-DA93-42ED-7456-C65ED8FDBC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7735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0AD05-12D4-9202-62A8-4C0319796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89DF854-6491-AB0B-AD55-D6AD1493B5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0CB8B36-5844-19E4-9DFB-BF7E3AE90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A183FC-9910-C7C5-5FF2-48B73DF6C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473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Y a-t-il des profs de </a:t>
            </a:r>
            <a:r>
              <a:rPr lang="fr-FR" dirty="0" err="1"/>
              <a:t>fle</a:t>
            </a:r>
            <a:r>
              <a:rPr lang="fr-FR" dirty="0"/>
              <a:t> dans la salle ?</a:t>
            </a:r>
          </a:p>
          <a:p>
            <a:r>
              <a:rPr lang="fr-FR" dirty="0"/>
              <a:t>Comme je découvre à ma grande surprise que nombreux, je décide là maintenant de ramener mon intervention à 5 questions, celles que me posent justement le plus souvent les enseignants ou futurs enseignants du </a:t>
            </a:r>
            <a:r>
              <a:rPr lang="fr-FR" dirty="0" err="1"/>
              <a:t>fle</a:t>
            </a:r>
            <a:endParaRPr lang="fr-FR" dirty="0"/>
          </a:p>
          <a:p>
            <a:r>
              <a:rPr lang="fr-FR" dirty="0"/>
              <a:t>Serai très terre à terre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0823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Y a-t-il des profs de </a:t>
            </a:r>
            <a:r>
              <a:rPr lang="fr-FR" dirty="0" err="1"/>
              <a:t>fle</a:t>
            </a:r>
            <a:r>
              <a:rPr lang="fr-FR" dirty="0"/>
              <a:t> dans la salle ?</a:t>
            </a:r>
          </a:p>
          <a:p>
            <a:r>
              <a:rPr lang="fr-FR" dirty="0"/>
              <a:t>Comme je découvre à ma grande surprise que nombreux, je décide là maintenant de ramener mon intervention à 5 questions, celles que me posent justement le plus souvent les enseignants ou futurs enseignants du </a:t>
            </a:r>
            <a:r>
              <a:rPr lang="fr-FR" dirty="0" err="1"/>
              <a:t>fle</a:t>
            </a:r>
            <a:endParaRPr lang="fr-FR" dirty="0"/>
          </a:p>
          <a:p>
            <a:r>
              <a:rPr lang="fr-FR" dirty="0"/>
              <a:t>Serai très terre à terre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258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8DDB2-D01B-D031-3126-ACE2A616C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45EA58B-3F86-A8B9-6EE7-BFA132398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628DCE-E551-151C-8E69-602408A6D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Y a-t-il des profs de </a:t>
            </a:r>
            <a:r>
              <a:rPr lang="fr-FR" dirty="0" err="1"/>
              <a:t>fle</a:t>
            </a:r>
            <a:r>
              <a:rPr lang="fr-FR" dirty="0"/>
              <a:t> dans la salle ?</a:t>
            </a:r>
          </a:p>
          <a:p>
            <a:r>
              <a:rPr lang="fr-FR" dirty="0"/>
              <a:t>Comme je découvre à ma grande surprise que nombreux, je décide là maintenant de ramener mon intervention à 5 questions, celles que me posent justement le plus souvent les enseignants ou futurs enseignants du </a:t>
            </a:r>
            <a:r>
              <a:rPr lang="fr-FR" dirty="0" err="1"/>
              <a:t>fle</a:t>
            </a:r>
            <a:endParaRPr lang="fr-FR" dirty="0"/>
          </a:p>
          <a:p>
            <a:r>
              <a:rPr lang="fr-FR" dirty="0"/>
              <a:t>Serai très terre à terre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D93886-FBD9-3E7E-6933-D9E1F02A0A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FB216-2E64-444F-8EB8-89034CD9834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5426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406436-65CE-E434-636E-6D6F303B7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A32EB54-4AB6-4314-07EF-29C233E52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F43B96-003B-94DD-5BAF-6336B1752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6E740-CD89-46EE-B08F-BC72D19307DF}" type="datetime1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6BD20C-43AB-7BB2-16FB-4CCDE2B13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A2B34B-617D-BA92-FCB3-BA0832FD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749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C30B22-E1D4-81A5-2EED-2E065FC0A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F4E350C-F13D-CDB1-9EB8-D1C8F8A06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734A2E-E696-DA06-2082-1B2AB293E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9F3B6-69A4-41BA-9810-FA3957E30AFF}" type="datetime1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E4FB6F-9E51-D758-A586-82BD864A0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A7B8A8-63D7-EC08-B81F-8363ECB8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30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DAFCD36-651D-CE82-0B7E-7A0512426C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FED1EE2-2247-17CA-712E-C38238E3B1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00D0A7-CC1E-9A7C-463C-4B3E0953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E13C-4BE0-47EB-BD28-CCB7380296C8}" type="datetime1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E9B967-C03B-F97C-34DC-7D138AE7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0CE5F1-04C4-C72D-0B26-E8099B64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273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B5D195-932E-B08D-4BEE-AACEAD8CE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DDA7DA4-3298-D6BE-A052-9EB882C408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AC4826-A9CB-371D-07A1-9413A356E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876C-3258-4CE7-B363-E9DE1D069945}" type="datetime1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EB6D05-0DA0-7B43-4549-E3A661235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D6F8A9-3963-E14D-7239-EF3752F09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552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2ACC09-2EC1-9192-EDE3-9354F76B9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2C6FB8-3A51-0CB1-1D8C-3E58C1207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C731BF-1A23-40CD-351F-7E1AA63F7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9ABFF-86D7-4D86-9088-041E4B4BC152}" type="datetime1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034B52-5D48-8229-068D-97F36EED1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D30FC7-EEF4-299B-46F3-29618943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56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B0D946-58C8-B042-E5CA-8FDFAF7BF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B6DDA6-E4A9-411D-313D-F960BCFB9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2CAA00-102C-F83D-C451-FA4E45CB1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7F667-F4F7-4F86-8D86-386724C768DF}" type="datetime1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16B83B-AB9B-386F-F571-116FC1E2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E46957-CCE9-7C72-00A3-AAB043A78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308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9C1811-4C18-AB8C-1031-70795FE43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DA5EE4-40D0-6126-74D1-7F0BE20BD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20FB00-A220-02D1-8BC4-3981B9C32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2739E9-B77C-B283-E7EF-2CB6CAA28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61617-E5E6-401C-AE2C-9381FE544745}" type="datetime1">
              <a:rPr lang="fr-FR" smtClean="0"/>
              <a:t>15/11/2025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E67B91-A5E7-76DC-41F2-5178DD48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31EA4E-C401-D5A9-C36A-CE33676BC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595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E23B6E-4C21-86BD-18B5-626276813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9C2609-A92C-3C53-08DD-C081C21A6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0A2001-3B82-6740-D2C2-39E485A85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0222956-6679-FEC4-C097-0E3BBA3D4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CFE4FF-8DD4-FBDB-B018-55E0C6C3D0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B1EE13A-E05E-D642-DD41-11C164F11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43CAA-AFDB-4C12-A2A4-C2F2F8419DB4}" type="datetime1">
              <a:rPr lang="fr-FR" smtClean="0"/>
              <a:t>15/11/2025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DAC53F3-F6F8-B26A-8A24-5E8F22DA4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6BC014B-AEA2-4E50-A676-4037C93D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905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D259FA-81B1-68C7-C686-9CC1FEF62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7113C9-1ECC-1CFF-64BD-968D0D830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16F29-9373-4DA1-A5CC-1B31BD6D2FEB}" type="datetime1">
              <a:rPr lang="fr-FR" smtClean="0"/>
              <a:t>15/11/2025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9524EF-4DA4-B322-522C-B7107F590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0862CB-A17A-60D5-F714-6AE1FC82F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23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948ABB2-8AC7-2FB0-A66E-F343CEE2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566B7-03E3-451F-9ABE-6C3B7BB1B6C4}" type="datetime1">
              <a:rPr lang="fr-FR" smtClean="0"/>
              <a:t>15/11/2025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CCDCDD8-F5FA-9A8A-503F-B6FC5AFD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CA6F3A-01C5-403B-AEE7-1E292A3F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787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2A20F6-E27A-FAB7-6926-772136FAE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D29A15-0CFF-3DEE-A816-5BC203EA7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F50818-46B1-4B19-B7A0-484F450FC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F1CE81-215B-A835-12CA-E3B041278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CAA7-5C2A-4CC0-AAD6-0F9AD1F12AE6}" type="datetime1">
              <a:rPr lang="fr-FR" smtClean="0"/>
              <a:t>15/11/2025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A7067F-75AA-3580-D92F-EDB276896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D16971-DC3C-0E83-2A3E-04455C23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12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1FD2A-F4BA-8583-5BBF-08E72ED84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852462-B02A-F7F6-00CD-6CD250379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540711-C7BE-4685-9A75-7B1B8E740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5803-98CD-4423-800B-78E1CCEDB736}" type="datetime1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836164-EF35-78CA-FD44-6B006651C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AF52E5-4962-8BA3-40A5-CAA6149DC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61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EBA14A-331E-2E80-96EC-49AADA83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F3F30DE-9648-740C-AF7F-34E8C47BA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116765-9DE1-A0B9-C70F-0075B4484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AE4546-DA8E-7213-553C-73D23B1F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4D633-1930-4AF3-A7F8-1937B7FF3BA4}" type="datetime1">
              <a:rPr lang="fr-FR" smtClean="0"/>
              <a:t>15/11/2025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AC2BD7-B2D7-AB03-810A-EC512C584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194D91-6FC5-D4D1-8492-12AB176F5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425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AFC538-E15E-FF03-D915-1ADAD9F0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552A65B-1A03-F0F8-58FE-DB74DDF81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15E4D2-7CBD-3CDC-7656-CA585AB43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0665-30FC-402C-9932-F1A13983E560}" type="datetime1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4F7051-B59A-4389-1F36-3B5BCA7DE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28DFA9-4639-72E4-B2ED-BF8CC868C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316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34BF228-A481-ADED-6F42-DF3DBCF77E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B1C9538-5354-548E-9CC8-26255A293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BFB93D-4703-BC2A-C066-79482B61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65583-1878-4E40-96F4-D6BEC9553551}" type="datetime1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9272DF-1073-A3CA-87FE-E165E8678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D44625-C799-54AD-1C1C-8CEADCB1D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275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29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A7F360-4D6C-8840-6566-00680BC0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2713B2-3D7C-790C-F582-19984342B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7D2A81-FA5F-A19D-C324-238E01DEB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01771-4AE4-4968-AC30-A17D8E362E4C}" type="datetime1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0E74E1-CA23-2F72-7123-5671B928F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5C1F2E-26B8-D6F6-6086-E82D38D5C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23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947A81-75E9-E15A-FDC7-D20F461D0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946956-B9D9-8207-542A-90A65F96C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926333-6BD0-3A75-C308-FF39B7DE7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299847-B121-81E2-6F91-CA2831D8A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8DB82-434F-498E-9D78-5ECE0D41DC1C}" type="datetime1">
              <a:rPr lang="fr-FR" smtClean="0"/>
              <a:t>15/11/2025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8B6CAB-84AA-240F-CC6B-20B9E81B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2FFCD8-ADC6-788A-82DE-F84D60D96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305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F84333-345B-EA82-B80C-EDDA5E2B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3E4751-B6CD-63FA-E5A0-88B4B0F12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B2BCBB2-6AD9-1854-BE60-D2DA176A1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5904117-496A-1282-3C1A-0398693F06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019F770-A1A5-5E68-4736-EB327A8B6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261856F-44B4-8E7C-71CB-C970C9060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AB41-A063-4751-A086-46B82A1EC525}" type="datetime1">
              <a:rPr lang="fr-FR" smtClean="0"/>
              <a:t>15/11/2025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02308FA-D020-1FFA-0A34-4507935A0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995C053-669B-7D25-1A1F-39333AFA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765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1E27F7-13BF-5ACF-0E28-BE803F799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2EF25BB-66AC-5571-B6C8-D8721F42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9EC06-AF4F-4ECC-9B41-87022DFA2F40}" type="datetime1">
              <a:rPr lang="fr-FR" smtClean="0"/>
              <a:t>15/11/2025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08ED6E3-DB15-F222-D78D-488B9324A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C75A1DF-4C2B-7609-867B-B6CD0F753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7336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4DA2044-E1F7-D59A-73A2-1A298AF6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5C250-37A7-4886-A02B-D4FD2159E59E}" type="datetime1">
              <a:rPr lang="fr-FR" smtClean="0"/>
              <a:t>15/11/2025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0717C9A-FD37-5A63-FD1F-5DF6ABEC8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24C842-3751-4070-68DB-2E38A290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693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D7BD20-31CE-F99F-28EB-429D2588B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C6E662-22A3-B56C-BEED-7EEC4029C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049E81C-1914-7EC0-8A8B-4709D165BB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FAD926-85E1-34F7-DACB-35B3A0308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406CB-5167-446D-845F-C4E19804B4E1}" type="datetime1">
              <a:rPr lang="fr-FR" smtClean="0"/>
              <a:t>15/11/2025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D6271E9-7ADA-0360-B97A-54A5B2BC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52982E-6DA9-5D7E-76ED-FF6441EE0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413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E18CB0-9C43-A240-B113-BC94E95A7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62EB11F-C914-E9DD-2FEA-952D95DF0A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D8CF00B-EE0D-9662-A90C-51475622A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EE213E0-56EF-7916-DE7E-FEF6EBCC3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337D-A763-49D0-8492-B7AAFC45DC18}" type="datetime1">
              <a:rPr lang="fr-FR" smtClean="0"/>
              <a:t>15/11/2025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4E5795B-74F0-4BE2-7224-B72166AB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107EB9-A387-9849-BBDB-7CA8C2338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12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bg1"/>
            </a:gs>
            <a:gs pos="100000">
              <a:srgbClr val="DEEBF7"/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1D40A1C-97E0-590F-5230-E27C86F7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99E500-1CE9-EF65-9310-527CB475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3521A5-B4C8-0278-AB62-77366BD2B9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E350BD-A44B-4C90-83AA-F62FF946B259}" type="datetime1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5263F0-72D1-09E3-2CA4-718DC908F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69EBAD-3215-4F8D-1463-9C45AE5592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436196-6F5A-4D06-88D3-62F7CB12F8E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328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bg1"/>
            </a:gs>
            <a:gs pos="100000">
              <a:srgbClr val="DEEBF7"/>
            </a:gs>
          </a:gsLst>
          <a:path path="circle">
            <a:fillToRect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04633AC-7ADC-D0B2-17B9-D50D9057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DC5796-D49F-D5E6-6227-CB5690BF9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9F7B6B-4161-3BBC-824E-2807E0B557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00A13-9A26-417C-9802-0B66E7AA0EE8}" type="datetime1">
              <a:rPr lang="fr-FR" smtClean="0"/>
              <a:t>15/11/2025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D538C5-FF07-733A-D517-A8125CA5C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3E4EF3-38F7-C52D-819A-D37FBB53B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C111A-E26A-4BBD-9ABB-0765135949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4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image" Target="../media/image4.emf"/><Relationship Id="rId15" Type="http://schemas.openxmlformats.org/officeDocument/2006/relationships/image" Target="../media/image14.png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3.wdp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9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9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3.png"/><Relationship Id="rId7" Type="http://schemas.openxmlformats.org/officeDocument/2006/relationships/image" Target="../media/image1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30.svg"/><Relationship Id="rId4" Type="http://schemas.openxmlformats.org/officeDocument/2006/relationships/image" Target="../media/image22.sv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0DEE993-B6D2-C7BB-0C1F-4924A5883913}"/>
              </a:ext>
            </a:extLst>
          </p:cNvPr>
          <p:cNvSpPr txBox="1"/>
          <p:nvPr/>
        </p:nvSpPr>
        <p:spPr>
          <a:xfrm>
            <a:off x="4299349" y="225941"/>
            <a:ext cx="8065551" cy="1760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fr-FR" sz="20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fr-FR" sz="2400" b="1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Journée Internationale </a:t>
            </a:r>
            <a:br>
              <a:rPr lang="fr-FR" sz="2400" b="1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</a:br>
            <a:r>
              <a:rPr lang="fr-FR" sz="2400" b="1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des Professeurs de français 2025 </a:t>
            </a:r>
            <a:endParaRPr lang="fr-FR" sz="2400" b="0" i="0" u="none" strike="noStrike" baseline="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fr-FR" b="1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21 et 22 novembre 2025 </a:t>
            </a:r>
          </a:p>
          <a:p>
            <a:pPr>
              <a:lnSpc>
                <a:spcPts val="1800"/>
              </a:lnSpc>
            </a:pPr>
            <a:r>
              <a:rPr lang="fr-FR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Université de Chypre </a:t>
            </a:r>
          </a:p>
          <a:p>
            <a:pPr>
              <a:lnSpc>
                <a:spcPts val="1800"/>
              </a:lnSpc>
            </a:pPr>
            <a:r>
              <a:rPr lang="fr-FR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Nicosie </a:t>
            </a:r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8B6A3C9-2E7D-FE13-7257-BCEBDD0A7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3244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32B1007-D706-FB57-57F2-8B06DEA86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53" y="310426"/>
            <a:ext cx="2589631" cy="6234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F2B9F5-6398-6BA7-4B20-E7A3E7D29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20" y="2021883"/>
            <a:ext cx="2322096" cy="77569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1FB2D0-BBAC-15C2-9E4F-A8ECC3D1AF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4751" y="1021847"/>
            <a:ext cx="1362635" cy="118334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858251E-45D4-7C51-9D60-1D8995908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970" y="2885573"/>
            <a:ext cx="1118196" cy="73261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5FE8159-B198-DE21-5639-5EB27E3EBD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8128" y="3706175"/>
            <a:ext cx="1015881" cy="67379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EEEE207-D2E3-BE7A-0A58-E1F3AEFE0E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5523" y="4467965"/>
            <a:ext cx="521090" cy="52109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531E19C-FE7B-5745-2844-D9A78403FD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5578" y="5077046"/>
            <a:ext cx="1100980" cy="88412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13B7F30-4E2E-DEED-2B1D-987D11D753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721" y="6049161"/>
            <a:ext cx="1262694" cy="481402"/>
          </a:xfrm>
          <a:prstGeom prst="rect">
            <a:avLst/>
          </a:prstGeom>
        </p:spPr>
      </p:pic>
      <p:sp>
        <p:nvSpPr>
          <p:cNvPr id="21" name="Τίτλος 1">
            <a:extLst>
              <a:ext uri="{FF2B5EF4-FFF2-40B4-BE49-F238E27FC236}">
                <a16:creationId xmlns:a16="http://schemas.microsoft.com/office/drawing/2014/main" id="{D0A2E334-A8C1-E21E-1AC2-ADE57A9223B0}"/>
              </a:ext>
            </a:extLst>
          </p:cNvPr>
          <p:cNvSpPr txBox="1">
            <a:spLocks/>
          </p:cNvSpPr>
          <p:nvPr/>
        </p:nvSpPr>
        <p:spPr bwMode="auto">
          <a:xfrm>
            <a:off x="5176998" y="3681004"/>
            <a:ext cx="5028886" cy="261610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2F2F2"/>
                </a:solidFill>
                <a:latin typeface="Calibri" pitchFamily="34" charset="0"/>
              </a:defRPr>
            </a:lvl9pPr>
          </a:lstStyle>
          <a:p>
            <a:pPr algn="l">
              <a:spcAft>
                <a:spcPts val="2400"/>
              </a:spcAft>
            </a:pP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Regards croisés sur l’évaluation</a:t>
            </a:r>
          </a:p>
          <a:p>
            <a:pPr algn="l">
              <a:lnSpc>
                <a:spcPts val="3600"/>
              </a:lnSpc>
              <a:spcAft>
                <a:spcPts val="2400"/>
              </a:spcAft>
            </a:pPr>
            <a:r>
              <a:rPr lang="fr-FR" sz="40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Quand évaluat</a:t>
            </a:r>
            <a:r>
              <a:rPr lang="fr-FR" sz="4000" u="sng" dirty="0"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ion</a:t>
            </a:r>
            <a:r>
              <a:rPr lang="fr-FR" sz="4000" dirty="0">
                <a:latin typeface="Aptos" panose="020B0004020202020204" pitchFamily="34" charset="0"/>
                <a:cs typeface="Arial" panose="020B0604020202020204" pitchFamily="34" charset="0"/>
              </a:rPr>
              <a:t> </a:t>
            </a:r>
            <a:br>
              <a:rPr lang="fr-FR" sz="4000" dirty="0"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fr-FR" sz="4000" dirty="0">
                <a:solidFill>
                  <a:schemeClr val="tx2">
                    <a:lumMod val="90000"/>
                    <a:lumOff val="10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rime avec inclus</a:t>
            </a:r>
            <a:r>
              <a:rPr lang="fr-FR" sz="4000" u="sng" dirty="0">
                <a:solidFill>
                  <a:schemeClr val="accent6">
                    <a:lumMod val="7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ion</a:t>
            </a:r>
          </a:p>
          <a:p>
            <a:pPr algn="l">
              <a:spcAft>
                <a:spcPts val="2400"/>
              </a:spcAft>
            </a:pPr>
            <a:r>
              <a:rPr lang="fr-FR" sz="2000" b="0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Olivier DELHAYE</a:t>
            </a:r>
            <a:br>
              <a:rPr lang="fr-FR" sz="2000" b="0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fr-FR" sz="2000" b="0" dirty="0">
                <a:solidFill>
                  <a:schemeClr val="tx2">
                    <a:lumMod val="75000"/>
                    <a:lumOff val="2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Didacticien de langues et docimologue</a:t>
            </a:r>
          </a:p>
        </p:txBody>
      </p:sp>
      <p:pic>
        <p:nvPicPr>
          <p:cNvPr id="3" name="Image 2" descr="Une image contenant motif, carré, Symétrie, art&#10;&#10;Le contenu généré par l’IA peut être incorrect.">
            <a:extLst>
              <a:ext uri="{FF2B5EF4-FFF2-40B4-BE49-F238E27FC236}">
                <a16:creationId xmlns:a16="http://schemas.microsoft.com/office/drawing/2014/main" id="{40B0DAEC-22F0-B6A2-359E-49D90E3621E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626" y="1084700"/>
            <a:ext cx="1153098" cy="1153098"/>
          </a:xfrm>
          <a:prstGeom prst="rect">
            <a:avLst/>
          </a:prstGeom>
        </p:spPr>
      </p:pic>
      <p:pic>
        <p:nvPicPr>
          <p:cNvPr id="7" name="Image 6" descr="Une image contenant motif, carré, Symétrie, Rectangle&#10;&#10;Le contenu généré par l’IA peut être incorrect.">
            <a:extLst>
              <a:ext uri="{FF2B5EF4-FFF2-40B4-BE49-F238E27FC236}">
                <a16:creationId xmlns:a16="http://schemas.microsoft.com/office/drawing/2014/main" id="{2A04975C-40FD-6A87-7056-5752431C9A3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626" y="2320009"/>
            <a:ext cx="1153098" cy="1153098"/>
          </a:xfrm>
          <a:prstGeom prst="rect">
            <a:avLst/>
          </a:prstGeom>
        </p:spPr>
      </p:pic>
      <p:pic>
        <p:nvPicPr>
          <p:cNvPr id="13" name="Graphique 12" descr="Document contour">
            <a:extLst>
              <a:ext uri="{FF2B5EF4-FFF2-40B4-BE49-F238E27FC236}">
                <a16:creationId xmlns:a16="http://schemas.microsoft.com/office/drawing/2014/main" id="{2CB1057C-361E-83A0-B246-868AC7C4E5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996074" y="3799042"/>
            <a:ext cx="600202" cy="600202"/>
          </a:xfrm>
          <a:prstGeom prst="rect">
            <a:avLst/>
          </a:prstGeom>
        </p:spPr>
      </p:pic>
      <p:pic>
        <p:nvPicPr>
          <p:cNvPr id="17" name="Graphique 16" descr="Appareil photo contour">
            <a:extLst>
              <a:ext uri="{FF2B5EF4-FFF2-40B4-BE49-F238E27FC236}">
                <a16:creationId xmlns:a16="http://schemas.microsoft.com/office/drawing/2014/main" id="{0ED8DCBB-69F0-D342-8EE2-25249415F5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996074" y="158564"/>
            <a:ext cx="600202" cy="60020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71B692D-5CC8-12C0-2155-6FA81ED1F97E}"/>
              </a:ext>
            </a:extLst>
          </p:cNvPr>
          <p:cNvSpPr txBox="1"/>
          <p:nvPr/>
        </p:nvSpPr>
        <p:spPr>
          <a:xfrm>
            <a:off x="10579472" y="737067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A6A6A6"/>
                </a:solidFill>
              </a:rPr>
              <a:t>DIAPORAMA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FD9C991-E667-98FA-C9AE-AD365AD57BA1}"/>
              </a:ext>
            </a:extLst>
          </p:cNvPr>
          <p:cNvSpPr txBox="1"/>
          <p:nvPr/>
        </p:nvSpPr>
        <p:spPr>
          <a:xfrm>
            <a:off x="10839479" y="3451408"/>
            <a:ext cx="91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A6A6A6"/>
                </a:solidFill>
              </a:rPr>
              <a:t>SCRIPT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C7B55A7-986A-62BF-D99A-6536978D375A}"/>
              </a:ext>
            </a:extLst>
          </p:cNvPr>
          <p:cNvCxnSpPr>
            <a:cxnSpLocks/>
          </p:cNvCxnSpPr>
          <p:nvPr/>
        </p:nvCxnSpPr>
        <p:spPr>
          <a:xfrm flipH="1">
            <a:off x="10719626" y="2273937"/>
            <a:ext cx="1168328" cy="0"/>
          </a:xfrm>
          <a:prstGeom prst="line">
            <a:avLst/>
          </a:prstGeom>
          <a:ln w="12700">
            <a:solidFill>
              <a:srgbClr val="C1C4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823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FD596-EEF7-69AE-456C-1B7819926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B167F1E0-1987-BCCF-B893-BAC06A9AAEDD}"/>
              </a:ext>
            </a:extLst>
          </p:cNvPr>
          <p:cNvCxnSpPr>
            <a:cxnSpLocks/>
          </p:cNvCxnSpPr>
          <p:nvPr/>
        </p:nvCxnSpPr>
        <p:spPr>
          <a:xfrm flipH="1">
            <a:off x="10848109" y="3594599"/>
            <a:ext cx="155864" cy="226884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5343536E-B7D7-0385-46D3-05D0294E59E3}"/>
              </a:ext>
            </a:extLst>
          </p:cNvPr>
          <p:cNvSpPr txBox="1"/>
          <p:nvPr/>
        </p:nvSpPr>
        <p:spPr>
          <a:xfrm>
            <a:off x="9355383" y="4784787"/>
            <a:ext cx="1998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C00000"/>
                </a:solidFill>
              </a:rPr>
              <a:t>rares</a:t>
            </a:r>
          </a:p>
          <a:p>
            <a:pPr algn="ctr"/>
            <a:r>
              <a:rPr lang="fr-FR" sz="2400" dirty="0">
                <a:solidFill>
                  <a:srgbClr val="C00000"/>
                </a:solidFill>
              </a:rPr>
              <a:t>inadéquates</a:t>
            </a:r>
          </a:p>
          <a:p>
            <a:pPr algn="ctr"/>
            <a:r>
              <a:rPr lang="fr-FR" sz="2400" dirty="0">
                <a:solidFill>
                  <a:srgbClr val="C00000"/>
                </a:solidFill>
              </a:rPr>
              <a:t>inefficaces</a:t>
            </a:r>
          </a:p>
          <a:p>
            <a:pPr algn="ctr"/>
            <a:r>
              <a:rPr lang="fr-FR" sz="2400" dirty="0">
                <a:solidFill>
                  <a:srgbClr val="C00000"/>
                </a:solidFill>
              </a:rPr>
              <a:t>insuffisantes</a:t>
            </a:r>
          </a:p>
          <a:p>
            <a:pPr algn="ctr"/>
            <a:r>
              <a:rPr lang="fr-FR" sz="2400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2CE8A86-77AE-4DFC-85AA-5A012D320542}"/>
              </a:ext>
            </a:extLst>
          </p:cNvPr>
          <p:cNvSpPr txBox="1"/>
          <p:nvPr/>
        </p:nvSpPr>
        <p:spPr>
          <a:xfrm>
            <a:off x="7388103" y="3823787"/>
            <a:ext cx="59329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décisions ?</a:t>
            </a: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b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bonnes résolutions ?</a:t>
            </a:r>
          </a:p>
        </p:txBody>
      </p:sp>
      <p:pic>
        <p:nvPicPr>
          <p:cNvPr id="6" name="Graphique 5" descr="Cible avec un remplissage uni">
            <a:extLst>
              <a:ext uri="{FF2B5EF4-FFF2-40B4-BE49-F238E27FC236}">
                <a16:creationId xmlns:a16="http://schemas.microsoft.com/office/drawing/2014/main" id="{5BBC4001-1225-20C0-0ED3-E05AE4450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6391" y="1979352"/>
            <a:ext cx="914400" cy="914400"/>
          </a:xfrm>
          <a:prstGeom prst="rect">
            <a:avLst/>
          </a:prstGeom>
        </p:spPr>
      </p:pic>
      <p:pic>
        <p:nvPicPr>
          <p:cNvPr id="7" name="Graphique 6" descr="Retouches et couture avec un remplissage uni">
            <a:extLst>
              <a:ext uri="{FF2B5EF4-FFF2-40B4-BE49-F238E27FC236}">
                <a16:creationId xmlns:a16="http://schemas.microsoft.com/office/drawing/2014/main" id="{67A0C816-6449-13C4-BC8D-A9F1553CA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2792" y="1992631"/>
            <a:ext cx="914400" cy="91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1F8FBE9-C1DE-590B-01DA-8E366F44BBDF}"/>
              </a:ext>
            </a:extLst>
          </p:cNvPr>
          <p:cNvSpPr txBox="1"/>
          <p:nvPr/>
        </p:nvSpPr>
        <p:spPr>
          <a:xfrm>
            <a:off x="1370111" y="2943225"/>
            <a:ext cx="10821889" cy="5847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Évaluation </a:t>
            </a:r>
            <a:r>
              <a:rPr lang="fr-FR" sz="3200" dirty="0">
                <a:solidFill>
                  <a:schemeClr val="tx2">
                    <a:lumMod val="25000"/>
                    <a:lumOff val="75000"/>
                  </a:schemeClr>
                </a:solidFill>
              </a:rPr>
              <a:t>=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besoins</a:t>
            </a:r>
            <a:r>
              <a:rPr lang="fr-FR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3200" dirty="0">
                <a:solidFill>
                  <a:schemeClr val="tx2">
                    <a:lumMod val="25000"/>
                    <a:lumOff val="75000"/>
                  </a:schemeClr>
                </a:solidFill>
              </a:rPr>
              <a:t>&gt;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objectifs</a:t>
            </a:r>
            <a:r>
              <a:rPr lang="fr-FR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3200" dirty="0">
                <a:solidFill>
                  <a:schemeClr val="tx2">
                    <a:lumMod val="25000"/>
                    <a:lumOff val="75000"/>
                  </a:schemeClr>
                </a:solidFill>
              </a:rPr>
              <a:t>&gt;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mesure</a:t>
            </a:r>
            <a:r>
              <a:rPr lang="fr-FR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3200" dirty="0">
                <a:solidFill>
                  <a:schemeClr val="tx2">
                    <a:lumMod val="25000"/>
                    <a:lumOff val="75000"/>
                  </a:schemeClr>
                </a:solidFill>
              </a:rPr>
              <a:t>&gt;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rapport</a:t>
            </a:r>
            <a:r>
              <a:rPr lang="fr-FR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3200" dirty="0">
                <a:solidFill>
                  <a:schemeClr val="tx2">
                    <a:lumMod val="25000"/>
                    <a:lumOff val="75000"/>
                  </a:schemeClr>
                </a:solidFill>
              </a:rPr>
              <a:t>&gt;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action</a:t>
            </a:r>
            <a:endParaRPr lang="fr-FR" sz="3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32B4631-3B5C-FCCD-01B1-6C0208FF19C5}"/>
              </a:ext>
            </a:extLst>
          </p:cNvPr>
          <p:cNvCxnSpPr/>
          <p:nvPr/>
        </p:nvCxnSpPr>
        <p:spPr>
          <a:xfrm>
            <a:off x="2459182" y="3715867"/>
            <a:ext cx="0" cy="866775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211A5DF5-0E51-1255-62D0-CAE764C7D48F}"/>
              </a:ext>
            </a:extLst>
          </p:cNvPr>
          <p:cNvSpPr txBox="1"/>
          <p:nvPr/>
        </p:nvSpPr>
        <p:spPr>
          <a:xfrm>
            <a:off x="1848278" y="4582642"/>
            <a:ext cx="1221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…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qui a </a:t>
            </a:r>
            <a:b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du sens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9EA6A7B-0729-6455-875F-9D857C9723D9}"/>
              </a:ext>
            </a:extLst>
          </p:cNvPr>
          <p:cNvSpPr txBox="1"/>
          <p:nvPr/>
        </p:nvSpPr>
        <p:spPr>
          <a:xfrm>
            <a:off x="7968473" y="98814"/>
            <a:ext cx="32344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cap="smal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résultats de fin d’année</a:t>
            </a:r>
          </a:p>
          <a:p>
            <a:pPr algn="ctr"/>
            <a:r>
              <a:rPr lang="fr-FR" sz="2400" cap="smal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note à une interro</a:t>
            </a:r>
          </a:p>
          <a:p>
            <a:pPr algn="ctr"/>
            <a:r>
              <a:rPr lang="fr-FR" sz="2400" cap="smal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bulletin scolaire</a:t>
            </a:r>
          </a:p>
          <a:p>
            <a:pPr algn="ctr"/>
            <a:r>
              <a:rPr lang="fr-FR" sz="2400" cap="smal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article de presse</a:t>
            </a:r>
          </a:p>
          <a:p>
            <a:pPr algn="ctr"/>
            <a:r>
              <a:rPr lang="fr-FR" sz="2400" cap="smal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simple intuition</a:t>
            </a:r>
          </a:p>
          <a:p>
            <a:pPr algn="ctr"/>
            <a:r>
              <a:rPr lang="fr-FR" sz="2400" cap="smal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certificat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9283A0C-2407-F1E3-5C6B-81444DBC7C93}"/>
              </a:ext>
            </a:extLst>
          </p:cNvPr>
          <p:cNvCxnSpPr>
            <a:cxnSpLocks/>
          </p:cNvCxnSpPr>
          <p:nvPr/>
        </p:nvCxnSpPr>
        <p:spPr>
          <a:xfrm flipH="1" flipV="1">
            <a:off x="9601200" y="2423199"/>
            <a:ext cx="93518" cy="390023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7D926331-D03A-C93F-BC2B-77486D3136E0}"/>
              </a:ext>
            </a:extLst>
          </p:cNvPr>
          <p:cNvSpPr txBox="1"/>
          <p:nvPr/>
        </p:nvSpPr>
        <p:spPr>
          <a:xfrm>
            <a:off x="3897153" y="2144165"/>
            <a:ext cx="106311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1000</a:t>
            </a:r>
            <a:endParaRPr lang="fr-FR" sz="2400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341F1B7E-93D4-E06D-5188-28B7A3D2B792}"/>
              </a:ext>
            </a:extLst>
          </p:cNvPr>
          <p:cNvCxnSpPr/>
          <p:nvPr/>
        </p:nvCxnSpPr>
        <p:spPr>
          <a:xfrm>
            <a:off x="4457189" y="2607739"/>
            <a:ext cx="0" cy="242403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81D9674-ABF1-B169-AD3F-95E9E99F5B0E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DÉSILLUSION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244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6533383-EA9B-9F16-5755-CCC374E22582}"/>
              </a:ext>
            </a:extLst>
          </p:cNvPr>
          <p:cNvSpPr txBox="1"/>
          <p:nvPr/>
        </p:nvSpPr>
        <p:spPr>
          <a:xfrm>
            <a:off x="3442320" y="225330"/>
            <a:ext cx="8091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Exemple de </a:t>
            </a:r>
            <a:r>
              <a:rPr lang="fr-FR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rapport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sans impact constructif :</a:t>
            </a:r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70A0D984-84C7-B78A-ABC9-E0F114E55AF8}"/>
              </a:ext>
            </a:extLst>
          </p:cNvPr>
          <p:cNvSpPr/>
          <p:nvPr/>
        </p:nvSpPr>
        <p:spPr>
          <a:xfrm rot="20263489">
            <a:off x="1586457" y="-240633"/>
            <a:ext cx="1529722" cy="854243"/>
          </a:xfrm>
          <a:custGeom>
            <a:avLst/>
            <a:gdLst>
              <a:gd name="connsiteX0" fmla="*/ 218280 w 1529722"/>
              <a:gd name="connsiteY0" fmla="*/ 0 h 854243"/>
              <a:gd name="connsiteX1" fmla="*/ 37806 w 1529722"/>
              <a:gd name="connsiteY1" fmla="*/ 842211 h 854243"/>
              <a:gd name="connsiteX2" fmla="*/ 867985 w 1529722"/>
              <a:gd name="connsiteY2" fmla="*/ 433137 h 854243"/>
              <a:gd name="connsiteX3" fmla="*/ 1529722 w 1529722"/>
              <a:gd name="connsiteY3" fmla="*/ 854243 h 854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9722" h="854243">
                <a:moveTo>
                  <a:pt x="218280" y="0"/>
                </a:moveTo>
                <a:cubicBezTo>
                  <a:pt x="73901" y="385011"/>
                  <a:pt x="-70478" y="770022"/>
                  <a:pt x="37806" y="842211"/>
                </a:cubicBezTo>
                <a:cubicBezTo>
                  <a:pt x="146090" y="914400"/>
                  <a:pt x="619332" y="431132"/>
                  <a:pt x="867985" y="433137"/>
                </a:cubicBezTo>
                <a:cubicBezTo>
                  <a:pt x="1116638" y="435142"/>
                  <a:pt x="1323180" y="644692"/>
                  <a:pt x="1529722" y="854243"/>
                </a:cubicBezTo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texte, écriture manuscrite, Police, nombre&#10;&#10;Description générée automatiquement">
            <a:extLst>
              <a:ext uri="{FF2B5EF4-FFF2-40B4-BE49-F238E27FC236}">
                <a16:creationId xmlns:a16="http://schemas.microsoft.com/office/drawing/2014/main" id="{EA6AE8F9-73F3-5A27-FBF2-3B03F3A5EA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8"/>
          <a:stretch/>
        </p:blipFill>
        <p:spPr>
          <a:xfrm rot="162316">
            <a:off x="3867150" y="1155518"/>
            <a:ext cx="3758018" cy="5377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F3D2ADF-643A-2BD8-06AC-4069C09E2EB5}"/>
              </a:ext>
            </a:extLst>
          </p:cNvPr>
          <p:cNvSpPr txBox="1"/>
          <p:nvPr/>
        </p:nvSpPr>
        <p:spPr>
          <a:xfrm>
            <a:off x="8516365" y="4693678"/>
            <a:ext cx="33735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Jeremy Ferrari</a:t>
            </a:r>
          </a:p>
          <a:p>
            <a:pPr algn="r"/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Très grand humoriste, comédien, auteur, metteur en scène et producteur français 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1410668-89B4-1FD0-78FD-98BAA606AA5F}"/>
              </a:ext>
            </a:extLst>
          </p:cNvPr>
          <p:cNvCxnSpPr>
            <a:cxnSpLocks/>
          </p:cNvCxnSpPr>
          <p:nvPr/>
        </p:nvCxnSpPr>
        <p:spPr>
          <a:xfrm flipH="1" flipV="1">
            <a:off x="8033442" y="4309483"/>
            <a:ext cx="1277854" cy="433137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Une image contenant personne, Visage humain, habits, homme&#10;&#10;Description générée automatiquement">
            <a:extLst>
              <a:ext uri="{FF2B5EF4-FFF2-40B4-BE49-F238E27FC236}">
                <a16:creationId xmlns:a16="http://schemas.microsoft.com/office/drawing/2014/main" id="{0761313F-76DD-28FE-B812-9B1F9D318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756" y="1987845"/>
            <a:ext cx="2503273" cy="2590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2F3BED-8733-C7E3-3573-0BA564E8805D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DÉSILLUSION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3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écriture manuscrite, Police, nombre&#10;&#10;Description générée automatiquement">
            <a:extLst>
              <a:ext uri="{FF2B5EF4-FFF2-40B4-BE49-F238E27FC236}">
                <a16:creationId xmlns:a16="http://schemas.microsoft.com/office/drawing/2014/main" id="{A18DC9EC-4036-0C5B-E550-F6F6D933ED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1" b="51579"/>
          <a:stretch/>
        </p:blipFill>
        <p:spPr>
          <a:xfrm>
            <a:off x="2150644" y="239972"/>
            <a:ext cx="9252285" cy="6378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417F25-8A1F-2BC5-91A8-AFCDBBB390F8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DÉSILLUSION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F67CEE-AA72-6D94-447F-D642EC51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9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écriture manuscrite, Police, nombre&#10;&#10;Description générée automatiquement">
            <a:extLst>
              <a:ext uri="{FF2B5EF4-FFF2-40B4-BE49-F238E27FC236}">
                <a16:creationId xmlns:a16="http://schemas.microsoft.com/office/drawing/2014/main" id="{A18DC9EC-4036-0C5B-E550-F6F6D933ED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999" y="40640"/>
            <a:ext cx="9969700" cy="656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417F25-8A1F-2BC5-91A8-AFCDBBB390F8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DÉSILLUSION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E2D976-A384-A2FD-B029-82B06BA66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9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38C66A7-F2CE-318E-9421-6D81C5ACB6BA}"/>
              </a:ext>
            </a:extLst>
          </p:cNvPr>
          <p:cNvSpPr txBox="1"/>
          <p:nvPr/>
        </p:nvSpPr>
        <p:spPr>
          <a:xfrm>
            <a:off x="3133525" y="4358286"/>
            <a:ext cx="66287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fr-FR" sz="32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Comment se dégager des contraintes</a:t>
            </a:r>
            <a:br>
              <a:rPr lang="fr-FR" sz="32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32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l’évaluation institutionnelle ?</a:t>
            </a:r>
          </a:p>
        </p:txBody>
      </p:sp>
      <p:pic>
        <p:nvPicPr>
          <p:cNvPr id="7" name="Graphique 6" descr="Parapluie contour">
            <a:extLst>
              <a:ext uri="{FF2B5EF4-FFF2-40B4-BE49-F238E27FC236}">
                <a16:creationId xmlns:a16="http://schemas.microsoft.com/office/drawing/2014/main" id="{EE2C96DB-3B37-ABB1-C89A-12CDA4705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825991">
            <a:off x="5012445" y="2019673"/>
            <a:ext cx="2244969" cy="22449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B164B32-8DD6-BE60-1762-D3725F1490E6}"/>
              </a:ext>
            </a:extLst>
          </p:cNvPr>
          <p:cNvSpPr txBox="1"/>
          <p:nvPr/>
        </p:nvSpPr>
        <p:spPr>
          <a:xfrm>
            <a:off x="1975802" y="263475"/>
            <a:ext cx="26895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régulation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orientation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bulletin scolaire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</a:t>
            </a:r>
            <a:r>
              <a:rPr lang="fr-FR" sz="2400" baseline="3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ère</a:t>
            </a: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de classe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absences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réussite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échec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redoublement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sanction/punition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renvoi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… 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924EB65-1BE3-A2FC-B724-733926CAC556}"/>
              </a:ext>
            </a:extLst>
          </p:cNvPr>
          <p:cNvCxnSpPr>
            <a:cxnSpLocks/>
          </p:cNvCxnSpPr>
          <p:nvPr/>
        </p:nvCxnSpPr>
        <p:spPr>
          <a:xfrm flipV="1">
            <a:off x="4549072" y="5586880"/>
            <a:ext cx="604819" cy="450238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7723A22E-DE56-6A0B-A7A8-F8C934D26DB1}"/>
              </a:ext>
            </a:extLst>
          </p:cNvPr>
          <p:cNvSpPr txBox="1"/>
          <p:nvPr/>
        </p:nvSpPr>
        <p:spPr>
          <a:xfrm>
            <a:off x="2713990" y="6115684"/>
            <a:ext cx="2715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INDISPENSABLE !!!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D29381DB-E6AD-E2F7-E388-519F69D816C3}"/>
              </a:ext>
            </a:extLst>
          </p:cNvPr>
          <p:cNvCxnSpPr>
            <a:cxnSpLocks/>
          </p:cNvCxnSpPr>
          <p:nvPr/>
        </p:nvCxnSpPr>
        <p:spPr>
          <a:xfrm>
            <a:off x="4328358" y="2161309"/>
            <a:ext cx="638497" cy="364324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2C5A969-766D-6F84-0B99-5C3E6888B602}"/>
              </a:ext>
            </a:extLst>
          </p:cNvPr>
          <p:cNvSpPr/>
          <p:nvPr/>
        </p:nvSpPr>
        <p:spPr>
          <a:xfrm rot="16200000">
            <a:off x="-2749454" y="2738438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RÉACTION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B35F45F-4BD9-4AA9-B9B1-2BEF4C0537C6}"/>
              </a:ext>
            </a:extLst>
          </p:cNvPr>
          <p:cNvCxnSpPr>
            <a:cxnSpLocks/>
          </p:cNvCxnSpPr>
          <p:nvPr/>
        </p:nvCxnSpPr>
        <p:spPr>
          <a:xfrm>
            <a:off x="4258316" y="5458257"/>
            <a:ext cx="4490829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2BC5CC6A-81C0-D875-7CED-291E2E512E36}"/>
              </a:ext>
            </a:extLst>
          </p:cNvPr>
          <p:cNvSpPr txBox="1"/>
          <p:nvPr/>
        </p:nvSpPr>
        <p:spPr>
          <a:xfrm>
            <a:off x="8291949" y="373939"/>
            <a:ext cx="3335482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FR" sz="3600" dirty="0">
                <a:solidFill>
                  <a:srgbClr val="946259"/>
                </a:solidFill>
              </a:rPr>
              <a:t>🧐</a:t>
            </a:r>
            <a:r>
              <a:rPr lang="fr-FR" sz="3200" u="sng" dirty="0">
                <a:solidFill>
                  <a:srgbClr val="946259"/>
                </a:solidFill>
              </a:rPr>
              <a:t>Évaluation institutionnelle</a:t>
            </a:r>
          </a:p>
          <a:p>
            <a:pPr algn="r">
              <a:spcAft>
                <a:spcPts val="1200"/>
              </a:spcAft>
            </a:pPr>
            <a:r>
              <a:rPr lang="fr-FR" sz="2400" dirty="0">
                <a:solidFill>
                  <a:srgbClr val="946259"/>
                </a:solidFill>
              </a:rPr>
              <a:t>N’a pas beaucoup aidé Jeremy dans la vie</a:t>
            </a:r>
          </a:p>
          <a:p>
            <a:pPr algn="r">
              <a:spcAft>
                <a:spcPts val="1200"/>
              </a:spcAft>
            </a:pPr>
            <a:r>
              <a:rPr lang="fr-FR" sz="2400" b="1" i="1" dirty="0">
                <a:solidFill>
                  <a:srgbClr val="946259"/>
                </a:solidFill>
              </a:rPr>
              <a:t>Aide les profs ? </a:t>
            </a:r>
            <a:br>
              <a:rPr lang="fr-FR" sz="2400" b="1" i="1" dirty="0">
                <a:solidFill>
                  <a:srgbClr val="946259"/>
                </a:solidFill>
              </a:rPr>
            </a:br>
            <a:r>
              <a:rPr lang="fr-FR" sz="2400" b="1" i="1" dirty="0">
                <a:solidFill>
                  <a:srgbClr val="946259"/>
                </a:solidFill>
              </a:rPr>
              <a:t>Aide les élèves ?</a:t>
            </a:r>
          </a:p>
        </p:txBody>
      </p:sp>
    </p:spTree>
    <p:extLst>
      <p:ext uri="{BB962C8B-B14F-4D97-AF65-F5344CB8AC3E}">
        <p14:creationId xmlns:p14="http://schemas.microsoft.com/office/powerpoint/2010/main" val="1254709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59D39-661C-C803-7A10-6658A252F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9B64284-0B34-7A27-23DC-389F4A54C336}"/>
              </a:ext>
            </a:extLst>
          </p:cNvPr>
          <p:cNvSpPr txBox="1"/>
          <p:nvPr/>
        </p:nvSpPr>
        <p:spPr>
          <a:xfrm>
            <a:off x="3133525" y="4358286"/>
            <a:ext cx="66287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fr-FR" sz="3200" b="1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Comment se dégager des contraintes</a:t>
            </a:r>
            <a:br>
              <a:rPr lang="fr-FR" sz="3200" b="1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3200" b="1" dirty="0">
                <a:solidFill>
                  <a:schemeClr val="bg1">
                    <a:lumMod val="8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l’évaluation institutionnelle ?</a:t>
            </a:r>
          </a:p>
        </p:txBody>
      </p:sp>
      <p:pic>
        <p:nvPicPr>
          <p:cNvPr id="7" name="Graphique 6" descr="Parapluie contour">
            <a:extLst>
              <a:ext uri="{FF2B5EF4-FFF2-40B4-BE49-F238E27FC236}">
                <a16:creationId xmlns:a16="http://schemas.microsoft.com/office/drawing/2014/main" id="{493A92EE-3FA5-D08B-126C-61AC49536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825991">
            <a:off x="5012445" y="2019673"/>
            <a:ext cx="2244969" cy="22449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70B2F16-6FF6-9450-600D-DEF5D25D23F8}"/>
              </a:ext>
            </a:extLst>
          </p:cNvPr>
          <p:cNvSpPr txBox="1"/>
          <p:nvPr/>
        </p:nvSpPr>
        <p:spPr>
          <a:xfrm>
            <a:off x="1975802" y="263475"/>
            <a:ext cx="26895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régulation</a:t>
            </a:r>
          </a:p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orientation</a:t>
            </a:r>
          </a:p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bulletin scolaire</a:t>
            </a:r>
          </a:p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1</a:t>
            </a:r>
            <a:r>
              <a:rPr lang="fr-FR" sz="2400" baseline="30000" dirty="0">
                <a:solidFill>
                  <a:schemeClr val="bg1">
                    <a:lumMod val="85000"/>
                  </a:schemeClr>
                </a:solidFill>
              </a:rPr>
              <a:t>ère</a:t>
            </a:r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 de classe</a:t>
            </a:r>
          </a:p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absences</a:t>
            </a:r>
          </a:p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réussite</a:t>
            </a:r>
          </a:p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échec</a:t>
            </a:r>
          </a:p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redoublement</a:t>
            </a:r>
          </a:p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sanction/punition</a:t>
            </a:r>
          </a:p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renvoi</a:t>
            </a:r>
          </a:p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 … 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5143B35-90E9-A2C0-B027-226DBD88DBEF}"/>
              </a:ext>
            </a:extLst>
          </p:cNvPr>
          <p:cNvCxnSpPr>
            <a:cxnSpLocks/>
          </p:cNvCxnSpPr>
          <p:nvPr/>
        </p:nvCxnSpPr>
        <p:spPr>
          <a:xfrm flipV="1">
            <a:off x="4549072" y="5586880"/>
            <a:ext cx="604819" cy="450238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0324E77-A9FD-DFF9-E009-792BFA6B34EA}"/>
              </a:ext>
            </a:extLst>
          </p:cNvPr>
          <p:cNvSpPr txBox="1"/>
          <p:nvPr/>
        </p:nvSpPr>
        <p:spPr>
          <a:xfrm>
            <a:off x="2713990" y="6115684"/>
            <a:ext cx="2715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>
                    <a:lumMod val="85000"/>
                  </a:schemeClr>
                </a:solidFill>
              </a:rPr>
              <a:t>INDISPENSABLE !!!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0CC1BF6-B5BF-8CAE-565B-53B29EBE26F5}"/>
              </a:ext>
            </a:extLst>
          </p:cNvPr>
          <p:cNvCxnSpPr>
            <a:cxnSpLocks/>
          </p:cNvCxnSpPr>
          <p:nvPr/>
        </p:nvCxnSpPr>
        <p:spPr>
          <a:xfrm>
            <a:off x="4328358" y="2161309"/>
            <a:ext cx="638497" cy="364324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0AD1800-FA3E-7719-D5FB-5CAC4751F8A2}"/>
              </a:ext>
            </a:extLst>
          </p:cNvPr>
          <p:cNvSpPr/>
          <p:nvPr/>
        </p:nvSpPr>
        <p:spPr>
          <a:xfrm rot="16200000">
            <a:off x="-2749454" y="2738438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PARENTHÈSE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453A013-208F-8908-911C-3B0381741080}"/>
              </a:ext>
            </a:extLst>
          </p:cNvPr>
          <p:cNvCxnSpPr>
            <a:cxnSpLocks/>
          </p:cNvCxnSpPr>
          <p:nvPr/>
        </p:nvCxnSpPr>
        <p:spPr>
          <a:xfrm>
            <a:off x="4258316" y="5458257"/>
            <a:ext cx="4490829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8B723445-0D58-E07B-53CD-C816F5D82046}"/>
              </a:ext>
            </a:extLst>
          </p:cNvPr>
          <p:cNvSpPr txBox="1"/>
          <p:nvPr/>
        </p:nvSpPr>
        <p:spPr>
          <a:xfrm>
            <a:off x="7225147" y="425997"/>
            <a:ext cx="44532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r-FR" sz="3600" dirty="0">
                <a:solidFill>
                  <a:srgbClr val="946259"/>
                </a:solidFill>
              </a:rPr>
              <a:t>🌱</a:t>
            </a:r>
            <a:r>
              <a:rPr lang="fr-FR" sz="3200" b="1" u="sng" dirty="0">
                <a:solidFill>
                  <a:srgbClr val="946259"/>
                </a:solidFill>
              </a:rPr>
              <a:t>Agentivité</a:t>
            </a:r>
          </a:p>
          <a:p>
            <a:pPr algn="r">
              <a:spcAft>
                <a:spcPts val="1200"/>
              </a:spcAft>
            </a:pPr>
            <a:r>
              <a:rPr lang="fr-FR" sz="2400" dirty="0">
                <a:solidFill>
                  <a:srgbClr val="946259"/>
                </a:solidFill>
              </a:rPr>
              <a:t>fait d’être acteur, </a:t>
            </a:r>
            <a:br>
              <a:rPr lang="fr-FR" sz="2400" dirty="0">
                <a:solidFill>
                  <a:srgbClr val="946259"/>
                </a:solidFill>
              </a:rPr>
            </a:br>
            <a:r>
              <a:rPr lang="fr-FR" sz="2400" dirty="0">
                <a:solidFill>
                  <a:srgbClr val="946259"/>
                </a:solidFill>
              </a:rPr>
              <a:t>d’avoir le pouvoir d’agir.</a:t>
            </a:r>
          </a:p>
          <a:p>
            <a:pPr algn="ctr">
              <a:spcAft>
                <a:spcPts val="1800"/>
              </a:spcAft>
            </a:pPr>
            <a:r>
              <a:rPr lang="fr-FR" dirty="0">
                <a:solidFill>
                  <a:srgbClr val="946259"/>
                </a:solidFill>
              </a:rPr>
              <a:t>et la liberté… </a:t>
            </a:r>
          </a:p>
          <a:p>
            <a:pPr algn="r"/>
            <a:r>
              <a:rPr lang="fr-FR" sz="2400" b="1" i="1" dirty="0">
                <a:solidFill>
                  <a:srgbClr val="946259"/>
                </a:solidFill>
              </a:rPr>
              <a:t>Clé du bonheur professionnel !</a:t>
            </a:r>
          </a:p>
          <a:p>
            <a:pPr algn="r"/>
            <a:r>
              <a:rPr lang="fr-FR" sz="2400" b="1" i="1" dirty="0">
                <a:solidFill>
                  <a:srgbClr val="946259"/>
                </a:solidFill>
              </a:rPr>
              <a:t>Salut des élèves !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02593868-3E4F-4A84-0E5D-3B581FB52DA1}"/>
              </a:ext>
            </a:extLst>
          </p:cNvPr>
          <p:cNvCxnSpPr>
            <a:cxnSpLocks/>
          </p:cNvCxnSpPr>
          <p:nvPr/>
        </p:nvCxnSpPr>
        <p:spPr>
          <a:xfrm flipV="1">
            <a:off x="9528464" y="1837492"/>
            <a:ext cx="0" cy="13508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138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ACB9C-7C42-C772-84EA-7F16C98D6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FA65FEC-D992-975F-06A7-0F0C9E951A68}"/>
              </a:ext>
            </a:extLst>
          </p:cNvPr>
          <p:cNvSpPr txBox="1"/>
          <p:nvPr/>
        </p:nvSpPr>
        <p:spPr>
          <a:xfrm>
            <a:off x="3133525" y="4358286"/>
            <a:ext cx="6628737" cy="1088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Comment se dégager des contraintes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l’évaluation institutionnelle ?</a:t>
            </a:r>
          </a:p>
        </p:txBody>
      </p:sp>
      <p:pic>
        <p:nvPicPr>
          <p:cNvPr id="7" name="Graphique 6" descr="Parapluie contour">
            <a:extLst>
              <a:ext uri="{FF2B5EF4-FFF2-40B4-BE49-F238E27FC236}">
                <a16:creationId xmlns:a16="http://schemas.microsoft.com/office/drawing/2014/main" id="{1F80B3BE-C1CB-8CFE-6E07-F7C4DE9C8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825991">
            <a:off x="5012445" y="2019673"/>
            <a:ext cx="2244969" cy="22449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B137EE4-955A-AD89-06C6-862F165C7401}"/>
              </a:ext>
            </a:extLst>
          </p:cNvPr>
          <p:cNvSpPr txBox="1"/>
          <p:nvPr/>
        </p:nvSpPr>
        <p:spPr>
          <a:xfrm>
            <a:off x="1975802" y="263475"/>
            <a:ext cx="26895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régulation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orientation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bulletin scolaire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1</a:t>
            </a:r>
            <a:r>
              <a:rPr lang="fr-FR" sz="2400" baseline="3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ère</a:t>
            </a: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de classe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absences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réussite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échec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redoublement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sanction/punition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renvoi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… 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0E2CDEC-FB0E-15F5-77A7-4B2EB37B83CE}"/>
              </a:ext>
            </a:extLst>
          </p:cNvPr>
          <p:cNvCxnSpPr>
            <a:cxnSpLocks/>
          </p:cNvCxnSpPr>
          <p:nvPr/>
        </p:nvCxnSpPr>
        <p:spPr>
          <a:xfrm flipV="1">
            <a:off x="4549072" y="5586880"/>
            <a:ext cx="604819" cy="450238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50427314-3287-ED0A-C446-D1632798F38E}"/>
              </a:ext>
            </a:extLst>
          </p:cNvPr>
          <p:cNvSpPr txBox="1"/>
          <p:nvPr/>
        </p:nvSpPr>
        <p:spPr>
          <a:xfrm>
            <a:off x="2713990" y="6115684"/>
            <a:ext cx="2715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INDISPENSABLE !!!</a:t>
            </a: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600F02A-15C8-5203-9C9F-0A2BBAF17ABC}"/>
              </a:ext>
            </a:extLst>
          </p:cNvPr>
          <p:cNvCxnSpPr>
            <a:cxnSpLocks/>
          </p:cNvCxnSpPr>
          <p:nvPr/>
        </p:nvCxnSpPr>
        <p:spPr>
          <a:xfrm>
            <a:off x="4328358" y="2161309"/>
            <a:ext cx="638497" cy="364324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B51C008-4882-D9AB-F68F-ACF7745EF05F}"/>
              </a:ext>
            </a:extLst>
          </p:cNvPr>
          <p:cNvSpPr/>
          <p:nvPr/>
        </p:nvSpPr>
        <p:spPr>
          <a:xfrm rot="16200000">
            <a:off x="-2749454" y="2738438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RÉACTION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6AC3165-9293-CC78-4F32-CFED3CAF742F}"/>
              </a:ext>
            </a:extLst>
          </p:cNvPr>
          <p:cNvCxnSpPr>
            <a:cxnSpLocks/>
          </p:cNvCxnSpPr>
          <p:nvPr/>
        </p:nvCxnSpPr>
        <p:spPr>
          <a:xfrm>
            <a:off x="4258316" y="5458257"/>
            <a:ext cx="4490829" cy="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75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75FCE-3F8F-7E13-155C-C0F31854B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8355E15-A6E0-560A-392D-80203280C78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6137" y="3469862"/>
            <a:ext cx="5220912" cy="3214622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A75328-7E03-0915-E680-BEDBEDD2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17</a:t>
            </a:fld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A168604-A833-5D9D-DC05-AA128E4AFC84}"/>
              </a:ext>
            </a:extLst>
          </p:cNvPr>
          <p:cNvSpPr txBox="1"/>
          <p:nvPr/>
        </p:nvSpPr>
        <p:spPr>
          <a:xfrm>
            <a:off x="1771714" y="195778"/>
            <a:ext cx="10281741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L’apprentissage du </a:t>
            </a:r>
            <a:r>
              <a:rPr lang="fr-FR" sz="3200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fle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u="sng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peut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être considéré comme </a:t>
            </a:r>
            <a:b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</a:t>
            </a:r>
            <a:r>
              <a:rPr lang="fr-FR" sz="3200" u="sng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prétexte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 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développement de 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compétences </a:t>
            </a:r>
            <a:r>
              <a:rPr lang="fr-FR" sz="24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générales</a:t>
            </a: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sz="2400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CECR</a:t>
            </a: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tout ce qui n’est pas exclusivement communicationnel)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compétences </a:t>
            </a:r>
            <a:r>
              <a:rPr lang="fr-FR" sz="24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transversales</a:t>
            </a: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(interdisciplinaires)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compétences </a:t>
            </a:r>
            <a:r>
              <a:rPr lang="fr-FR" sz="2400" b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douces</a:t>
            </a: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400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(soft </a:t>
            </a:r>
            <a:r>
              <a:rPr lang="fr-FR" sz="2400" i="1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skills</a:t>
            </a:r>
            <a:r>
              <a:rPr lang="fr-FR" sz="2400" i="1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liées à un environnement professionnel)</a:t>
            </a:r>
          </a:p>
        </p:txBody>
      </p:sp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FAAE3487-0419-C331-A03C-F6ED5F73BB5B}"/>
              </a:ext>
            </a:extLst>
          </p:cNvPr>
          <p:cNvSpPr/>
          <p:nvPr/>
        </p:nvSpPr>
        <p:spPr>
          <a:xfrm rot="584699">
            <a:off x="1219021" y="3852663"/>
            <a:ext cx="3898059" cy="2303919"/>
          </a:xfrm>
          <a:prstGeom prst="wedgeEllipseCallout">
            <a:avLst>
              <a:gd name="adj1" fmla="val 63255"/>
              <a:gd name="adj2" fmla="val 14541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2CF3B76-0D40-764D-4482-0C6E16ECA9C1}"/>
              </a:ext>
            </a:extLst>
          </p:cNvPr>
          <p:cNvSpPr txBox="1"/>
          <p:nvPr/>
        </p:nvSpPr>
        <p:spPr>
          <a:xfrm rot="562476">
            <a:off x="2023250" y="4216367"/>
            <a:ext cx="31163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INTELLIGENCE</a:t>
            </a:r>
          </a:p>
          <a:p>
            <a:r>
              <a:rPr lang="fr-FR" dirty="0">
                <a:solidFill>
                  <a:srgbClr val="C00000"/>
                </a:solidFill>
              </a:rPr>
              <a:t>GOÛT DU TRAVAIL</a:t>
            </a:r>
          </a:p>
          <a:p>
            <a:r>
              <a:rPr lang="fr-FR" dirty="0">
                <a:solidFill>
                  <a:srgbClr val="C00000"/>
                </a:solidFill>
              </a:rPr>
              <a:t>SENS DES RESPONSABILITÉS</a:t>
            </a:r>
          </a:p>
          <a:p>
            <a:r>
              <a:rPr lang="fr-FR" dirty="0">
                <a:solidFill>
                  <a:srgbClr val="C00000"/>
                </a:solidFill>
              </a:rPr>
              <a:t>ESPRIT D’ÉQUIPE</a:t>
            </a:r>
          </a:p>
          <a:p>
            <a:r>
              <a:rPr lang="fr-FR" dirty="0">
                <a:solidFill>
                  <a:srgbClr val="C00000"/>
                </a:solidFill>
              </a:rPr>
              <a:t>PERSÉVÉRANCE</a:t>
            </a:r>
          </a:p>
          <a:p>
            <a:r>
              <a:rPr lang="fr-FR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FDE2C8E5-EF14-E4DF-6F2C-E3F9644CB5B1}"/>
              </a:ext>
            </a:extLst>
          </p:cNvPr>
          <p:cNvSpPr/>
          <p:nvPr/>
        </p:nvSpPr>
        <p:spPr>
          <a:xfrm rot="20407838">
            <a:off x="9122213" y="3567638"/>
            <a:ext cx="3002284" cy="2138032"/>
          </a:xfrm>
          <a:prstGeom prst="wedgeEllipseCallout">
            <a:avLst>
              <a:gd name="adj1" fmla="val -106790"/>
              <a:gd name="adj2" fmla="val -959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CF8779-EFFE-C180-C005-3C106AD1C800}"/>
              </a:ext>
            </a:extLst>
          </p:cNvPr>
          <p:cNvSpPr/>
          <p:nvPr/>
        </p:nvSpPr>
        <p:spPr>
          <a:xfrm rot="16200000">
            <a:off x="-2749454" y="2738438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EB5236C-23E8-57C1-D17B-10E9F7E5995E}"/>
              </a:ext>
            </a:extLst>
          </p:cNvPr>
          <p:cNvSpPr txBox="1"/>
          <p:nvPr/>
        </p:nvSpPr>
        <p:spPr>
          <a:xfrm rot="20580955">
            <a:off x="9600406" y="3900580"/>
            <a:ext cx="2337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ORTHOÉPIE</a:t>
            </a:r>
          </a:p>
          <a:p>
            <a:r>
              <a:rPr lang="fr-FR" dirty="0">
                <a:solidFill>
                  <a:srgbClr val="C00000"/>
                </a:solidFill>
              </a:rPr>
              <a:t>MORPHOSYNTAXE</a:t>
            </a:r>
          </a:p>
          <a:p>
            <a:r>
              <a:rPr lang="fr-FR" dirty="0">
                <a:solidFill>
                  <a:srgbClr val="C00000"/>
                </a:solidFill>
              </a:rPr>
              <a:t>LEXICOSÉMANTIQUE</a:t>
            </a:r>
          </a:p>
          <a:p>
            <a:r>
              <a:rPr lang="fr-FR" dirty="0">
                <a:solidFill>
                  <a:srgbClr val="C00000"/>
                </a:solidFill>
              </a:rPr>
              <a:t>SOCIOLINGUISTIQUE</a:t>
            </a:r>
          </a:p>
          <a:p>
            <a:r>
              <a:rPr lang="fr-FR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B04F66DD-CF47-CB5E-F88D-A6E74060CC98}"/>
              </a:ext>
            </a:extLst>
          </p:cNvPr>
          <p:cNvSpPr/>
          <p:nvPr/>
        </p:nvSpPr>
        <p:spPr>
          <a:xfrm>
            <a:off x="1984664" y="1433945"/>
            <a:ext cx="353291" cy="1687128"/>
          </a:xfrm>
          <a:prstGeom prst="leftBracke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D1B95B9E-73ED-680C-A0F5-489EDF2CBF87}"/>
              </a:ext>
            </a:extLst>
          </p:cNvPr>
          <p:cNvSpPr/>
          <p:nvPr/>
        </p:nvSpPr>
        <p:spPr>
          <a:xfrm>
            <a:off x="1474730" y="2275609"/>
            <a:ext cx="416415" cy="2078182"/>
          </a:xfrm>
          <a:custGeom>
            <a:avLst/>
            <a:gdLst>
              <a:gd name="connsiteX0" fmla="*/ 333288 w 416415"/>
              <a:gd name="connsiteY0" fmla="*/ 0 h 2078182"/>
              <a:gd name="connsiteX1" fmla="*/ 779 w 416415"/>
              <a:gd name="connsiteY1" fmla="*/ 820882 h 2078182"/>
              <a:gd name="connsiteX2" fmla="*/ 416415 w 416415"/>
              <a:gd name="connsiteY2" fmla="*/ 2078182 h 207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415" h="2078182">
                <a:moveTo>
                  <a:pt x="333288" y="0"/>
                </a:moveTo>
                <a:cubicBezTo>
                  <a:pt x="160106" y="237259"/>
                  <a:pt x="-13075" y="474518"/>
                  <a:pt x="779" y="820882"/>
                </a:cubicBezTo>
                <a:cubicBezTo>
                  <a:pt x="14633" y="1167246"/>
                  <a:pt x="215524" y="1622714"/>
                  <a:pt x="416415" y="2078182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0489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E637E-E4A9-3AC9-3B86-20C32AEC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4BB470E-7B94-41CA-F157-98CBFE3BDD19}"/>
              </a:ext>
            </a:extLst>
          </p:cNvPr>
          <p:cNvSpPr txBox="1"/>
          <p:nvPr/>
        </p:nvSpPr>
        <p:spPr>
          <a:xfrm>
            <a:off x="8419190" y="2387035"/>
            <a:ext cx="3280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DELF-DALF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56D74E2-C8B9-AFC9-CBB1-86776A996AD7}"/>
              </a:ext>
            </a:extLst>
          </p:cNvPr>
          <p:cNvSpPr txBox="1"/>
          <p:nvPr/>
        </p:nvSpPr>
        <p:spPr>
          <a:xfrm>
            <a:off x="9317273" y="4644957"/>
            <a:ext cx="19243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MOEC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648C0B-98F7-FDF2-BF13-E2E24C74308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6137" y="3469862"/>
            <a:ext cx="5220912" cy="3214622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772F242-151A-ACC5-4E11-7F8D87A84C0D}"/>
              </a:ext>
            </a:extLst>
          </p:cNvPr>
          <p:cNvCxnSpPr>
            <a:cxnSpLocks/>
          </p:cNvCxnSpPr>
          <p:nvPr/>
        </p:nvCxnSpPr>
        <p:spPr>
          <a:xfrm flipV="1">
            <a:off x="6981023" y="4075872"/>
            <a:ext cx="1950396" cy="128406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DC423A2-BCC9-343C-AC87-F264D40EF2D2}"/>
              </a:ext>
            </a:extLst>
          </p:cNvPr>
          <p:cNvCxnSpPr>
            <a:cxnSpLocks/>
          </p:cNvCxnSpPr>
          <p:nvPr/>
        </p:nvCxnSpPr>
        <p:spPr>
          <a:xfrm flipH="1" flipV="1">
            <a:off x="3840820" y="4104409"/>
            <a:ext cx="1002657" cy="86522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0AF0C8A4-92EB-95EC-983E-E7CF4C80D962}"/>
              </a:ext>
            </a:extLst>
          </p:cNvPr>
          <p:cNvSpPr txBox="1"/>
          <p:nvPr/>
        </p:nvSpPr>
        <p:spPr>
          <a:xfrm>
            <a:off x="9157006" y="3137014"/>
            <a:ext cx="22448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Dispositifs 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de certification 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en FLE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6120E62-2BFB-DD1F-5419-FC6768571571}"/>
              </a:ext>
            </a:extLst>
          </p:cNvPr>
          <p:cNvSpPr txBox="1"/>
          <p:nvPr/>
        </p:nvSpPr>
        <p:spPr>
          <a:xfrm>
            <a:off x="1985512" y="6304503"/>
            <a:ext cx="3123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Évaluation en classe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C2BA217-2A32-1DA6-2D72-735242A8F56E}"/>
              </a:ext>
            </a:extLst>
          </p:cNvPr>
          <p:cNvSpPr txBox="1"/>
          <p:nvPr/>
        </p:nvSpPr>
        <p:spPr>
          <a:xfrm>
            <a:off x="2484999" y="3239056"/>
            <a:ext cx="2970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Évaluation </a:t>
            </a:r>
            <a:r>
              <a:rPr lang="fr-FR" sz="2400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bien après</a:t>
            </a: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le parcours scolaire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DF0FD83-4BA1-D442-FB4F-0D21E73B1956}"/>
              </a:ext>
            </a:extLst>
          </p:cNvPr>
          <p:cNvSpPr txBox="1"/>
          <p:nvPr/>
        </p:nvSpPr>
        <p:spPr>
          <a:xfrm>
            <a:off x="9326974" y="5359932"/>
            <a:ext cx="2186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Évaluation 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institutionnelle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41BB5-4103-4388-481F-A25310797AA4}"/>
              </a:ext>
            </a:extLst>
          </p:cNvPr>
          <p:cNvSpPr/>
          <p:nvPr/>
        </p:nvSpPr>
        <p:spPr>
          <a:xfrm rot="16200000">
            <a:off x="-2749454" y="2738438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716EE907-9B1F-36C4-C0DE-8C5AAC8A0E66}"/>
              </a:ext>
            </a:extLst>
          </p:cNvPr>
          <p:cNvSpPr/>
          <p:nvPr/>
        </p:nvSpPr>
        <p:spPr>
          <a:xfrm rot="1443198">
            <a:off x="2093186" y="5134812"/>
            <a:ext cx="1529722" cy="854243"/>
          </a:xfrm>
          <a:custGeom>
            <a:avLst/>
            <a:gdLst>
              <a:gd name="connsiteX0" fmla="*/ 218280 w 1529722"/>
              <a:gd name="connsiteY0" fmla="*/ 0 h 854243"/>
              <a:gd name="connsiteX1" fmla="*/ 37806 w 1529722"/>
              <a:gd name="connsiteY1" fmla="*/ 842211 h 854243"/>
              <a:gd name="connsiteX2" fmla="*/ 867985 w 1529722"/>
              <a:gd name="connsiteY2" fmla="*/ 433137 h 854243"/>
              <a:gd name="connsiteX3" fmla="*/ 1529722 w 1529722"/>
              <a:gd name="connsiteY3" fmla="*/ 854243 h 854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9722" h="854243">
                <a:moveTo>
                  <a:pt x="218280" y="0"/>
                </a:moveTo>
                <a:cubicBezTo>
                  <a:pt x="73901" y="385011"/>
                  <a:pt x="-70478" y="770022"/>
                  <a:pt x="37806" y="842211"/>
                </a:cubicBezTo>
                <a:cubicBezTo>
                  <a:pt x="146090" y="914400"/>
                  <a:pt x="619332" y="431132"/>
                  <a:pt x="867985" y="433137"/>
                </a:cubicBezTo>
                <a:cubicBezTo>
                  <a:pt x="1116638" y="435142"/>
                  <a:pt x="1323180" y="644692"/>
                  <a:pt x="1529722" y="854243"/>
                </a:cubicBezTo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B3819F-320F-0572-DC0A-0DF6DE192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18</a:t>
            </a:fld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B089760-34C4-DA50-4CBA-E61D332674DF}"/>
              </a:ext>
            </a:extLst>
          </p:cNvPr>
          <p:cNvCxnSpPr>
            <a:cxnSpLocks/>
          </p:cNvCxnSpPr>
          <p:nvPr/>
        </p:nvCxnSpPr>
        <p:spPr>
          <a:xfrm>
            <a:off x="7368909" y="5564806"/>
            <a:ext cx="184782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100262DF-AAF1-23D0-77F6-2A34525F51F7}"/>
              </a:ext>
            </a:extLst>
          </p:cNvPr>
          <p:cNvSpPr txBox="1"/>
          <p:nvPr/>
        </p:nvSpPr>
        <p:spPr>
          <a:xfrm>
            <a:off x="1653121" y="2385846"/>
            <a:ext cx="3241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VIE ACTIVE</a:t>
            </a:r>
          </a:p>
        </p:txBody>
      </p:sp>
    </p:spTree>
    <p:extLst>
      <p:ext uri="{BB962C8B-B14F-4D97-AF65-F5344CB8AC3E}">
        <p14:creationId xmlns:p14="http://schemas.microsoft.com/office/powerpoint/2010/main" val="351299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CEB8FC87-BE6F-E4EE-4A95-F59D308E56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b="7124"/>
          <a:stretch/>
        </p:blipFill>
        <p:spPr>
          <a:xfrm>
            <a:off x="1364003" y="0"/>
            <a:ext cx="1082799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1CDF81B-FDA9-CDAE-4BE5-78C4FC2E5820}"/>
              </a:ext>
            </a:extLst>
          </p:cNvPr>
          <p:cNvSpPr/>
          <p:nvPr/>
        </p:nvSpPr>
        <p:spPr>
          <a:xfrm>
            <a:off x="1364003" y="6372347"/>
            <a:ext cx="10513914" cy="369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ARPB </a:t>
            </a:r>
            <a:r>
              <a:rPr lang="fr-F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Marchin</a:t>
            </a:r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| Principes de l’école de </a:t>
            </a:r>
            <a:r>
              <a:rPr lang="fr-F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Summerhill</a:t>
            </a:r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(Neill)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E82AFC-2BCC-1CA1-A964-BBB615C00C9E}"/>
              </a:ext>
            </a:extLst>
          </p:cNvPr>
          <p:cNvSpPr/>
          <p:nvPr/>
        </p:nvSpPr>
        <p:spPr>
          <a:xfrm rot="16200000">
            <a:off x="-2749454" y="2738438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48740AD-BA5F-A6D1-058E-7849D768B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4948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6E4E8857-8819-EA26-E828-DC93EC18EE79}"/>
              </a:ext>
            </a:extLst>
          </p:cNvPr>
          <p:cNvSpPr/>
          <p:nvPr/>
        </p:nvSpPr>
        <p:spPr>
          <a:xfrm flipH="1">
            <a:off x="2626067" y="1596939"/>
            <a:ext cx="2765421" cy="2765421"/>
          </a:xfrm>
          <a:prstGeom prst="ellipse">
            <a:avLst/>
          </a:prstGeom>
          <a:solidFill>
            <a:srgbClr val="196B24">
              <a:lumMod val="20000"/>
              <a:lumOff val="80000"/>
            </a:srgbClr>
          </a:solidFill>
          <a:ln w="38100" cap="flat" cmpd="sng" algn="ctr">
            <a:solidFill>
              <a:srgbClr val="196B2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3E092E7-7B19-DD17-8142-183F15DF0445}"/>
              </a:ext>
            </a:extLst>
          </p:cNvPr>
          <p:cNvSpPr/>
          <p:nvPr/>
        </p:nvSpPr>
        <p:spPr>
          <a:xfrm flipH="1">
            <a:off x="820880" y="1596938"/>
            <a:ext cx="2765421" cy="2765421"/>
          </a:xfrm>
          <a:prstGeom prst="ellipse">
            <a:avLst/>
          </a:prstGeom>
          <a:noFill/>
          <a:ln w="38100" cap="flat" cmpd="sng" algn="ctr">
            <a:solidFill>
              <a:srgbClr val="AF18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237F0ACA-A7DE-F675-B42A-6D24318DA015}"/>
              </a:ext>
            </a:extLst>
          </p:cNvPr>
          <p:cNvSpPr/>
          <p:nvPr/>
        </p:nvSpPr>
        <p:spPr>
          <a:xfrm flipH="1">
            <a:off x="6775127" y="1596938"/>
            <a:ext cx="4586637" cy="2771527"/>
          </a:xfrm>
          <a:custGeom>
            <a:avLst/>
            <a:gdLst>
              <a:gd name="connsiteX0" fmla="*/ 1112770 w 1594524"/>
              <a:gd name="connsiteY0" fmla="*/ 0 h 963509"/>
              <a:gd name="connsiteX1" fmla="*/ 1594524 w 1594524"/>
              <a:gd name="connsiteY1" fmla="*/ 481754 h 963509"/>
              <a:gd name="connsiteX2" fmla="*/ 1112770 w 1594524"/>
              <a:gd name="connsiteY2" fmla="*/ 963508 h 963509"/>
              <a:gd name="connsiteX3" fmla="*/ 843417 w 1594524"/>
              <a:gd name="connsiteY3" fmla="*/ 881232 h 963509"/>
              <a:gd name="connsiteX4" fmla="*/ 797263 w 1594524"/>
              <a:gd name="connsiteY4" fmla="*/ 843151 h 963509"/>
              <a:gd name="connsiteX5" fmla="*/ 751107 w 1594524"/>
              <a:gd name="connsiteY5" fmla="*/ 881233 h 963509"/>
              <a:gd name="connsiteX6" fmla="*/ 481754 w 1594524"/>
              <a:gd name="connsiteY6" fmla="*/ 963509 h 963509"/>
              <a:gd name="connsiteX7" fmla="*/ 0 w 1594524"/>
              <a:gd name="connsiteY7" fmla="*/ 481755 h 963509"/>
              <a:gd name="connsiteX8" fmla="*/ 481754 w 1594524"/>
              <a:gd name="connsiteY8" fmla="*/ 1 h 963509"/>
              <a:gd name="connsiteX9" fmla="*/ 751107 w 1594524"/>
              <a:gd name="connsiteY9" fmla="*/ 82277 h 963509"/>
              <a:gd name="connsiteX10" fmla="*/ 797261 w 1594524"/>
              <a:gd name="connsiteY10" fmla="*/ 120358 h 963509"/>
              <a:gd name="connsiteX11" fmla="*/ 843417 w 1594524"/>
              <a:gd name="connsiteY11" fmla="*/ 82276 h 963509"/>
              <a:gd name="connsiteX12" fmla="*/ 1112770 w 1594524"/>
              <a:gd name="connsiteY12" fmla="*/ 0 h 96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4524" h="963509">
                <a:moveTo>
                  <a:pt x="1112770" y="0"/>
                </a:moveTo>
                <a:cubicBezTo>
                  <a:pt x="1378835" y="0"/>
                  <a:pt x="1594524" y="215689"/>
                  <a:pt x="1594524" y="481754"/>
                </a:cubicBezTo>
                <a:cubicBezTo>
                  <a:pt x="1594524" y="747819"/>
                  <a:pt x="1378835" y="963508"/>
                  <a:pt x="1112770" y="963508"/>
                </a:cubicBezTo>
                <a:cubicBezTo>
                  <a:pt x="1012996" y="963508"/>
                  <a:pt x="920305" y="933177"/>
                  <a:pt x="843417" y="881232"/>
                </a:cubicBezTo>
                <a:lnTo>
                  <a:pt x="797263" y="843151"/>
                </a:lnTo>
                <a:lnTo>
                  <a:pt x="751107" y="881233"/>
                </a:lnTo>
                <a:cubicBezTo>
                  <a:pt x="674219" y="933178"/>
                  <a:pt x="581528" y="963509"/>
                  <a:pt x="481754" y="963509"/>
                </a:cubicBezTo>
                <a:cubicBezTo>
                  <a:pt x="215689" y="963509"/>
                  <a:pt x="0" y="747820"/>
                  <a:pt x="0" y="481755"/>
                </a:cubicBezTo>
                <a:cubicBezTo>
                  <a:pt x="0" y="215690"/>
                  <a:pt x="215689" y="1"/>
                  <a:pt x="481754" y="1"/>
                </a:cubicBezTo>
                <a:cubicBezTo>
                  <a:pt x="581528" y="1"/>
                  <a:pt x="674219" y="30333"/>
                  <a:pt x="751107" y="82277"/>
                </a:cubicBezTo>
                <a:lnTo>
                  <a:pt x="797261" y="120358"/>
                </a:lnTo>
                <a:lnTo>
                  <a:pt x="843417" y="82276"/>
                </a:lnTo>
                <a:cubicBezTo>
                  <a:pt x="920305" y="30332"/>
                  <a:pt x="1012996" y="0"/>
                  <a:pt x="1112770" y="0"/>
                </a:cubicBezTo>
                <a:close/>
              </a:path>
            </a:pathLst>
          </a:custGeom>
          <a:solidFill>
            <a:srgbClr val="196B24">
              <a:lumMod val="20000"/>
              <a:lumOff val="80000"/>
            </a:srgbClr>
          </a:solidFill>
          <a:ln w="38100" cap="flat" cmpd="sng" algn="ctr">
            <a:solidFill>
              <a:srgbClr val="196B24">
                <a:lumMod val="75000"/>
              </a:srgb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64681B3-BF5C-B21D-4BA2-D710567AEC5E}"/>
              </a:ext>
            </a:extLst>
          </p:cNvPr>
          <p:cNvCxnSpPr>
            <a:cxnSpLocks/>
          </p:cNvCxnSpPr>
          <p:nvPr/>
        </p:nvCxnSpPr>
        <p:spPr>
          <a:xfrm>
            <a:off x="3586301" y="2979648"/>
            <a:ext cx="320681" cy="0"/>
          </a:xfrm>
          <a:prstGeom prst="straightConnector1">
            <a:avLst/>
          </a:prstGeom>
          <a:noFill/>
          <a:ln w="38100" cap="flat" cmpd="sng" algn="ctr">
            <a:solidFill>
              <a:srgbClr val="AF1824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A4DE8002-FFBE-C777-34EC-A26C2651DB2D}"/>
              </a:ext>
            </a:extLst>
          </p:cNvPr>
          <p:cNvSpPr txBox="1"/>
          <p:nvPr/>
        </p:nvSpPr>
        <p:spPr>
          <a:xfrm flipH="1">
            <a:off x="7598027" y="4903828"/>
            <a:ext cx="2940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rgbClr val="196B24">
                    <a:lumMod val="75000"/>
                  </a:srgbClr>
                </a:solidFill>
                <a:latin typeface="Aptos" panose="02110004020202020204"/>
              </a:rPr>
              <a:t>INCLUSION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AA6604C-A3E6-A21C-172F-12B312C5F707}"/>
              </a:ext>
            </a:extLst>
          </p:cNvPr>
          <p:cNvSpPr txBox="1"/>
          <p:nvPr/>
        </p:nvSpPr>
        <p:spPr>
          <a:xfrm>
            <a:off x="1381394" y="4903828"/>
            <a:ext cx="3497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strike="sngStrike" dirty="0">
                <a:solidFill>
                  <a:srgbClr val="AF1824"/>
                </a:solidFill>
                <a:latin typeface="Aptos" panose="02110004020202020204"/>
              </a:rPr>
              <a:t>INTÉGRATION</a:t>
            </a:r>
            <a:r>
              <a:rPr lang="fr-FR" sz="3600" dirty="0">
                <a:solidFill>
                  <a:srgbClr val="AF1824"/>
                </a:solidFill>
                <a:latin typeface="Aptos" panose="02110004020202020204"/>
              </a:rPr>
              <a:t> </a:t>
            </a:r>
            <a:endParaRPr lang="fr-FR" sz="36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C9F1C47-6167-6601-75C7-F375315C6F3E}"/>
              </a:ext>
            </a:extLst>
          </p:cNvPr>
          <p:cNvSpPr txBox="1"/>
          <p:nvPr/>
        </p:nvSpPr>
        <p:spPr>
          <a:xfrm>
            <a:off x="5619481" y="2425650"/>
            <a:ext cx="92765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600" dirty="0">
                <a:solidFill>
                  <a:srgbClr val="AF1824"/>
                </a:solidFill>
                <a:latin typeface="Aptos" panose="02110004020202020204"/>
              </a:rPr>
              <a:t> </a:t>
            </a:r>
            <a:r>
              <a:rPr lang="fr-FR" sz="6600" dirty="0">
                <a:solidFill>
                  <a:schemeClr val="bg1">
                    <a:lumMod val="50000"/>
                  </a:schemeClr>
                </a:solidFill>
                <a:latin typeface="Aptos" panose="02110004020202020204"/>
              </a:rPr>
              <a:t>≠</a:t>
            </a:r>
            <a:r>
              <a:rPr lang="fr-FR" sz="6600" dirty="0">
                <a:solidFill>
                  <a:srgbClr val="AF1824"/>
                </a:solidFill>
                <a:latin typeface="Aptos" panose="02110004020202020204"/>
              </a:rPr>
              <a:t> </a:t>
            </a:r>
            <a:endParaRPr lang="fr-FR" sz="6600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DBA8FE0-9B57-6383-C33C-23E1AAF81711}"/>
              </a:ext>
            </a:extLst>
          </p:cNvPr>
          <p:cNvCxnSpPr>
            <a:cxnSpLocks/>
          </p:cNvCxnSpPr>
          <p:nvPr/>
        </p:nvCxnSpPr>
        <p:spPr>
          <a:xfrm flipH="1" flipV="1">
            <a:off x="8741131" y="2987496"/>
            <a:ext cx="654627" cy="4384"/>
          </a:xfrm>
          <a:prstGeom prst="straightConnector1">
            <a:avLst/>
          </a:prstGeom>
          <a:noFill/>
          <a:ln w="38100" cap="flat" cmpd="sng" algn="ctr">
            <a:solidFill>
              <a:srgbClr val="13501B"/>
            </a:solidFill>
            <a:prstDash val="solid"/>
            <a:miter lim="800000"/>
            <a:headEnd type="triangle" w="lg" len="lg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355500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intérieur, mur, habits, personne&#10;&#10;Description générée automatiquement">
            <a:extLst>
              <a:ext uri="{FF2B5EF4-FFF2-40B4-BE49-F238E27FC236}">
                <a16:creationId xmlns:a16="http://schemas.microsoft.com/office/drawing/2014/main" id="{68AF07AF-6822-B7A9-7A67-DB9F9D5F5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70108" y="0"/>
            <a:ext cx="10850434" cy="6876091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7242B83-A79D-F6F1-9FCB-815DD87A4D4E}"/>
              </a:ext>
            </a:extLst>
          </p:cNvPr>
          <p:cNvGrpSpPr/>
          <p:nvPr/>
        </p:nvGrpSpPr>
        <p:grpSpPr>
          <a:xfrm rot="21421570">
            <a:off x="1910370" y="666359"/>
            <a:ext cx="9215790" cy="2200410"/>
            <a:chOff x="1890486" y="4174789"/>
            <a:chExt cx="9730687" cy="2323349"/>
          </a:xfrm>
        </p:grpSpPr>
        <p:pic>
          <p:nvPicPr>
            <p:cNvPr id="4" name="Image 3" descr="Une image contenant texte, ligne, Police, capture d’écran&#10;&#10;Description générée automatiquement">
              <a:extLst>
                <a:ext uri="{FF2B5EF4-FFF2-40B4-BE49-F238E27FC236}">
                  <a16:creationId xmlns:a16="http://schemas.microsoft.com/office/drawing/2014/main" id="{4DD894DC-E303-9AC6-F59A-B1578BED6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90486" y="4320847"/>
              <a:ext cx="8863330" cy="14566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 5" descr="Une image contenant texte, ligne, Police, capture d’écran&#10;&#10;Description générée automatiquement">
              <a:extLst>
                <a:ext uri="{FF2B5EF4-FFF2-40B4-BE49-F238E27FC236}">
                  <a16:creationId xmlns:a16="http://schemas.microsoft.com/office/drawing/2014/main" id="{F8B60928-7DBD-893B-B693-716B9BA54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34028">
              <a:off x="2757843" y="4174789"/>
              <a:ext cx="8863330" cy="14566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Image 6" descr="Une image contenant texte, ligne, Police, capture d’écran&#10;&#10;Description générée automatiquement">
              <a:extLst>
                <a:ext uri="{FF2B5EF4-FFF2-40B4-BE49-F238E27FC236}">
                  <a16:creationId xmlns:a16="http://schemas.microsoft.com/office/drawing/2014/main" id="{0BC76472-ED49-9BF0-C743-6F4E98FF1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439961">
              <a:off x="2373420" y="4475494"/>
              <a:ext cx="8863330" cy="14566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Image 7" descr="Une image contenant texte, ligne, Police, capture d’écran&#10;&#10;Description générée automatiquement">
              <a:extLst>
                <a:ext uri="{FF2B5EF4-FFF2-40B4-BE49-F238E27FC236}">
                  <a16:creationId xmlns:a16="http://schemas.microsoft.com/office/drawing/2014/main" id="{81C39856-58CF-6E26-5416-47CB4E443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66698" y="5041448"/>
              <a:ext cx="8863330" cy="14566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8AAC076-724C-95F8-33F9-72BE7B164693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B7D2566-326C-9F90-FD3D-03C07DC2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822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C2D9E6-4CCF-35C4-01E2-0CA40A38A25D}"/>
              </a:ext>
            </a:extLst>
          </p:cNvPr>
          <p:cNvSpPr/>
          <p:nvPr/>
        </p:nvSpPr>
        <p:spPr>
          <a:xfrm>
            <a:off x="2124211" y="122258"/>
            <a:ext cx="5149429" cy="1534226"/>
          </a:xfrm>
          <a:prstGeom prst="roundRect">
            <a:avLst/>
          </a:prstGeom>
          <a:solidFill>
            <a:srgbClr val="DFEC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E15F9E5-88F8-DC6A-1D4D-57C1A725C975}"/>
              </a:ext>
            </a:extLst>
          </p:cNvPr>
          <p:cNvSpPr txBox="1"/>
          <p:nvPr/>
        </p:nvSpPr>
        <p:spPr>
          <a:xfrm>
            <a:off x="2247745" y="246949"/>
            <a:ext cx="9236719" cy="6159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Nécessaire 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 </a:t>
            </a:r>
            <a:r>
              <a:rPr lang="fr-FR" sz="3200" strike="sngStrike" dirty="0">
                <a:solidFill>
                  <a:schemeClr val="tx2">
                    <a:lumMod val="25000"/>
                    <a:lumOff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Répétiteur</a:t>
            </a:r>
            <a:r>
              <a:rPr lang="fr-FR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&gt; Éducateur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fr-FR" sz="32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Développement chez chaque élève des compétences :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d’</a:t>
            </a:r>
            <a:r>
              <a:rPr lang="fr-FR" sz="3200" dirty="0" err="1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autocognition</a:t>
            </a:r>
            <a:endParaRPr lang="fr-FR" sz="32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métacognition </a:t>
            </a:r>
          </a:p>
          <a:p>
            <a:pPr marL="742950" lvl="1" indent="-285750">
              <a:lnSpc>
                <a:spcPct val="107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prise en charge de soi (autonomie)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Ça p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asse par le recours de l’élève à 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autoévaluation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hétéroévaluation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B085AC-1013-336A-3C4E-DE9BA966541F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latin typeface="Arial" panose="020B0604020202020204" pitchFamily="34" charset="0"/>
                <a:cs typeface="Arial" panose="020B0604020202020204" pitchFamily="34" charset="0"/>
              </a:rPr>
              <a:t>LES RITÈRES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8BAD7B-9F45-DDE1-B194-25438CB75A12}"/>
              </a:ext>
            </a:extLst>
          </p:cNvPr>
          <p:cNvSpPr/>
          <p:nvPr/>
        </p:nvSpPr>
        <p:spPr>
          <a:xfrm rot="16200000">
            <a:off x="-2749454" y="2738438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70FED97-C63F-3281-41B6-73CC6334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494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A129A-77CC-561C-04DF-6FC59E2F9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1">
            <a:extLst>
              <a:ext uri="{FF2B5EF4-FFF2-40B4-BE49-F238E27FC236}">
                <a16:creationId xmlns:a16="http://schemas.microsoft.com/office/drawing/2014/main" id="{DD710AE6-215D-8392-229C-F8C3489F1ED3}"/>
              </a:ext>
            </a:extLst>
          </p:cNvPr>
          <p:cNvSpPr/>
          <p:nvPr/>
        </p:nvSpPr>
        <p:spPr>
          <a:xfrm rot="5400000">
            <a:off x="4851842" y="-1096199"/>
            <a:ext cx="5943282" cy="8477238"/>
          </a:xfrm>
          <a:prstGeom prst="teardrop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 descr="Une image contenant texte, capture d’écran, Police, reçu&#10;&#10;Le contenu généré par l’IA peut être incorrect.">
            <a:extLst>
              <a:ext uri="{FF2B5EF4-FFF2-40B4-BE49-F238E27FC236}">
                <a16:creationId xmlns:a16="http://schemas.microsoft.com/office/drawing/2014/main" id="{C49B15ED-B4E6-34B2-3624-D1B4FA5E0F4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4549" y="1646715"/>
            <a:ext cx="10356468" cy="31628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062433B-51EE-01B6-59C9-D46B720798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5113" y="743942"/>
            <a:ext cx="2610157" cy="902773"/>
          </a:xfrm>
          <a:prstGeom prst="rect">
            <a:avLst/>
          </a:prstGeom>
        </p:spPr>
      </p:pic>
      <p:pic>
        <p:nvPicPr>
          <p:cNvPr id="11" name="Graphique 10" descr="Mille avec un remplissage uni">
            <a:extLst>
              <a:ext uri="{FF2B5EF4-FFF2-40B4-BE49-F238E27FC236}">
                <a16:creationId xmlns:a16="http://schemas.microsoft.com/office/drawing/2014/main" id="{D092A30E-ECCE-CA2C-312D-1F4DDF56A6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1634"/>
          <a:stretch/>
        </p:blipFill>
        <p:spPr>
          <a:xfrm rot="339584">
            <a:off x="1840413" y="63210"/>
            <a:ext cx="1866564" cy="9027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738006-29E4-8CA4-11F3-4BD41F29F333}"/>
              </a:ext>
            </a:extLst>
          </p:cNvPr>
          <p:cNvSpPr/>
          <p:nvPr/>
        </p:nvSpPr>
        <p:spPr>
          <a:xfrm rot="16200000">
            <a:off x="-2749454" y="2738438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4A2DCB-79AF-2C68-2FC7-0E88AA094FC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12538" y="5370552"/>
            <a:ext cx="1384939" cy="112601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67CC40B-0035-8C43-A351-5FD096915D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7303" y="4958117"/>
            <a:ext cx="1692899" cy="23118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99B059-DA04-86EB-0280-0E1756EA00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30179">
            <a:off x="7907496" y="4847434"/>
            <a:ext cx="1343493" cy="1715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D8C39D3-9213-2E7B-F286-D0EEB9E97989}"/>
              </a:ext>
            </a:extLst>
          </p:cNvPr>
          <p:cNvSpPr txBox="1"/>
          <p:nvPr/>
        </p:nvSpPr>
        <p:spPr>
          <a:xfrm>
            <a:off x="1985512" y="6304503"/>
            <a:ext cx="2723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Dans nos classes ?</a:t>
            </a:r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8C819B3B-1464-9106-81FB-832398C0714D}"/>
              </a:ext>
            </a:extLst>
          </p:cNvPr>
          <p:cNvSpPr/>
          <p:nvPr/>
        </p:nvSpPr>
        <p:spPr>
          <a:xfrm rot="1443198">
            <a:off x="2093186" y="5134812"/>
            <a:ext cx="1529722" cy="854243"/>
          </a:xfrm>
          <a:custGeom>
            <a:avLst/>
            <a:gdLst>
              <a:gd name="connsiteX0" fmla="*/ 218280 w 1529722"/>
              <a:gd name="connsiteY0" fmla="*/ 0 h 854243"/>
              <a:gd name="connsiteX1" fmla="*/ 37806 w 1529722"/>
              <a:gd name="connsiteY1" fmla="*/ 842211 h 854243"/>
              <a:gd name="connsiteX2" fmla="*/ 867985 w 1529722"/>
              <a:gd name="connsiteY2" fmla="*/ 433137 h 854243"/>
              <a:gd name="connsiteX3" fmla="*/ 1529722 w 1529722"/>
              <a:gd name="connsiteY3" fmla="*/ 854243 h 854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9722" h="854243">
                <a:moveTo>
                  <a:pt x="218280" y="0"/>
                </a:moveTo>
                <a:cubicBezTo>
                  <a:pt x="73901" y="385011"/>
                  <a:pt x="-70478" y="770022"/>
                  <a:pt x="37806" y="842211"/>
                </a:cubicBezTo>
                <a:cubicBezTo>
                  <a:pt x="146090" y="914400"/>
                  <a:pt x="619332" y="431132"/>
                  <a:pt x="867985" y="433137"/>
                </a:cubicBezTo>
                <a:cubicBezTo>
                  <a:pt x="1116638" y="435142"/>
                  <a:pt x="1323180" y="644692"/>
                  <a:pt x="1529722" y="854243"/>
                </a:cubicBezTo>
              </a:path>
            </a:pathLst>
          </a:custGeom>
          <a:noFill/>
          <a:ln w="38100">
            <a:solidFill>
              <a:schemeClr val="tx2">
                <a:lumMod val="75000"/>
                <a:lumOff val="25000"/>
              </a:schemeClr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61A4805-E9AF-51CD-BAEC-C05B82D971EC}"/>
              </a:ext>
            </a:extLst>
          </p:cNvPr>
          <p:cNvSpPr txBox="1"/>
          <p:nvPr/>
        </p:nvSpPr>
        <p:spPr>
          <a:xfrm>
            <a:off x="5574117" y="610553"/>
            <a:ext cx="44987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Compétences générales</a:t>
            </a:r>
          </a:p>
          <a:p>
            <a:pPr algn="ctr"/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 – </a:t>
            </a:r>
            <a:r>
              <a:rPr lang="fr-FR" sz="2400" b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SE</a:t>
            </a: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– SF – SA – SD*</a:t>
            </a:r>
          </a:p>
        </p:txBody>
      </p:sp>
    </p:spTree>
    <p:extLst>
      <p:ext uri="{BB962C8B-B14F-4D97-AF65-F5344CB8AC3E}">
        <p14:creationId xmlns:p14="http://schemas.microsoft.com/office/powerpoint/2010/main" val="1696879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 descr="Badge à suivre avec un remplissage uni">
            <a:extLst>
              <a:ext uri="{FF2B5EF4-FFF2-40B4-BE49-F238E27FC236}">
                <a16:creationId xmlns:a16="http://schemas.microsoft.com/office/drawing/2014/main" id="{038B77E2-B866-54FE-5835-C89CE8A51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2624" y="-619088"/>
            <a:ext cx="2583712" cy="25837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9306CE-9219-0B2B-864F-E1EFC0142EFA}"/>
              </a:ext>
            </a:extLst>
          </p:cNvPr>
          <p:cNvSpPr/>
          <p:nvPr/>
        </p:nvSpPr>
        <p:spPr>
          <a:xfrm rot="16200000">
            <a:off x="-2749454" y="2738438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CRITÈRES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B04844-A975-D1D7-3433-D5A4FE2DE35A}"/>
              </a:ext>
            </a:extLst>
          </p:cNvPr>
          <p:cNvSpPr txBox="1"/>
          <p:nvPr/>
        </p:nvSpPr>
        <p:spPr>
          <a:xfrm>
            <a:off x="2565667" y="856357"/>
            <a:ext cx="4378956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Souriant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Respecte tour de parole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Respecte les règles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Soin dans le cahier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Sincère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Ponctuel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Apporte ce qui doit être apporté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Respecte les autres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Fait tout son possible en cours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Aide les autres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Bon en techno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Perfectionniste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Adroit des mains</a:t>
            </a: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Progresse</a:t>
            </a:r>
          </a:p>
          <a:p>
            <a:endParaRPr lang="fr-FR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B3E7BE6-0664-A585-594B-5A2D8EC211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1950" y="3549446"/>
            <a:ext cx="4923740" cy="3031648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C2B13A2-4DDF-09D1-1D14-7A34C808FD83}"/>
              </a:ext>
            </a:extLst>
          </p:cNvPr>
          <p:cNvCxnSpPr>
            <a:cxnSpLocks/>
          </p:cNvCxnSpPr>
          <p:nvPr/>
        </p:nvCxnSpPr>
        <p:spPr>
          <a:xfrm>
            <a:off x="7051950" y="4338084"/>
            <a:ext cx="1036973" cy="708701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C0A39819-5F8F-E485-BD15-CAB6F32031F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8358" y="412841"/>
            <a:ext cx="4083204" cy="2742286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9659058-1BE1-8435-B8C4-68FC40B33E87}"/>
              </a:ext>
            </a:extLst>
          </p:cNvPr>
          <p:cNvCxnSpPr>
            <a:cxnSpLocks/>
          </p:cNvCxnSpPr>
          <p:nvPr/>
        </p:nvCxnSpPr>
        <p:spPr>
          <a:xfrm flipH="1" flipV="1">
            <a:off x="9229060" y="3030279"/>
            <a:ext cx="397273" cy="1307805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8659367-2DFD-EB9E-3968-B09419A79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7461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que 9" descr="Couronne contour">
            <a:extLst>
              <a:ext uri="{FF2B5EF4-FFF2-40B4-BE49-F238E27FC236}">
                <a16:creationId xmlns:a16="http://schemas.microsoft.com/office/drawing/2014/main" id="{10E554B1-9D4B-524B-90BD-219A7856B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5296" y="98463"/>
            <a:ext cx="7205347" cy="72053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E70FDA6-9436-565D-65B4-7CF3DED58B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269"/>
          <a:stretch>
            <a:fillRect/>
          </a:stretch>
        </p:blipFill>
        <p:spPr>
          <a:xfrm>
            <a:off x="10720214" y="1331839"/>
            <a:ext cx="1471786" cy="5427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C13AAA4-F33F-CD63-A5AD-D2321E760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5482">
            <a:off x="5533778" y="1550016"/>
            <a:ext cx="3014665" cy="4521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0210C0A-99CF-6655-E1F0-4F5CA4C194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0214" y="361508"/>
            <a:ext cx="1343692" cy="406806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917C8BD-EE56-B68C-DBD1-0EB607EDF5A4}"/>
              </a:ext>
            </a:extLst>
          </p:cNvPr>
          <p:cNvCxnSpPr>
            <a:endCxn id="5" idx="0"/>
          </p:cNvCxnSpPr>
          <p:nvPr/>
        </p:nvCxnSpPr>
        <p:spPr>
          <a:xfrm>
            <a:off x="11456107" y="903767"/>
            <a:ext cx="0" cy="428072"/>
          </a:xfrm>
          <a:prstGeom prst="line">
            <a:avLst/>
          </a:prstGeom>
          <a:ln>
            <a:solidFill>
              <a:srgbClr val="F89C3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9AA8BBB-953A-CA5E-6B97-7D09C1724078}"/>
              </a:ext>
            </a:extLst>
          </p:cNvPr>
          <p:cNvSpPr/>
          <p:nvPr/>
        </p:nvSpPr>
        <p:spPr>
          <a:xfrm rot="16200000">
            <a:off x="-2749454" y="2738438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 CRITÈRES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 descr="Une image contenant Visage humain, personne, fille, conception">
            <a:extLst>
              <a:ext uri="{FF2B5EF4-FFF2-40B4-BE49-F238E27FC236}">
                <a16:creationId xmlns:a16="http://schemas.microsoft.com/office/drawing/2014/main" id="{06B0E725-B35B-DA92-01F1-FEC40FFC3B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368">
            <a:off x="1797876" y="351367"/>
            <a:ext cx="4089333" cy="61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0219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C751BAA-32CC-98A8-99CF-B4F506815160}"/>
              </a:ext>
            </a:extLst>
          </p:cNvPr>
          <p:cNvSpPr txBox="1"/>
          <p:nvPr/>
        </p:nvSpPr>
        <p:spPr>
          <a:xfrm>
            <a:off x="1655727" y="228236"/>
            <a:ext cx="8404883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FR" sz="3200" b="0" i="0" u="none" strike="noStrike" baseline="0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3200" b="1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Centre d’évaluation </a:t>
            </a:r>
            <a:br>
              <a:rPr lang="fr-FR" sz="3200" b="1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3200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tests </a:t>
            </a:r>
            <a:r>
              <a:rPr lang="fr-FR" sz="3200" u="sng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psychotechniques</a:t>
            </a:r>
            <a:r>
              <a:rPr lang="fr-FR" sz="3200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, </a:t>
            </a:r>
            <a:r>
              <a:rPr lang="fr-FR" sz="3200" i="1" u="sng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stress</a:t>
            </a:r>
            <a:r>
              <a:rPr lang="fr-FR" sz="3200" i="1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tests</a:t>
            </a:r>
            <a:r>
              <a:rPr lang="fr-FR" sz="3200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, etc.)</a:t>
            </a:r>
            <a:br>
              <a:rPr lang="fr-FR" sz="3200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endParaRPr lang="fr-FR" sz="3200" i="0" u="none" strike="noStrike" baseline="0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fr-FR" sz="3200" b="1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Dépôt</a:t>
            </a:r>
            <a:r>
              <a:rPr lang="fr-FR" sz="3200" b="0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fr-FR" sz="3200" b="0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3200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d’une </a:t>
            </a:r>
            <a:r>
              <a:rPr lang="fr-FR" sz="3200" i="0" u="sng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lettre de motivation </a:t>
            </a:r>
            <a:br>
              <a:rPr lang="fr-FR" sz="3200" i="0" u="sng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3200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ou même, de plus en plus souvent, </a:t>
            </a:r>
            <a:br>
              <a:rPr lang="fr-FR" sz="3200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fr-FR" sz="3200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d’une </a:t>
            </a:r>
            <a:r>
              <a:rPr lang="fr-FR" sz="3200" i="0" u="sng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note de </a:t>
            </a:r>
            <a:r>
              <a:rPr lang="fr-FR" sz="3200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vision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personnelle</a:t>
            </a:r>
            <a:endParaRPr lang="fr-FR" sz="3200" i="0" u="none" strike="noStrike" baseline="0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7DB754-7310-529D-3D90-FE591143CF6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1950" y="3549446"/>
            <a:ext cx="4923740" cy="3031648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2CCB292-CD5A-162D-09D5-3AB7418C9A5A}"/>
              </a:ext>
            </a:extLst>
          </p:cNvPr>
          <p:cNvCxnSpPr>
            <a:cxnSpLocks/>
          </p:cNvCxnSpPr>
          <p:nvPr/>
        </p:nvCxnSpPr>
        <p:spPr>
          <a:xfrm>
            <a:off x="6096000" y="4572000"/>
            <a:ext cx="2074606" cy="865239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FDF05E6-0FAD-FCC0-3885-4E621C0A9B5D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346158"/>
            <a:ext cx="2074606" cy="2719112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43B23D3F-DE0A-3ED6-7F45-5B9744BF45B1}"/>
              </a:ext>
            </a:extLst>
          </p:cNvPr>
          <p:cNvSpPr txBox="1"/>
          <p:nvPr/>
        </p:nvSpPr>
        <p:spPr>
          <a:xfrm>
            <a:off x="11142782" y="1167153"/>
            <a:ext cx="68800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solidFill>
                  <a:schemeClr val="tx2">
                    <a:lumMod val="25000"/>
                    <a:lumOff val="75000"/>
                  </a:schemeClr>
                </a:solidFill>
              </a:rPr>
              <a:t>A1</a:t>
            </a:r>
          </a:p>
          <a:p>
            <a:r>
              <a:rPr lang="fr-FR" sz="3200" dirty="0">
                <a:solidFill>
                  <a:schemeClr val="tx2">
                    <a:lumMod val="25000"/>
                    <a:lumOff val="75000"/>
                  </a:schemeClr>
                </a:solidFill>
              </a:rPr>
              <a:t>A2</a:t>
            </a:r>
          </a:p>
          <a:p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B1</a:t>
            </a:r>
          </a:p>
          <a:p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B2</a:t>
            </a:r>
          </a:p>
          <a:p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C1</a:t>
            </a:r>
          </a:p>
          <a:p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C2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334FE264-1505-23E2-9FA3-BDB8D7A568B3}"/>
              </a:ext>
            </a:extLst>
          </p:cNvPr>
          <p:cNvCxnSpPr>
            <a:cxnSpLocks/>
          </p:cNvCxnSpPr>
          <p:nvPr/>
        </p:nvCxnSpPr>
        <p:spPr>
          <a:xfrm flipV="1">
            <a:off x="10146890" y="2922457"/>
            <a:ext cx="850993" cy="2196462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B7AC896-5B67-7FA9-EBF1-92BF58D1D9E3}"/>
              </a:ext>
            </a:extLst>
          </p:cNvPr>
          <p:cNvSpPr/>
          <p:nvPr/>
        </p:nvSpPr>
        <p:spPr>
          <a:xfrm rot="16200000">
            <a:off x="-2749454" y="2738438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8EEA48A-38C2-EFAC-F309-34F6F618FE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6599170" y="3248321"/>
            <a:ext cx="5829300" cy="3886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3B005F-39DE-28C2-FF8D-6BF6A7693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25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D62AD3-7553-DF94-8F8F-C901ED32D2FF}"/>
              </a:ext>
            </a:extLst>
          </p:cNvPr>
          <p:cNvSpPr txBox="1"/>
          <p:nvPr/>
        </p:nvSpPr>
        <p:spPr>
          <a:xfrm>
            <a:off x="9780297" y="348895"/>
            <a:ext cx="151195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0" b="1" dirty="0">
                <a:solidFill>
                  <a:srgbClr val="DFEDF9"/>
                </a:solidFill>
              </a:rPr>
              <a:t>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ED5CC02-8FD8-0F85-EAA7-98F81337B95E}"/>
              </a:ext>
            </a:extLst>
          </p:cNvPr>
          <p:cNvSpPr txBox="1"/>
          <p:nvPr/>
        </p:nvSpPr>
        <p:spPr>
          <a:xfrm>
            <a:off x="9513820" y="4779707"/>
            <a:ext cx="6222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685D2D3-E08B-FBF0-B023-498A6975B606}"/>
              </a:ext>
            </a:extLst>
          </p:cNvPr>
          <p:cNvSpPr txBox="1"/>
          <p:nvPr/>
        </p:nvSpPr>
        <p:spPr>
          <a:xfrm>
            <a:off x="8102881" y="4623886"/>
            <a:ext cx="4331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92294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B0E8A15-30E5-05C6-CF63-82FFAD5C482C}"/>
              </a:ext>
            </a:extLst>
          </p:cNvPr>
          <p:cNvSpPr/>
          <p:nvPr/>
        </p:nvSpPr>
        <p:spPr>
          <a:xfrm>
            <a:off x="3250274" y="3777916"/>
            <a:ext cx="3139193" cy="514952"/>
          </a:xfrm>
          <a:prstGeom prst="roundRect">
            <a:avLst/>
          </a:prstGeom>
          <a:solidFill>
            <a:srgbClr val="DFEC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6376678-ACF2-A5D0-8BC1-970BEA56ADDC}"/>
              </a:ext>
            </a:extLst>
          </p:cNvPr>
          <p:cNvSpPr txBox="1"/>
          <p:nvPr/>
        </p:nvSpPr>
        <p:spPr>
          <a:xfrm>
            <a:off x="2086651" y="274597"/>
            <a:ext cx="4978222" cy="4016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Doubler l’évaluation institutionnelle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savoirs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>
                    <a:lumMod val="25000"/>
                    <a:lumOff val="75000"/>
                  </a:schemeClr>
                </a:solidFill>
              </a:rPr>
              <a:t>savoir-faire</a:t>
            </a: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fr-FR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d’une évaluation </a:t>
            </a:r>
            <a:r>
              <a:rPr lang="fr-FR" sz="2400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des progrès</a:t>
            </a: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b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en termes 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savoir-être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savoir-apprendre</a:t>
            </a:r>
          </a:p>
          <a:p>
            <a:endParaRPr lang="fr-FR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= d’une   évaluation </a:t>
            </a:r>
            <a:r>
              <a:rPr lang="fr-FR" sz="24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qui éduque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7DB754-7310-529D-3D90-FE591143CF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1950" y="3549446"/>
            <a:ext cx="4923740" cy="3031648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2CCB292-CD5A-162D-09D5-3AB7418C9A5A}"/>
              </a:ext>
            </a:extLst>
          </p:cNvPr>
          <p:cNvCxnSpPr>
            <a:cxnSpLocks/>
          </p:cNvCxnSpPr>
          <p:nvPr/>
        </p:nvCxnSpPr>
        <p:spPr>
          <a:xfrm>
            <a:off x="5914293" y="3261414"/>
            <a:ext cx="1951513" cy="2215154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FDF05E6-0FAD-FCC0-3885-4E621C0A9B5D}"/>
              </a:ext>
            </a:extLst>
          </p:cNvPr>
          <p:cNvCxnSpPr>
            <a:cxnSpLocks/>
          </p:cNvCxnSpPr>
          <p:nvPr/>
        </p:nvCxnSpPr>
        <p:spPr>
          <a:xfrm flipH="1" flipV="1">
            <a:off x="6277708" y="1256072"/>
            <a:ext cx="3603711" cy="4082844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B9FFCB28-2C48-CEA5-7AEA-6669ED357A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</a:blip>
          <a:stretch>
            <a:fillRect/>
          </a:stretch>
        </p:blipFill>
        <p:spPr>
          <a:xfrm>
            <a:off x="1640560" y="4764773"/>
            <a:ext cx="6237897" cy="215749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C25008C-5CCC-DCC7-1CDE-C8F43D285231}"/>
              </a:ext>
            </a:extLst>
          </p:cNvPr>
          <p:cNvSpPr/>
          <p:nvPr/>
        </p:nvSpPr>
        <p:spPr>
          <a:xfrm rot="16200000">
            <a:off x="-2749454" y="2738438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F36D9A-A0B0-CB7A-B48B-FF10F48809E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7027" y="4658731"/>
            <a:ext cx="3528252" cy="2369579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17F6DAD-65B8-B227-EFD5-9F221C1E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4398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27DB754-7310-529D-3D90-FE591143CF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1950" y="3549446"/>
            <a:ext cx="4923740" cy="303164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C25008C-5CCC-DCC7-1CDE-C8F43D285231}"/>
              </a:ext>
            </a:extLst>
          </p:cNvPr>
          <p:cNvSpPr/>
          <p:nvPr/>
        </p:nvSpPr>
        <p:spPr>
          <a:xfrm rot="16200000">
            <a:off x="-2749454" y="2738438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que 12" descr="Football avec un remplissage uni">
            <a:extLst>
              <a:ext uri="{FF2B5EF4-FFF2-40B4-BE49-F238E27FC236}">
                <a16:creationId xmlns:a16="http://schemas.microsoft.com/office/drawing/2014/main" id="{B84945D8-7027-5B54-55C3-A355EC571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35169" y="1375352"/>
            <a:ext cx="3472182" cy="3472182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2A4251B-F588-5BE3-70D9-AC963D200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258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27DB754-7310-529D-3D90-FE591143CF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1950" y="3549446"/>
            <a:ext cx="4923740" cy="3031648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B2180ECC-D2A6-3D7E-63B7-2AA51F2DED6C}"/>
              </a:ext>
            </a:extLst>
          </p:cNvPr>
          <p:cNvSpPr/>
          <p:nvPr/>
        </p:nvSpPr>
        <p:spPr>
          <a:xfrm>
            <a:off x="8834804" y="4888806"/>
            <a:ext cx="2074496" cy="914400"/>
          </a:xfrm>
          <a:prstGeom prst="ellipse">
            <a:avLst/>
          </a:prstGeom>
          <a:solidFill>
            <a:srgbClr val="C2F1C8"/>
          </a:solidFill>
          <a:ln w="31750">
            <a:solidFill>
              <a:srgbClr val="1350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4963B5A-2BD9-E1D1-F67F-6BD45C0C6123}"/>
              </a:ext>
            </a:extLst>
          </p:cNvPr>
          <p:cNvSpPr/>
          <p:nvPr/>
        </p:nvSpPr>
        <p:spPr>
          <a:xfrm>
            <a:off x="7907704" y="678551"/>
            <a:ext cx="2811096" cy="1516496"/>
          </a:xfrm>
          <a:prstGeom prst="roundRect">
            <a:avLst/>
          </a:prstGeom>
          <a:solidFill>
            <a:srgbClr val="DFEC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487AF1-0C0F-F090-F142-2C4CB9582709}"/>
              </a:ext>
            </a:extLst>
          </p:cNvPr>
          <p:cNvSpPr txBox="1"/>
          <p:nvPr/>
        </p:nvSpPr>
        <p:spPr>
          <a:xfrm>
            <a:off x="8130692" y="851818"/>
            <a:ext cx="24631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C00000"/>
                </a:solidFill>
              </a:rPr>
              <a:t>Évaluation </a:t>
            </a:r>
          </a:p>
          <a:p>
            <a:pPr algn="ctr"/>
            <a:r>
              <a:rPr lang="fr-FR" sz="2400" dirty="0">
                <a:solidFill>
                  <a:srgbClr val="C00000"/>
                </a:solidFill>
              </a:rPr>
              <a:t>particulièrement </a:t>
            </a:r>
          </a:p>
          <a:p>
            <a:pPr algn="ctr"/>
            <a:r>
              <a:rPr lang="fr-FR" sz="2400" b="1" dirty="0">
                <a:solidFill>
                  <a:srgbClr val="C00000"/>
                </a:solidFill>
              </a:rPr>
              <a:t>inclusive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BF71478-1ED8-ECB6-B988-CCA6FB0B242A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9362248" y="2052147"/>
            <a:ext cx="152682" cy="22352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6C8FB3E5-5082-7907-F514-0F1E5D401A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3" b="6992"/>
          <a:stretch/>
        </p:blipFill>
        <p:spPr>
          <a:xfrm rot="162658">
            <a:off x="10101529" y="1771359"/>
            <a:ext cx="1779199" cy="2513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0B79C96-3103-0CDD-2FCE-6C9532457E98}"/>
              </a:ext>
            </a:extLst>
          </p:cNvPr>
          <p:cNvCxnSpPr>
            <a:cxnSpLocks/>
          </p:cNvCxnSpPr>
          <p:nvPr/>
        </p:nvCxnSpPr>
        <p:spPr>
          <a:xfrm flipV="1">
            <a:off x="9753101" y="3870904"/>
            <a:ext cx="491733" cy="6175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C25008C-5CCC-DCC7-1CDE-C8F43D285231}"/>
              </a:ext>
            </a:extLst>
          </p:cNvPr>
          <p:cNvSpPr/>
          <p:nvPr/>
        </p:nvSpPr>
        <p:spPr>
          <a:xfrm rot="16200000">
            <a:off x="-2749454" y="2738438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que 12" descr="Football avec un remplissage uni">
            <a:extLst>
              <a:ext uri="{FF2B5EF4-FFF2-40B4-BE49-F238E27FC236}">
                <a16:creationId xmlns:a16="http://schemas.microsoft.com/office/drawing/2014/main" id="{B84945D8-7027-5B54-55C3-A355EC5711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7704" y="5065270"/>
            <a:ext cx="914400" cy="91440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EA03154F-956B-2540-0C50-C0C7C1A12DBE}"/>
              </a:ext>
            </a:extLst>
          </p:cNvPr>
          <p:cNvGrpSpPr/>
          <p:nvPr/>
        </p:nvGrpSpPr>
        <p:grpSpPr>
          <a:xfrm>
            <a:off x="2225863" y="5026007"/>
            <a:ext cx="3817344" cy="1540357"/>
            <a:chOff x="2225863" y="5026007"/>
            <a:chExt cx="3817344" cy="1540357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DB9939A3-50F8-F6EF-7026-1D4DC1DE8EB6}"/>
                </a:ext>
              </a:extLst>
            </p:cNvPr>
            <p:cNvSpPr/>
            <p:nvPr/>
          </p:nvSpPr>
          <p:spPr>
            <a:xfrm flipH="1">
              <a:off x="2944501" y="5026008"/>
              <a:ext cx="963507" cy="96350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6CC9E5AB-75B3-2F7D-8888-7BE41939BEA9}"/>
                </a:ext>
              </a:extLst>
            </p:cNvPr>
            <p:cNvSpPr/>
            <p:nvPr/>
          </p:nvSpPr>
          <p:spPr>
            <a:xfrm flipH="1">
              <a:off x="2313485" y="5026007"/>
              <a:ext cx="963507" cy="963507"/>
            </a:xfrm>
            <a:prstGeom prst="ellipse">
              <a:avLst/>
            </a:prstGeom>
            <a:noFill/>
            <a:ln w="38100">
              <a:solidFill>
                <a:srgbClr val="AF18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269BD67A-DF67-5B47-3477-2D901C4B93AF}"/>
                </a:ext>
              </a:extLst>
            </p:cNvPr>
            <p:cNvSpPr/>
            <p:nvPr/>
          </p:nvSpPr>
          <p:spPr>
            <a:xfrm flipH="1">
              <a:off x="4117518" y="5026007"/>
              <a:ext cx="1594524" cy="963509"/>
            </a:xfrm>
            <a:custGeom>
              <a:avLst/>
              <a:gdLst>
                <a:gd name="connsiteX0" fmla="*/ 1112770 w 1594524"/>
                <a:gd name="connsiteY0" fmla="*/ 0 h 963509"/>
                <a:gd name="connsiteX1" fmla="*/ 1594524 w 1594524"/>
                <a:gd name="connsiteY1" fmla="*/ 481754 h 963509"/>
                <a:gd name="connsiteX2" fmla="*/ 1112770 w 1594524"/>
                <a:gd name="connsiteY2" fmla="*/ 963508 h 963509"/>
                <a:gd name="connsiteX3" fmla="*/ 843417 w 1594524"/>
                <a:gd name="connsiteY3" fmla="*/ 881232 h 963509"/>
                <a:gd name="connsiteX4" fmla="*/ 797263 w 1594524"/>
                <a:gd name="connsiteY4" fmla="*/ 843151 h 963509"/>
                <a:gd name="connsiteX5" fmla="*/ 751107 w 1594524"/>
                <a:gd name="connsiteY5" fmla="*/ 881233 h 963509"/>
                <a:gd name="connsiteX6" fmla="*/ 481754 w 1594524"/>
                <a:gd name="connsiteY6" fmla="*/ 963509 h 963509"/>
                <a:gd name="connsiteX7" fmla="*/ 0 w 1594524"/>
                <a:gd name="connsiteY7" fmla="*/ 481755 h 963509"/>
                <a:gd name="connsiteX8" fmla="*/ 481754 w 1594524"/>
                <a:gd name="connsiteY8" fmla="*/ 1 h 963509"/>
                <a:gd name="connsiteX9" fmla="*/ 751107 w 1594524"/>
                <a:gd name="connsiteY9" fmla="*/ 82277 h 963509"/>
                <a:gd name="connsiteX10" fmla="*/ 797261 w 1594524"/>
                <a:gd name="connsiteY10" fmla="*/ 120358 h 963509"/>
                <a:gd name="connsiteX11" fmla="*/ 843417 w 1594524"/>
                <a:gd name="connsiteY11" fmla="*/ 82276 h 963509"/>
                <a:gd name="connsiteX12" fmla="*/ 1112770 w 1594524"/>
                <a:gd name="connsiteY12" fmla="*/ 0 h 9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94524" h="963509">
                  <a:moveTo>
                    <a:pt x="1112770" y="0"/>
                  </a:moveTo>
                  <a:cubicBezTo>
                    <a:pt x="1378835" y="0"/>
                    <a:pt x="1594524" y="215689"/>
                    <a:pt x="1594524" y="481754"/>
                  </a:cubicBezTo>
                  <a:cubicBezTo>
                    <a:pt x="1594524" y="747819"/>
                    <a:pt x="1378835" y="963508"/>
                    <a:pt x="1112770" y="963508"/>
                  </a:cubicBezTo>
                  <a:cubicBezTo>
                    <a:pt x="1012996" y="963508"/>
                    <a:pt x="920305" y="933177"/>
                    <a:pt x="843417" y="881232"/>
                  </a:cubicBezTo>
                  <a:lnTo>
                    <a:pt x="797263" y="843151"/>
                  </a:lnTo>
                  <a:lnTo>
                    <a:pt x="751107" y="881233"/>
                  </a:lnTo>
                  <a:cubicBezTo>
                    <a:pt x="674219" y="933178"/>
                    <a:pt x="581528" y="963509"/>
                    <a:pt x="481754" y="963509"/>
                  </a:cubicBezTo>
                  <a:cubicBezTo>
                    <a:pt x="215689" y="963509"/>
                    <a:pt x="0" y="747820"/>
                    <a:pt x="0" y="481755"/>
                  </a:cubicBezTo>
                  <a:cubicBezTo>
                    <a:pt x="0" y="215690"/>
                    <a:pt x="215689" y="1"/>
                    <a:pt x="481754" y="1"/>
                  </a:cubicBezTo>
                  <a:cubicBezTo>
                    <a:pt x="581528" y="1"/>
                    <a:pt x="674219" y="30333"/>
                    <a:pt x="751107" y="82277"/>
                  </a:cubicBezTo>
                  <a:lnTo>
                    <a:pt x="797261" y="120358"/>
                  </a:lnTo>
                  <a:lnTo>
                    <a:pt x="843417" y="82276"/>
                  </a:lnTo>
                  <a:cubicBezTo>
                    <a:pt x="920305" y="30332"/>
                    <a:pt x="1012996" y="0"/>
                    <a:pt x="1112770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EC0B5A7E-3334-290B-782C-FA88852A354D}"/>
                </a:ext>
              </a:extLst>
            </p:cNvPr>
            <p:cNvCxnSpPr>
              <a:stCxn id="4" idx="2"/>
            </p:cNvCxnSpPr>
            <p:nvPr/>
          </p:nvCxnSpPr>
          <p:spPr>
            <a:xfrm>
              <a:off x="3276992" y="5507761"/>
              <a:ext cx="183245" cy="4234"/>
            </a:xfrm>
            <a:prstGeom prst="straightConnector1">
              <a:avLst/>
            </a:prstGeom>
            <a:ln w="38100">
              <a:solidFill>
                <a:srgbClr val="AF182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6994490-69BC-C149-A972-6DCED17CBF07}"/>
                </a:ext>
              </a:extLst>
            </p:cNvPr>
            <p:cNvSpPr txBox="1"/>
            <p:nvPr/>
          </p:nvSpPr>
          <p:spPr>
            <a:xfrm flipH="1">
              <a:off x="2225863" y="6197032"/>
              <a:ext cx="3817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trike="sngStrike" dirty="0">
                  <a:solidFill>
                    <a:srgbClr val="AF1824"/>
                  </a:solidFill>
                </a:rPr>
                <a:t>INTÉGRATION</a:t>
              </a:r>
              <a:r>
                <a:rPr lang="fr-FR" dirty="0">
                  <a:solidFill>
                    <a:srgbClr val="AF1824"/>
                  </a:solidFill>
                </a:rPr>
                <a:t>       </a:t>
              </a:r>
              <a:r>
                <a:rPr lang="fr-FR" dirty="0"/>
                <a:t>≠</a:t>
              </a:r>
              <a:r>
                <a:rPr lang="fr-FR" dirty="0">
                  <a:solidFill>
                    <a:srgbClr val="AF1824"/>
                  </a:solidFill>
                </a:rPr>
                <a:t>          </a:t>
              </a:r>
              <a:r>
                <a:rPr lang="fr-FR" dirty="0">
                  <a:solidFill>
                    <a:schemeClr val="accent3">
                      <a:lumMod val="75000"/>
                    </a:schemeClr>
                  </a:solidFill>
                </a:rPr>
                <a:t>INCLUSION</a:t>
              </a:r>
            </a:p>
          </p:txBody>
        </p:sp>
      </p:grp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FE60DEA4-0A4F-2ADA-C640-6CEC5072B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565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>
            <a:extLst>
              <a:ext uri="{FF2B5EF4-FFF2-40B4-BE49-F238E27FC236}">
                <a16:creationId xmlns:a16="http://schemas.microsoft.com/office/drawing/2014/main" id="{B2180ECC-D2A6-3D7E-63B7-2AA51F2DED6C}"/>
              </a:ext>
            </a:extLst>
          </p:cNvPr>
          <p:cNvSpPr/>
          <p:nvPr/>
        </p:nvSpPr>
        <p:spPr>
          <a:xfrm>
            <a:off x="7425457" y="4073041"/>
            <a:ext cx="4123085" cy="2293375"/>
          </a:xfrm>
          <a:prstGeom prst="ellipse">
            <a:avLst/>
          </a:prstGeom>
          <a:solidFill>
            <a:srgbClr val="C2F1C8"/>
          </a:solidFill>
          <a:ln w="41275">
            <a:solidFill>
              <a:srgbClr val="13501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7DB754-7310-529D-3D90-FE591143CF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1950" y="3549446"/>
            <a:ext cx="4923740" cy="3031648"/>
          </a:xfrm>
          <a:prstGeom prst="rect">
            <a:avLst/>
          </a:prstGeom>
          <a:ln>
            <a:noFill/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4963B5A-2BD9-E1D1-F67F-6BD45C0C6123}"/>
              </a:ext>
            </a:extLst>
          </p:cNvPr>
          <p:cNvSpPr/>
          <p:nvPr/>
        </p:nvSpPr>
        <p:spPr>
          <a:xfrm>
            <a:off x="7907704" y="678551"/>
            <a:ext cx="2811096" cy="1516496"/>
          </a:xfrm>
          <a:prstGeom prst="roundRect">
            <a:avLst/>
          </a:prstGeom>
          <a:solidFill>
            <a:srgbClr val="DFECF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487AF1-0C0F-F090-F142-2C4CB9582709}"/>
              </a:ext>
            </a:extLst>
          </p:cNvPr>
          <p:cNvSpPr txBox="1"/>
          <p:nvPr/>
        </p:nvSpPr>
        <p:spPr>
          <a:xfrm>
            <a:off x="8130692" y="851818"/>
            <a:ext cx="24631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rgbClr val="C00000"/>
                </a:solidFill>
              </a:rPr>
              <a:t>Évaluation </a:t>
            </a:r>
          </a:p>
          <a:p>
            <a:pPr algn="ctr"/>
            <a:r>
              <a:rPr lang="fr-FR" sz="2400" dirty="0">
                <a:solidFill>
                  <a:srgbClr val="C00000"/>
                </a:solidFill>
              </a:rPr>
              <a:t>particulièrement </a:t>
            </a:r>
          </a:p>
          <a:p>
            <a:pPr algn="ctr"/>
            <a:r>
              <a:rPr lang="fr-FR" sz="2400" b="1" dirty="0">
                <a:solidFill>
                  <a:srgbClr val="C00000"/>
                </a:solidFill>
              </a:rPr>
              <a:t>inclusive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BF71478-1ED8-ECB6-B988-CCA6FB0B242A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9362248" y="2052147"/>
            <a:ext cx="152682" cy="22352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6C8FB3E5-5082-7907-F514-0F1E5D401A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3" b="6992"/>
          <a:stretch/>
        </p:blipFill>
        <p:spPr>
          <a:xfrm rot="162658">
            <a:off x="10101529" y="1771359"/>
            <a:ext cx="1779199" cy="2513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0B79C96-3103-0CDD-2FCE-6C9532457E98}"/>
              </a:ext>
            </a:extLst>
          </p:cNvPr>
          <p:cNvCxnSpPr>
            <a:cxnSpLocks/>
          </p:cNvCxnSpPr>
          <p:nvPr/>
        </p:nvCxnSpPr>
        <p:spPr>
          <a:xfrm flipV="1">
            <a:off x="9753101" y="3870904"/>
            <a:ext cx="491733" cy="6175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C25008C-5CCC-DCC7-1CDE-C8F43D285231}"/>
              </a:ext>
            </a:extLst>
          </p:cNvPr>
          <p:cNvSpPr/>
          <p:nvPr/>
        </p:nvSpPr>
        <p:spPr>
          <a:xfrm rot="16200000">
            <a:off x="-2749454" y="2738438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que 12" descr="Football avec un remplissage uni">
            <a:extLst>
              <a:ext uri="{FF2B5EF4-FFF2-40B4-BE49-F238E27FC236}">
                <a16:creationId xmlns:a16="http://schemas.microsoft.com/office/drawing/2014/main" id="{B84945D8-7027-5B54-55C3-A355EC5711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7704" y="5065270"/>
            <a:ext cx="914400" cy="91440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EA03154F-956B-2540-0C50-C0C7C1A12DBE}"/>
              </a:ext>
            </a:extLst>
          </p:cNvPr>
          <p:cNvGrpSpPr/>
          <p:nvPr/>
        </p:nvGrpSpPr>
        <p:grpSpPr>
          <a:xfrm>
            <a:off x="2225863" y="5026007"/>
            <a:ext cx="3817344" cy="1540357"/>
            <a:chOff x="2225863" y="5026007"/>
            <a:chExt cx="3817344" cy="1540357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DB9939A3-50F8-F6EF-7026-1D4DC1DE8EB6}"/>
                </a:ext>
              </a:extLst>
            </p:cNvPr>
            <p:cNvSpPr/>
            <p:nvPr/>
          </p:nvSpPr>
          <p:spPr>
            <a:xfrm flipH="1">
              <a:off x="2944501" y="5026008"/>
              <a:ext cx="963507" cy="963507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6CC9E5AB-75B3-2F7D-8888-7BE41939BEA9}"/>
                </a:ext>
              </a:extLst>
            </p:cNvPr>
            <p:cNvSpPr/>
            <p:nvPr/>
          </p:nvSpPr>
          <p:spPr>
            <a:xfrm flipH="1">
              <a:off x="2313485" y="5026007"/>
              <a:ext cx="963507" cy="963507"/>
            </a:xfrm>
            <a:prstGeom prst="ellipse">
              <a:avLst/>
            </a:prstGeom>
            <a:noFill/>
            <a:ln w="38100">
              <a:solidFill>
                <a:srgbClr val="AF18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269BD67A-DF67-5B47-3477-2D901C4B93AF}"/>
                </a:ext>
              </a:extLst>
            </p:cNvPr>
            <p:cNvSpPr/>
            <p:nvPr/>
          </p:nvSpPr>
          <p:spPr>
            <a:xfrm flipH="1">
              <a:off x="4117518" y="5026007"/>
              <a:ext cx="1594524" cy="963509"/>
            </a:xfrm>
            <a:custGeom>
              <a:avLst/>
              <a:gdLst>
                <a:gd name="connsiteX0" fmla="*/ 1112770 w 1594524"/>
                <a:gd name="connsiteY0" fmla="*/ 0 h 963509"/>
                <a:gd name="connsiteX1" fmla="*/ 1594524 w 1594524"/>
                <a:gd name="connsiteY1" fmla="*/ 481754 h 963509"/>
                <a:gd name="connsiteX2" fmla="*/ 1112770 w 1594524"/>
                <a:gd name="connsiteY2" fmla="*/ 963508 h 963509"/>
                <a:gd name="connsiteX3" fmla="*/ 843417 w 1594524"/>
                <a:gd name="connsiteY3" fmla="*/ 881232 h 963509"/>
                <a:gd name="connsiteX4" fmla="*/ 797263 w 1594524"/>
                <a:gd name="connsiteY4" fmla="*/ 843151 h 963509"/>
                <a:gd name="connsiteX5" fmla="*/ 751107 w 1594524"/>
                <a:gd name="connsiteY5" fmla="*/ 881233 h 963509"/>
                <a:gd name="connsiteX6" fmla="*/ 481754 w 1594524"/>
                <a:gd name="connsiteY6" fmla="*/ 963509 h 963509"/>
                <a:gd name="connsiteX7" fmla="*/ 0 w 1594524"/>
                <a:gd name="connsiteY7" fmla="*/ 481755 h 963509"/>
                <a:gd name="connsiteX8" fmla="*/ 481754 w 1594524"/>
                <a:gd name="connsiteY8" fmla="*/ 1 h 963509"/>
                <a:gd name="connsiteX9" fmla="*/ 751107 w 1594524"/>
                <a:gd name="connsiteY9" fmla="*/ 82277 h 963509"/>
                <a:gd name="connsiteX10" fmla="*/ 797261 w 1594524"/>
                <a:gd name="connsiteY10" fmla="*/ 120358 h 963509"/>
                <a:gd name="connsiteX11" fmla="*/ 843417 w 1594524"/>
                <a:gd name="connsiteY11" fmla="*/ 82276 h 963509"/>
                <a:gd name="connsiteX12" fmla="*/ 1112770 w 1594524"/>
                <a:gd name="connsiteY12" fmla="*/ 0 h 96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94524" h="963509">
                  <a:moveTo>
                    <a:pt x="1112770" y="0"/>
                  </a:moveTo>
                  <a:cubicBezTo>
                    <a:pt x="1378835" y="0"/>
                    <a:pt x="1594524" y="215689"/>
                    <a:pt x="1594524" y="481754"/>
                  </a:cubicBezTo>
                  <a:cubicBezTo>
                    <a:pt x="1594524" y="747819"/>
                    <a:pt x="1378835" y="963508"/>
                    <a:pt x="1112770" y="963508"/>
                  </a:cubicBezTo>
                  <a:cubicBezTo>
                    <a:pt x="1012996" y="963508"/>
                    <a:pt x="920305" y="933177"/>
                    <a:pt x="843417" y="881232"/>
                  </a:cubicBezTo>
                  <a:lnTo>
                    <a:pt x="797263" y="843151"/>
                  </a:lnTo>
                  <a:lnTo>
                    <a:pt x="751107" y="881233"/>
                  </a:lnTo>
                  <a:cubicBezTo>
                    <a:pt x="674219" y="933178"/>
                    <a:pt x="581528" y="963509"/>
                    <a:pt x="481754" y="963509"/>
                  </a:cubicBezTo>
                  <a:cubicBezTo>
                    <a:pt x="215689" y="963509"/>
                    <a:pt x="0" y="747820"/>
                    <a:pt x="0" y="481755"/>
                  </a:cubicBezTo>
                  <a:cubicBezTo>
                    <a:pt x="0" y="215690"/>
                    <a:pt x="215689" y="1"/>
                    <a:pt x="481754" y="1"/>
                  </a:cubicBezTo>
                  <a:cubicBezTo>
                    <a:pt x="581528" y="1"/>
                    <a:pt x="674219" y="30333"/>
                    <a:pt x="751107" y="82277"/>
                  </a:cubicBezTo>
                  <a:lnTo>
                    <a:pt x="797261" y="120358"/>
                  </a:lnTo>
                  <a:lnTo>
                    <a:pt x="843417" y="82276"/>
                  </a:lnTo>
                  <a:cubicBezTo>
                    <a:pt x="920305" y="30332"/>
                    <a:pt x="1012996" y="0"/>
                    <a:pt x="1112770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/>
            </a:p>
          </p:txBody>
        </p: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EC0B5A7E-3334-290B-782C-FA88852A354D}"/>
                </a:ext>
              </a:extLst>
            </p:cNvPr>
            <p:cNvCxnSpPr>
              <a:stCxn id="4" idx="2"/>
            </p:cNvCxnSpPr>
            <p:nvPr/>
          </p:nvCxnSpPr>
          <p:spPr>
            <a:xfrm>
              <a:off x="3276992" y="5507761"/>
              <a:ext cx="183245" cy="4234"/>
            </a:xfrm>
            <a:prstGeom prst="straightConnector1">
              <a:avLst/>
            </a:prstGeom>
            <a:ln w="38100">
              <a:solidFill>
                <a:srgbClr val="AF182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66994490-69BC-C149-A972-6DCED17CBF07}"/>
                </a:ext>
              </a:extLst>
            </p:cNvPr>
            <p:cNvSpPr txBox="1"/>
            <p:nvPr/>
          </p:nvSpPr>
          <p:spPr>
            <a:xfrm flipH="1">
              <a:off x="2225863" y="6197032"/>
              <a:ext cx="3817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trike="sngStrike" dirty="0">
                  <a:solidFill>
                    <a:srgbClr val="AF1824"/>
                  </a:solidFill>
                </a:rPr>
                <a:t>INTÉGRATION</a:t>
              </a:r>
              <a:r>
                <a:rPr lang="fr-FR" dirty="0">
                  <a:solidFill>
                    <a:srgbClr val="AF1824"/>
                  </a:solidFill>
                </a:rPr>
                <a:t>       </a:t>
              </a:r>
              <a:r>
                <a:rPr lang="fr-FR" dirty="0"/>
                <a:t>≠</a:t>
              </a:r>
              <a:r>
                <a:rPr lang="fr-FR" dirty="0">
                  <a:solidFill>
                    <a:srgbClr val="AF1824"/>
                  </a:solidFill>
                </a:rPr>
                <a:t>          </a:t>
              </a:r>
              <a:r>
                <a:rPr lang="fr-FR" dirty="0">
                  <a:solidFill>
                    <a:schemeClr val="accent3">
                      <a:lumMod val="75000"/>
                    </a:schemeClr>
                  </a:solidFill>
                </a:rPr>
                <a:t>INCLUSION</a:t>
              </a:r>
            </a:p>
          </p:txBody>
        </p:sp>
      </p:grp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1369B54B-BBE1-1D69-2A1D-6385A8B9C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495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3B3CB4-C71C-DE30-DA94-70F45AB69AC2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EFD9E03-EF9A-D3CC-67FA-FE526A7A2456}"/>
              </a:ext>
            </a:extLst>
          </p:cNvPr>
          <p:cNvSpPr txBox="1"/>
          <p:nvPr/>
        </p:nvSpPr>
        <p:spPr>
          <a:xfrm>
            <a:off x="1697624" y="472347"/>
            <a:ext cx="4121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Enfants, tous égaux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8A5567-A79B-E114-E188-6E6E6892BA66}"/>
              </a:ext>
            </a:extLst>
          </p:cNvPr>
          <p:cNvSpPr txBox="1"/>
          <p:nvPr/>
        </p:nvSpPr>
        <p:spPr>
          <a:xfrm>
            <a:off x="1697624" y="934012"/>
            <a:ext cx="5428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Mensonge </a:t>
            </a:r>
            <a:r>
              <a:rPr lang="fr-FR" sz="3200" dirty="0">
                <a:solidFill>
                  <a:schemeClr val="tx2">
                    <a:lumMod val="25000"/>
                    <a:lumOff val="75000"/>
                  </a:schemeClr>
                </a:solidFill>
              </a:rPr>
              <a:t>&gt;</a:t>
            </a:r>
            <a:r>
              <a:rPr lang="fr-F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pari pédagogique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47D8AC7-104C-F937-74C6-28AE10352C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3" b="6992"/>
          <a:stretch/>
        </p:blipFill>
        <p:spPr>
          <a:xfrm rot="162658">
            <a:off x="7269565" y="342407"/>
            <a:ext cx="4369703" cy="6173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D35C5A3E-C73F-7FCB-E614-01B35FAE6A0B}"/>
              </a:ext>
            </a:extLst>
          </p:cNvPr>
          <p:cNvSpPr txBox="1"/>
          <p:nvPr/>
        </p:nvSpPr>
        <p:spPr>
          <a:xfrm rot="16367545">
            <a:off x="10137100" y="4788548"/>
            <a:ext cx="3304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Les Petits Débrouillards, Albin Michel Jeunesse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2B6F6D6-7D84-E0B6-22B1-E79D5930DE47}"/>
              </a:ext>
            </a:extLst>
          </p:cNvPr>
          <p:cNvCxnSpPr>
            <a:cxnSpLocks/>
          </p:cNvCxnSpPr>
          <p:nvPr/>
        </p:nvCxnSpPr>
        <p:spPr>
          <a:xfrm>
            <a:off x="5554637" y="1535029"/>
            <a:ext cx="193893" cy="480307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F82C1879-1570-399E-1B04-43625A995048}"/>
              </a:ext>
            </a:extLst>
          </p:cNvPr>
          <p:cNvSpPr txBox="1"/>
          <p:nvPr/>
        </p:nvSpPr>
        <p:spPr>
          <a:xfrm>
            <a:off x="5269049" y="1980452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>
                    <a:lumMod val="25000"/>
                    <a:lumOff val="75000"/>
                  </a:schemeClr>
                </a:solidFill>
              </a:rPr>
              <a:t>Meirieu </a:t>
            </a:r>
            <a:r>
              <a:rPr lang="fr-FR" sz="2400" i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et al.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0027B58-622B-C4AF-4087-E3DECB5E3FA8}"/>
              </a:ext>
            </a:extLst>
          </p:cNvPr>
          <p:cNvSpPr txBox="1"/>
          <p:nvPr/>
        </p:nvSpPr>
        <p:spPr>
          <a:xfrm>
            <a:off x="1697624" y="2877028"/>
            <a:ext cx="66151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Tous les enfants </a:t>
            </a:r>
            <a:br>
              <a:rPr lang="fr-F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fr-FR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peuvent</a:t>
            </a:r>
            <a:r>
              <a:rPr lang="fr-F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/</a:t>
            </a:r>
            <a:r>
              <a:rPr lang="fr-FR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doivent </a:t>
            </a:r>
            <a:r>
              <a:rPr lang="fr-F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devenir égaux !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8E00A10-8522-ED6A-498B-0AC9998BA900}"/>
              </a:ext>
            </a:extLst>
          </p:cNvPr>
          <p:cNvCxnSpPr>
            <a:cxnSpLocks/>
          </p:cNvCxnSpPr>
          <p:nvPr/>
        </p:nvCxnSpPr>
        <p:spPr>
          <a:xfrm flipH="1">
            <a:off x="5554637" y="2509735"/>
            <a:ext cx="193893" cy="746983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083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802EA-F704-4099-C79A-C615F726D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FBF610F-8207-8DCA-0CCB-2991AC331D64}"/>
              </a:ext>
            </a:extLst>
          </p:cNvPr>
          <p:cNvSpPr/>
          <p:nvPr/>
        </p:nvSpPr>
        <p:spPr>
          <a:xfrm rot="16200000">
            <a:off x="-2749454" y="2738438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7D30AB12-9CD0-B040-52C3-17ACBD8BF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6196-6F5A-4D06-88D3-62F7CB12F8E9}" type="slidenum">
              <a:rPr lang="fr-FR" smtClean="0"/>
              <a:t>30</a:t>
            </a:fld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2C906C2-8685-C157-680A-DEECB2555044}"/>
              </a:ext>
            </a:extLst>
          </p:cNvPr>
          <p:cNvSpPr txBox="1"/>
          <p:nvPr/>
        </p:nvSpPr>
        <p:spPr>
          <a:xfrm>
            <a:off x="5253790" y="2617694"/>
            <a:ext cx="6100010" cy="2182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  <a:spcAft>
                <a:spcPts val="1800"/>
              </a:spcAft>
              <a:buNone/>
            </a:pPr>
            <a:r>
              <a:rPr lang="fr-FR" sz="36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L’école évalue </a:t>
            </a:r>
            <a:br>
              <a:rPr lang="fr-FR" sz="36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36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 qui compte pour </a:t>
            </a:r>
            <a:r>
              <a:rPr lang="fr-FR" sz="3600" b="1" u="sng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elle</a:t>
            </a:r>
            <a:r>
              <a:rPr lang="fr-FR" sz="36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ts val="3600"/>
              </a:lnSpc>
              <a:spcAft>
                <a:spcPts val="1200"/>
              </a:spcAft>
              <a:buNone/>
            </a:pPr>
            <a:r>
              <a:rPr lang="fr-FR" sz="36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À nous d’évaluer aussi </a:t>
            </a:r>
            <a:br>
              <a:rPr lang="fr-FR" sz="36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36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 qui comptera pour </a:t>
            </a:r>
            <a:r>
              <a:rPr lang="fr-FR" sz="3600" b="1" u="sng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eux</a:t>
            </a:r>
            <a:r>
              <a:rPr lang="fr-FR" sz="3600" kern="10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Graphique 2" descr="Guillemet fermé avec un remplissage uni">
            <a:extLst>
              <a:ext uri="{FF2B5EF4-FFF2-40B4-BE49-F238E27FC236}">
                <a16:creationId xmlns:a16="http://schemas.microsoft.com/office/drawing/2014/main" id="{D94C59F6-B7DB-E842-9A1A-3A20FE6E2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34066" y="1598742"/>
            <a:ext cx="3617494" cy="361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71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AF58ECC3-3CB4-D560-A71A-806779AFEF30}"/>
              </a:ext>
            </a:extLst>
          </p:cNvPr>
          <p:cNvGrpSpPr/>
          <p:nvPr/>
        </p:nvGrpSpPr>
        <p:grpSpPr>
          <a:xfrm>
            <a:off x="4295800" y="3717032"/>
            <a:ext cx="7454900" cy="2856392"/>
            <a:chOff x="4250688" y="3624092"/>
            <a:chExt cx="7454900" cy="2856392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E60A0707-7BAB-4C87-8314-45D0C6C8871C}"/>
                </a:ext>
              </a:extLst>
            </p:cNvPr>
            <p:cNvGrpSpPr/>
            <p:nvPr/>
          </p:nvGrpSpPr>
          <p:grpSpPr>
            <a:xfrm>
              <a:off x="4250688" y="4149078"/>
              <a:ext cx="7454900" cy="2331406"/>
              <a:chOff x="399701" y="2838230"/>
              <a:chExt cx="6585924" cy="2059647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2AC0D0E-D05D-4373-8025-5885919A5187}"/>
                  </a:ext>
                </a:extLst>
              </p:cNvPr>
              <p:cNvSpPr/>
              <p:nvPr/>
            </p:nvSpPr>
            <p:spPr>
              <a:xfrm>
                <a:off x="399701" y="2838230"/>
                <a:ext cx="6585924" cy="2059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endParaRPr lang="fr-FR" sz="1050" dirty="0"/>
              </a:p>
              <a:p>
                <a:pPr algn="r"/>
                <a:r>
                  <a:rPr lang="fr-FR" sz="1400" b="1" dirty="0">
                    <a:solidFill>
                      <a:srgbClr val="C68F06"/>
                    </a:solidFill>
                  </a:rPr>
                  <a:t>Université de Chypre </a:t>
                </a:r>
              </a:p>
              <a:p>
                <a:pPr algn="r"/>
                <a:r>
                  <a:rPr lang="fr-FR" sz="105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Département d’études françaises et européennes</a:t>
                </a:r>
              </a:p>
              <a:p>
                <a:pPr algn="r"/>
                <a:endParaRPr lang="fr-FR" sz="1050" dirty="0"/>
              </a:p>
              <a:p>
                <a:pPr algn="r"/>
                <a:r>
                  <a:rPr lang="fr-FR" sz="1200" b="1" dirty="0"/>
                  <a:t>ÉVALUATION DANS L'ENSEIGNEMENT-APPRENTISSAGE DES LANGUES-CULTURES ÉTRANGÈRES</a:t>
                </a:r>
              </a:p>
              <a:p>
                <a:pPr algn="r"/>
                <a:r>
                  <a:rPr lang="fr-FR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Olivier Delhaye</a:t>
                </a:r>
              </a:p>
              <a:p>
                <a:pPr algn="r"/>
                <a:endParaRPr lang="fr-FR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r"/>
                <a:endParaRPr lang="fr-FR" sz="100" dirty="0"/>
              </a:p>
              <a:p>
                <a:pPr algn="r"/>
                <a:r>
                  <a:rPr lang="fr-FR" sz="1050" dirty="0"/>
                  <a:t> </a:t>
                </a:r>
              </a:p>
              <a:p>
                <a:pPr algn="r"/>
                <a:endParaRPr lang="fr-FR" sz="1050" dirty="0"/>
              </a:p>
              <a:p>
                <a:pPr algn="r"/>
                <a:endParaRPr lang="fr-FR" sz="1050" dirty="0"/>
              </a:p>
              <a:p>
                <a:pPr algn="r"/>
                <a:r>
                  <a:rPr lang="fr-FR" sz="1050" dirty="0"/>
                  <a:t>Œuvre mise à disposition selon les termes de la </a:t>
                </a:r>
              </a:p>
              <a:p>
                <a:pPr algn="r"/>
                <a:r>
                  <a:rPr lang="fr-FR" sz="1050" dirty="0"/>
                  <a:t>Licence Creative Commons Attribution - Pas d'Utilisation Commerciale</a:t>
                </a:r>
              </a:p>
              <a:p>
                <a:pPr algn="r"/>
                <a:r>
                  <a:rPr lang="fr-FR" sz="1050" dirty="0"/>
                  <a:t>Pas de Modification 4.0 International </a:t>
                </a:r>
              </a:p>
            </p:txBody>
          </p:sp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D47344F5-D856-4045-B2C7-A06DE73FF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144312" y="4012573"/>
                <a:ext cx="753956" cy="373642"/>
              </a:xfrm>
              <a:prstGeom prst="rect">
                <a:avLst/>
              </a:prstGeom>
            </p:spPr>
          </p:pic>
        </p:grpSp>
        <p:pic>
          <p:nvPicPr>
            <p:cNvPr id="3" name="Image 2" descr="Une image contenant bâtiment, fenêtre, dessin&#10;&#10;Description générée automatiquement">
              <a:extLst>
                <a:ext uri="{FF2B5EF4-FFF2-40B4-BE49-F238E27FC236}">
                  <a16:creationId xmlns:a16="http://schemas.microsoft.com/office/drawing/2014/main" id="{1D092C65-D0A6-49B1-3315-B51C095A4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4622" y="3624092"/>
              <a:ext cx="730130" cy="721412"/>
            </a:xfrm>
            <a:prstGeom prst="rect">
              <a:avLst/>
            </a:prstGeom>
          </p:spPr>
        </p:pic>
      </p:grpSp>
      <p:pic>
        <p:nvPicPr>
          <p:cNvPr id="2" name="Image 1" descr="Une image contenant motif, carré, Symétrie, art&#10;&#10;Le contenu généré par l’IA peut être incorrect.">
            <a:extLst>
              <a:ext uri="{FF2B5EF4-FFF2-40B4-BE49-F238E27FC236}">
                <a16:creationId xmlns:a16="http://schemas.microsoft.com/office/drawing/2014/main" id="{6C328988-6EDC-421B-45A6-F16A9E4D94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4" y="1305389"/>
            <a:ext cx="1153098" cy="1153098"/>
          </a:xfrm>
          <a:prstGeom prst="rect">
            <a:avLst/>
          </a:prstGeom>
        </p:spPr>
      </p:pic>
      <p:pic>
        <p:nvPicPr>
          <p:cNvPr id="6" name="Image 5" descr="Une image contenant motif, carré, Symétrie, Rectangle&#10;&#10;Le contenu généré par l’IA peut être incorrect.">
            <a:extLst>
              <a:ext uri="{FF2B5EF4-FFF2-40B4-BE49-F238E27FC236}">
                <a16:creationId xmlns:a16="http://schemas.microsoft.com/office/drawing/2014/main" id="{70EA3D4E-78A1-1F14-3044-12629D2600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4" y="2540698"/>
            <a:ext cx="1153098" cy="1153098"/>
          </a:xfrm>
          <a:prstGeom prst="rect">
            <a:avLst/>
          </a:prstGeom>
        </p:spPr>
      </p:pic>
      <p:pic>
        <p:nvPicPr>
          <p:cNvPr id="9" name="Graphique 8" descr="Document contour">
            <a:extLst>
              <a:ext uri="{FF2B5EF4-FFF2-40B4-BE49-F238E27FC236}">
                <a16:creationId xmlns:a16="http://schemas.microsoft.com/office/drawing/2014/main" id="{CFAFB571-678A-81FB-8DF2-04C4B5C70C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8732" y="4019731"/>
            <a:ext cx="600202" cy="600202"/>
          </a:xfrm>
          <a:prstGeom prst="rect">
            <a:avLst/>
          </a:prstGeom>
        </p:spPr>
      </p:pic>
      <p:pic>
        <p:nvPicPr>
          <p:cNvPr id="10" name="Graphique 9" descr="Appareil photo contour">
            <a:extLst>
              <a:ext uri="{FF2B5EF4-FFF2-40B4-BE49-F238E27FC236}">
                <a16:creationId xmlns:a16="http://schemas.microsoft.com/office/drawing/2014/main" id="{E878165C-30BA-4C62-A2CD-C2663D2EAF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8732" y="379253"/>
            <a:ext cx="600202" cy="60020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38F3CCA-758C-B1CD-5ABC-DF95B2F71654}"/>
              </a:ext>
            </a:extLst>
          </p:cNvPr>
          <p:cNvSpPr txBox="1"/>
          <p:nvPr/>
        </p:nvSpPr>
        <p:spPr>
          <a:xfrm>
            <a:off x="272130" y="957756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A6A6A6"/>
                </a:solidFill>
              </a:rPr>
              <a:t>DIAPORAMA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51CBD86-23B9-8EEA-7ADD-2A1383399624}"/>
              </a:ext>
            </a:extLst>
          </p:cNvPr>
          <p:cNvSpPr txBox="1"/>
          <p:nvPr/>
        </p:nvSpPr>
        <p:spPr>
          <a:xfrm>
            <a:off x="532137" y="3672097"/>
            <a:ext cx="91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A6A6A6"/>
                </a:solidFill>
              </a:rPr>
              <a:t>SCRIPT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99CE13D-CF40-CE4B-98D5-AE4AA6812813}"/>
              </a:ext>
            </a:extLst>
          </p:cNvPr>
          <p:cNvCxnSpPr>
            <a:cxnSpLocks/>
          </p:cNvCxnSpPr>
          <p:nvPr/>
        </p:nvCxnSpPr>
        <p:spPr>
          <a:xfrm flipH="1">
            <a:off x="412284" y="2494626"/>
            <a:ext cx="1168328" cy="0"/>
          </a:xfrm>
          <a:prstGeom prst="line">
            <a:avLst/>
          </a:prstGeom>
          <a:ln w="12700">
            <a:solidFill>
              <a:srgbClr val="C1C4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094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39CAE-0BA4-FCC4-85EF-D0D2D4A9F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8979C3-06A4-37FD-8A75-F176D7FD9CE9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53D1663-7E61-E761-D9DF-CA5ACE5A2661}"/>
              </a:ext>
            </a:extLst>
          </p:cNvPr>
          <p:cNvSpPr txBox="1"/>
          <p:nvPr/>
        </p:nvSpPr>
        <p:spPr>
          <a:xfrm>
            <a:off x="1697624" y="472347"/>
            <a:ext cx="4121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BDBDBD"/>
                </a:solidFill>
              </a:rPr>
              <a:t>Enfants, tous égaux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2AAE861-A09A-018A-FF53-46B67FBA1702}"/>
              </a:ext>
            </a:extLst>
          </p:cNvPr>
          <p:cNvSpPr txBox="1"/>
          <p:nvPr/>
        </p:nvSpPr>
        <p:spPr>
          <a:xfrm>
            <a:off x="1697624" y="934012"/>
            <a:ext cx="5428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BDBDBD"/>
                </a:solidFill>
              </a:rPr>
              <a:t>Mensonge &gt; pari pédagogique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71D74F-1C11-F5A0-911C-D2DD71534BFD}"/>
              </a:ext>
            </a:extLst>
          </p:cNvPr>
          <p:cNvSpPr txBox="1"/>
          <p:nvPr/>
        </p:nvSpPr>
        <p:spPr>
          <a:xfrm>
            <a:off x="1697624" y="5800878"/>
            <a:ext cx="2479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Comment ?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BACE5DE-6418-D3DD-38F1-D9724ABD8B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734" t="1872" b="6992"/>
          <a:stretch>
            <a:fillRect/>
          </a:stretch>
        </p:blipFill>
        <p:spPr>
          <a:xfrm rot="162658">
            <a:off x="7408776" y="469969"/>
            <a:ext cx="4227474" cy="6048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22B5FC5-2818-1548-A571-3B28A1F745C1}"/>
              </a:ext>
            </a:extLst>
          </p:cNvPr>
          <p:cNvSpPr txBox="1"/>
          <p:nvPr/>
        </p:nvSpPr>
        <p:spPr>
          <a:xfrm>
            <a:off x="1697624" y="2877028"/>
            <a:ext cx="66151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Tous les enfants </a:t>
            </a:r>
            <a:br>
              <a:rPr lang="fr-F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fr-FR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peuvent</a:t>
            </a:r>
            <a:r>
              <a:rPr lang="fr-F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/</a:t>
            </a:r>
            <a:r>
              <a:rPr lang="fr-FR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doivent </a:t>
            </a:r>
            <a:r>
              <a:rPr lang="fr-F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devenir égaux !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4FAB543-4790-9BDF-EA1F-ACA725978C6C}"/>
              </a:ext>
            </a:extLst>
          </p:cNvPr>
          <p:cNvSpPr txBox="1"/>
          <p:nvPr/>
        </p:nvSpPr>
        <p:spPr>
          <a:xfrm>
            <a:off x="1697624" y="4338953"/>
            <a:ext cx="60643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L’évaluation </a:t>
            </a:r>
            <a:r>
              <a:rPr lang="fr-FR" sz="32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peut/doit </a:t>
            </a:r>
            <a:r>
              <a:rPr lang="fr-F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contribuer </a:t>
            </a:r>
            <a:br>
              <a:rPr lang="fr-F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fr-F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à l’établissement de cette égalité.</a:t>
            </a:r>
          </a:p>
        </p:txBody>
      </p:sp>
    </p:spTree>
    <p:extLst>
      <p:ext uri="{BB962C8B-B14F-4D97-AF65-F5344CB8AC3E}">
        <p14:creationId xmlns:p14="http://schemas.microsoft.com/office/powerpoint/2010/main" val="876771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E86355D2-2540-E8D5-9023-D215CD6460A3}"/>
              </a:ext>
            </a:extLst>
          </p:cNvPr>
          <p:cNvSpPr txBox="1"/>
          <p:nvPr/>
        </p:nvSpPr>
        <p:spPr>
          <a:xfrm>
            <a:off x="1138151" y="5250345"/>
            <a:ext cx="39420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Constat </a:t>
            </a:r>
            <a:b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d’un </a:t>
            </a:r>
            <a:r>
              <a:rPr lang="fr-FR" sz="3200" b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progrès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DF23BB25-672C-B125-2C79-1F9E4374F347}"/>
              </a:ext>
            </a:extLst>
          </p:cNvPr>
          <p:cNvCxnSpPr>
            <a:cxnSpLocks/>
          </p:cNvCxnSpPr>
          <p:nvPr/>
        </p:nvCxnSpPr>
        <p:spPr>
          <a:xfrm flipV="1">
            <a:off x="4509655" y="5788954"/>
            <a:ext cx="634711" cy="333751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41531071-59C7-88C6-BE01-0CE75D0B2394}"/>
              </a:ext>
            </a:extLst>
          </p:cNvPr>
          <p:cNvSpPr txBox="1"/>
          <p:nvPr/>
        </p:nvSpPr>
        <p:spPr>
          <a:xfrm>
            <a:off x="4320010" y="4836971"/>
            <a:ext cx="2380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et sa reconnaissance publique</a:t>
            </a:r>
          </a:p>
        </p:txBody>
      </p:sp>
      <p:pic>
        <p:nvPicPr>
          <p:cNvPr id="3" name="Graphique 2" descr="Thermomètre avec un remplissage uni">
            <a:extLst>
              <a:ext uri="{FF2B5EF4-FFF2-40B4-BE49-F238E27FC236}">
                <a16:creationId xmlns:a16="http://schemas.microsoft.com/office/drawing/2014/main" id="{45FAF28E-664D-A88B-0FF3-F66E77E33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9562" y="193105"/>
            <a:ext cx="914400" cy="914400"/>
          </a:xfrm>
          <a:prstGeom prst="rect">
            <a:avLst/>
          </a:prstGeom>
        </p:spPr>
      </p:pic>
      <p:pic>
        <p:nvPicPr>
          <p:cNvPr id="6" name="Graphique 5" descr="Cyclisme avec un remplissage uni">
            <a:extLst>
              <a:ext uri="{FF2B5EF4-FFF2-40B4-BE49-F238E27FC236}">
                <a16:creationId xmlns:a16="http://schemas.microsoft.com/office/drawing/2014/main" id="{5A90265E-5AD2-CD47-D992-5F1418CFD9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40040" y="2328284"/>
            <a:ext cx="914400" cy="914400"/>
          </a:xfrm>
          <a:prstGeom prst="rect">
            <a:avLst/>
          </a:prstGeom>
        </p:spPr>
      </p:pic>
      <p:pic>
        <p:nvPicPr>
          <p:cNvPr id="11" name="Graphique 10" descr="Graphique exponentiel avec un remplissage uni">
            <a:extLst>
              <a:ext uri="{FF2B5EF4-FFF2-40B4-BE49-F238E27FC236}">
                <a16:creationId xmlns:a16="http://schemas.microsoft.com/office/drawing/2014/main" id="{6B74676E-0879-A9ED-633C-AB2DFD6A12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63870" y="4463464"/>
            <a:ext cx="914400" cy="914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A372FA-9719-381D-89F9-428676693D2E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BONNES PRATIQUES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88464CA-9F41-4D55-631F-7852856CE19A}"/>
              </a:ext>
            </a:extLst>
          </p:cNvPr>
          <p:cNvSpPr txBox="1"/>
          <p:nvPr/>
        </p:nvSpPr>
        <p:spPr>
          <a:xfrm>
            <a:off x="1089760" y="1058211"/>
            <a:ext cx="41791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Qualité </a:t>
            </a:r>
            <a:b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fr-FR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performance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0C8104F-4FA2-378A-4C7B-F56FCA347CCA}"/>
              </a:ext>
            </a:extLst>
          </p:cNvPr>
          <p:cNvSpPr txBox="1"/>
          <p:nvPr/>
        </p:nvSpPr>
        <p:spPr>
          <a:xfrm>
            <a:off x="1044616" y="3154278"/>
            <a:ext cx="42242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Importance </a:t>
            </a:r>
            <a:b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des </a:t>
            </a:r>
            <a:r>
              <a:rPr lang="fr-FR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efforts</a:t>
            </a:r>
          </a:p>
        </p:txBody>
      </p:sp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276AEF54-6872-2D7E-F25E-FB5DA312E60E}"/>
              </a:ext>
            </a:extLst>
          </p:cNvPr>
          <p:cNvSpPr/>
          <p:nvPr/>
        </p:nvSpPr>
        <p:spPr>
          <a:xfrm flipH="1">
            <a:off x="6052335" y="6070771"/>
            <a:ext cx="547253" cy="330684"/>
          </a:xfrm>
          <a:custGeom>
            <a:avLst/>
            <a:gdLst>
              <a:gd name="connsiteX0" fmla="*/ 1112770 w 1594524"/>
              <a:gd name="connsiteY0" fmla="*/ 0 h 963509"/>
              <a:gd name="connsiteX1" fmla="*/ 1594524 w 1594524"/>
              <a:gd name="connsiteY1" fmla="*/ 481754 h 963509"/>
              <a:gd name="connsiteX2" fmla="*/ 1112770 w 1594524"/>
              <a:gd name="connsiteY2" fmla="*/ 963508 h 963509"/>
              <a:gd name="connsiteX3" fmla="*/ 843417 w 1594524"/>
              <a:gd name="connsiteY3" fmla="*/ 881232 h 963509"/>
              <a:gd name="connsiteX4" fmla="*/ 797263 w 1594524"/>
              <a:gd name="connsiteY4" fmla="*/ 843151 h 963509"/>
              <a:gd name="connsiteX5" fmla="*/ 751107 w 1594524"/>
              <a:gd name="connsiteY5" fmla="*/ 881233 h 963509"/>
              <a:gd name="connsiteX6" fmla="*/ 481754 w 1594524"/>
              <a:gd name="connsiteY6" fmla="*/ 963509 h 963509"/>
              <a:gd name="connsiteX7" fmla="*/ 0 w 1594524"/>
              <a:gd name="connsiteY7" fmla="*/ 481755 h 963509"/>
              <a:gd name="connsiteX8" fmla="*/ 481754 w 1594524"/>
              <a:gd name="connsiteY8" fmla="*/ 1 h 963509"/>
              <a:gd name="connsiteX9" fmla="*/ 751107 w 1594524"/>
              <a:gd name="connsiteY9" fmla="*/ 82277 h 963509"/>
              <a:gd name="connsiteX10" fmla="*/ 797261 w 1594524"/>
              <a:gd name="connsiteY10" fmla="*/ 120358 h 963509"/>
              <a:gd name="connsiteX11" fmla="*/ 843417 w 1594524"/>
              <a:gd name="connsiteY11" fmla="*/ 82276 h 963509"/>
              <a:gd name="connsiteX12" fmla="*/ 1112770 w 1594524"/>
              <a:gd name="connsiteY12" fmla="*/ 0 h 96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4524" h="963509">
                <a:moveTo>
                  <a:pt x="1112770" y="0"/>
                </a:moveTo>
                <a:cubicBezTo>
                  <a:pt x="1378835" y="0"/>
                  <a:pt x="1594524" y="215689"/>
                  <a:pt x="1594524" y="481754"/>
                </a:cubicBezTo>
                <a:cubicBezTo>
                  <a:pt x="1594524" y="747819"/>
                  <a:pt x="1378835" y="963508"/>
                  <a:pt x="1112770" y="963508"/>
                </a:cubicBezTo>
                <a:cubicBezTo>
                  <a:pt x="1012996" y="963508"/>
                  <a:pt x="920305" y="933177"/>
                  <a:pt x="843417" y="881232"/>
                </a:cubicBezTo>
                <a:lnTo>
                  <a:pt x="797263" y="843151"/>
                </a:lnTo>
                <a:lnTo>
                  <a:pt x="751107" y="881233"/>
                </a:lnTo>
                <a:cubicBezTo>
                  <a:pt x="674219" y="933178"/>
                  <a:pt x="581528" y="963509"/>
                  <a:pt x="481754" y="963509"/>
                </a:cubicBezTo>
                <a:cubicBezTo>
                  <a:pt x="215689" y="963509"/>
                  <a:pt x="0" y="747820"/>
                  <a:pt x="0" y="481755"/>
                </a:cubicBezTo>
                <a:cubicBezTo>
                  <a:pt x="0" y="215690"/>
                  <a:pt x="215689" y="1"/>
                  <a:pt x="481754" y="1"/>
                </a:cubicBezTo>
                <a:cubicBezTo>
                  <a:pt x="581528" y="1"/>
                  <a:pt x="674219" y="30333"/>
                  <a:pt x="751107" y="82277"/>
                </a:cubicBezTo>
                <a:lnTo>
                  <a:pt x="797261" y="120358"/>
                </a:lnTo>
                <a:lnTo>
                  <a:pt x="843417" y="82276"/>
                </a:lnTo>
                <a:cubicBezTo>
                  <a:pt x="920305" y="30332"/>
                  <a:pt x="1012996" y="0"/>
                  <a:pt x="1112770" y="0"/>
                </a:cubicBezTo>
                <a:close/>
              </a:path>
            </a:pathLst>
          </a:custGeom>
          <a:noFill/>
          <a:ln>
            <a:solidFill>
              <a:srgbClr val="A6CAE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092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0E7CE-E79C-85B4-68AD-D3F136C05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3972B119-A1A7-B1E0-3942-41A16E675BCA}"/>
              </a:ext>
            </a:extLst>
          </p:cNvPr>
          <p:cNvSpPr txBox="1"/>
          <p:nvPr/>
        </p:nvSpPr>
        <p:spPr>
          <a:xfrm>
            <a:off x="5161758" y="3154278"/>
            <a:ext cx="25787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Évaluation </a:t>
            </a:r>
          </a:p>
          <a:p>
            <a:pPr algn="ctr"/>
            <a:r>
              <a:rPr lang="fr-FR" sz="3200" b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participative</a:t>
            </a:r>
          </a:p>
        </p:txBody>
      </p:sp>
      <p:pic>
        <p:nvPicPr>
          <p:cNvPr id="17" name="Graphique 16" descr="Femme avec enfant avec un remplissage uni">
            <a:extLst>
              <a:ext uri="{FF2B5EF4-FFF2-40B4-BE49-F238E27FC236}">
                <a16:creationId xmlns:a16="http://schemas.microsoft.com/office/drawing/2014/main" id="{A4C3C78A-210C-AE8D-0579-C47BCD6B1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6277" y="2265517"/>
            <a:ext cx="914400" cy="914400"/>
          </a:xfrm>
          <a:prstGeom prst="rect">
            <a:avLst/>
          </a:prstGeom>
        </p:spPr>
      </p:pic>
      <p:pic>
        <p:nvPicPr>
          <p:cNvPr id="23" name="Graphique 22" descr="Conférencier avec un remplissage uni">
            <a:extLst>
              <a:ext uri="{FF2B5EF4-FFF2-40B4-BE49-F238E27FC236}">
                <a16:creationId xmlns:a16="http://schemas.microsoft.com/office/drawing/2014/main" id="{D2805754-64C4-DE85-D20E-3AA33D838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52532" y="2162626"/>
            <a:ext cx="647653" cy="6476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19D4BA-D1BA-A212-CB05-969AE8E1831F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BONNES PRATIQUES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448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9406D-288B-DA5A-A9AA-1165369A7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7A370434-D567-3848-847D-6F49F4A73144}"/>
              </a:ext>
            </a:extLst>
          </p:cNvPr>
          <p:cNvSpPr txBox="1"/>
          <p:nvPr/>
        </p:nvSpPr>
        <p:spPr>
          <a:xfrm>
            <a:off x="10042494" y="4414488"/>
            <a:ext cx="20800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1 ou 2 bonnes résolutions/</a:t>
            </a:r>
            <a:br>
              <a:rPr lang="fr-FR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</a:br>
            <a:r>
              <a:rPr lang="fr-FR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solutions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F61914B-D794-76E0-449B-C5913B270C18}"/>
              </a:ext>
            </a:extLst>
          </p:cNvPr>
          <p:cNvCxnSpPr>
            <a:cxnSpLocks/>
          </p:cNvCxnSpPr>
          <p:nvPr/>
        </p:nvCxnSpPr>
        <p:spPr>
          <a:xfrm flipH="1">
            <a:off x="10423745" y="3154278"/>
            <a:ext cx="502802" cy="493451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3B6BF630-F83E-386E-4EDF-58669097859A}"/>
              </a:ext>
            </a:extLst>
          </p:cNvPr>
          <p:cNvSpPr txBox="1"/>
          <p:nvPr/>
        </p:nvSpPr>
        <p:spPr>
          <a:xfrm>
            <a:off x="7049627" y="5894336"/>
            <a:ext cx="18819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sinon, ennemie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FA5C9B88-B2AE-1740-65AD-5317C140DC32}"/>
              </a:ext>
            </a:extLst>
          </p:cNvPr>
          <p:cNvCxnSpPr/>
          <p:nvPr/>
        </p:nvCxnSpPr>
        <p:spPr>
          <a:xfrm>
            <a:off x="9299115" y="2861212"/>
            <a:ext cx="233916" cy="127491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BBD5787B-7DC4-3D6F-47BC-76A4A251847A}"/>
              </a:ext>
            </a:extLst>
          </p:cNvPr>
          <p:cNvSpPr txBox="1"/>
          <p:nvPr/>
        </p:nvSpPr>
        <p:spPr>
          <a:xfrm>
            <a:off x="9336158" y="211444"/>
            <a:ext cx="2786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« Tu n’y arriveras </a:t>
            </a:r>
            <a:br>
              <a:rPr lang="fr-FR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</a:br>
            <a:r>
              <a:rPr lang="fr-FR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jamais ! »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92AEBD8-F962-C65E-7034-62330B25F6B8}"/>
              </a:ext>
            </a:extLst>
          </p:cNvPr>
          <p:cNvSpPr txBox="1"/>
          <p:nvPr/>
        </p:nvSpPr>
        <p:spPr>
          <a:xfrm>
            <a:off x="9144000" y="2348920"/>
            <a:ext cx="2978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« Ton écriture est </a:t>
            </a:r>
            <a:br>
              <a:rPr lang="fr-FR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</a:br>
            <a:r>
              <a:rPr lang="fr-FR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illisible ! »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FC2BD87A-6901-DD3A-9E04-707A3A61FF45}"/>
              </a:ext>
            </a:extLst>
          </p:cNvPr>
          <p:cNvCxnSpPr>
            <a:cxnSpLocks/>
          </p:cNvCxnSpPr>
          <p:nvPr/>
        </p:nvCxnSpPr>
        <p:spPr>
          <a:xfrm flipH="1">
            <a:off x="10423745" y="1080223"/>
            <a:ext cx="465928" cy="460701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D1F73BB6-549F-169D-3E56-0DB67AB7AFA2}"/>
              </a:ext>
            </a:extLst>
          </p:cNvPr>
          <p:cNvCxnSpPr>
            <a:cxnSpLocks/>
          </p:cNvCxnSpPr>
          <p:nvPr/>
        </p:nvCxnSpPr>
        <p:spPr>
          <a:xfrm flipH="1">
            <a:off x="8219709" y="6212264"/>
            <a:ext cx="404093" cy="9757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que 25" descr="Stéthoscope avec un remplissage uni">
            <a:extLst>
              <a:ext uri="{FF2B5EF4-FFF2-40B4-BE49-F238E27FC236}">
                <a16:creationId xmlns:a16="http://schemas.microsoft.com/office/drawing/2014/main" id="{A01C6494-F20D-DA47-8AE6-23E809880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7838" y="2887629"/>
            <a:ext cx="914400" cy="914400"/>
          </a:xfrm>
          <a:prstGeom prst="rect">
            <a:avLst/>
          </a:prstGeom>
        </p:spPr>
      </p:pic>
      <p:pic>
        <p:nvPicPr>
          <p:cNvPr id="30" name="Graphique 29" descr="Médecine avec un remplissage uni">
            <a:extLst>
              <a:ext uri="{FF2B5EF4-FFF2-40B4-BE49-F238E27FC236}">
                <a16:creationId xmlns:a16="http://schemas.microsoft.com/office/drawing/2014/main" id="{0558FC0C-6E23-221F-CF2E-4E6CB5495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7838" y="4979936"/>
            <a:ext cx="914400" cy="914400"/>
          </a:xfrm>
          <a:prstGeom prst="rect">
            <a:avLst/>
          </a:prstGeom>
        </p:spPr>
      </p:pic>
      <p:pic>
        <p:nvPicPr>
          <p:cNvPr id="34" name="Graphique 33" descr="Seringue avec un remplissage uni">
            <a:extLst>
              <a:ext uri="{FF2B5EF4-FFF2-40B4-BE49-F238E27FC236}">
                <a16:creationId xmlns:a16="http://schemas.microsoft.com/office/drawing/2014/main" id="{D263DA50-6BB7-5A4C-61DF-FCFD752A28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68553" y="795322"/>
            <a:ext cx="914400" cy="914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9E9963-1F51-3A6D-60AC-EE24AC055EB3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BONNES PRATIQUES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CD40E65-47D5-58EA-082C-87FB6A10CCE2}"/>
              </a:ext>
            </a:extLst>
          </p:cNvPr>
          <p:cNvSpPr txBox="1"/>
          <p:nvPr/>
        </p:nvSpPr>
        <p:spPr>
          <a:xfrm>
            <a:off x="8325494" y="1540924"/>
            <a:ext cx="2759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pronostique</a:t>
            </a:r>
            <a:endParaRPr lang="fr-FR" sz="3200" b="1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960B5CE-0832-B527-8BE1-95559263CEE1}"/>
              </a:ext>
            </a:extLst>
          </p:cNvPr>
          <p:cNvSpPr txBox="1"/>
          <p:nvPr/>
        </p:nvSpPr>
        <p:spPr>
          <a:xfrm>
            <a:off x="8623802" y="5754535"/>
            <a:ext cx="2162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formative</a:t>
            </a:r>
            <a:endParaRPr lang="fr-FR" sz="3200" b="1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4864484-0D05-6283-9665-A8C3AD02151C}"/>
              </a:ext>
            </a:extLst>
          </p:cNvPr>
          <p:cNvSpPr txBox="1"/>
          <p:nvPr/>
        </p:nvSpPr>
        <p:spPr>
          <a:xfrm>
            <a:off x="8356730" y="3647729"/>
            <a:ext cx="26966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diagnostique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548471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AB2A3-C765-471C-0DDE-211933160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angle isocèle 1">
            <a:extLst>
              <a:ext uri="{FF2B5EF4-FFF2-40B4-BE49-F238E27FC236}">
                <a16:creationId xmlns:a16="http://schemas.microsoft.com/office/drawing/2014/main" id="{CDD2F8B2-7963-63C5-4FA2-210152165819}"/>
              </a:ext>
            </a:extLst>
          </p:cNvPr>
          <p:cNvSpPr/>
          <p:nvPr/>
        </p:nvSpPr>
        <p:spPr>
          <a:xfrm>
            <a:off x="1506683" y="1267691"/>
            <a:ext cx="9923318" cy="545764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DDF0FA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0E917DB-3C24-5F5B-F93F-220109F7CF77}"/>
              </a:ext>
            </a:extLst>
          </p:cNvPr>
          <p:cNvSpPr txBox="1"/>
          <p:nvPr/>
        </p:nvSpPr>
        <p:spPr>
          <a:xfrm>
            <a:off x="1138151" y="5250345"/>
            <a:ext cx="39420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Constat </a:t>
            </a:r>
            <a:b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d’un </a:t>
            </a:r>
            <a:r>
              <a:rPr lang="fr-FR" sz="3200" b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progrès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E4A46F6-83F5-BAEE-CC01-F1827DF68482}"/>
              </a:ext>
            </a:extLst>
          </p:cNvPr>
          <p:cNvSpPr txBox="1"/>
          <p:nvPr/>
        </p:nvSpPr>
        <p:spPr>
          <a:xfrm>
            <a:off x="5161758" y="3154278"/>
            <a:ext cx="25787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Évaluation </a:t>
            </a:r>
          </a:p>
          <a:p>
            <a:pPr algn="ctr"/>
            <a:r>
              <a:rPr lang="fr-FR" sz="3200" b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participative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FA194BF-2D1B-562A-0122-625833550669}"/>
              </a:ext>
            </a:extLst>
          </p:cNvPr>
          <p:cNvCxnSpPr>
            <a:cxnSpLocks/>
          </p:cNvCxnSpPr>
          <p:nvPr/>
        </p:nvCxnSpPr>
        <p:spPr>
          <a:xfrm flipV="1">
            <a:off x="4509655" y="5788954"/>
            <a:ext cx="634711" cy="333751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5D2818CF-CCD8-05FD-D167-85FFE74A4B0E}"/>
              </a:ext>
            </a:extLst>
          </p:cNvPr>
          <p:cNvSpPr txBox="1"/>
          <p:nvPr/>
        </p:nvSpPr>
        <p:spPr>
          <a:xfrm>
            <a:off x="4320010" y="4836971"/>
            <a:ext cx="2380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et sa reconnaissance publique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02764E4-CAA0-C624-DA77-CDF8109F42D0}"/>
              </a:ext>
            </a:extLst>
          </p:cNvPr>
          <p:cNvSpPr txBox="1"/>
          <p:nvPr/>
        </p:nvSpPr>
        <p:spPr>
          <a:xfrm>
            <a:off x="10042494" y="4414488"/>
            <a:ext cx="20800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1 ou 2 bonnes résolutions/</a:t>
            </a:r>
            <a:br>
              <a:rPr lang="fr-FR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</a:br>
            <a:r>
              <a:rPr lang="fr-FR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rPr>
              <a:t>solutions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A817F7B-EBD5-2018-37DD-B3909E232C66}"/>
              </a:ext>
            </a:extLst>
          </p:cNvPr>
          <p:cNvSpPr txBox="1"/>
          <p:nvPr/>
        </p:nvSpPr>
        <p:spPr>
          <a:xfrm>
            <a:off x="7049627" y="5894336"/>
            <a:ext cx="18819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sinon, ennemie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A7FD2439-3D6E-6FDB-F251-C178626F674B}"/>
              </a:ext>
            </a:extLst>
          </p:cNvPr>
          <p:cNvCxnSpPr>
            <a:cxnSpLocks/>
          </p:cNvCxnSpPr>
          <p:nvPr/>
        </p:nvCxnSpPr>
        <p:spPr>
          <a:xfrm flipH="1">
            <a:off x="8219709" y="6212264"/>
            <a:ext cx="404093" cy="97570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que 10" descr="Graphique exponentiel avec un remplissage uni">
            <a:extLst>
              <a:ext uri="{FF2B5EF4-FFF2-40B4-BE49-F238E27FC236}">
                <a16:creationId xmlns:a16="http://schemas.microsoft.com/office/drawing/2014/main" id="{F76EE92D-10DA-54A0-8A19-2699AFAE8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63870" y="4463464"/>
            <a:ext cx="914400" cy="914400"/>
          </a:xfrm>
          <a:prstGeom prst="rect">
            <a:avLst/>
          </a:prstGeom>
        </p:spPr>
      </p:pic>
      <p:pic>
        <p:nvPicPr>
          <p:cNvPr id="17" name="Graphique 16" descr="Femme avec enfant avec un remplissage uni">
            <a:extLst>
              <a:ext uri="{FF2B5EF4-FFF2-40B4-BE49-F238E27FC236}">
                <a16:creationId xmlns:a16="http://schemas.microsoft.com/office/drawing/2014/main" id="{730AC65B-51E2-F50C-7DD4-0DFCC323B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96277" y="2265517"/>
            <a:ext cx="914400" cy="914400"/>
          </a:xfrm>
          <a:prstGeom prst="rect">
            <a:avLst/>
          </a:prstGeom>
        </p:spPr>
      </p:pic>
      <p:pic>
        <p:nvPicPr>
          <p:cNvPr id="23" name="Graphique 22" descr="Conférencier avec un remplissage uni">
            <a:extLst>
              <a:ext uri="{FF2B5EF4-FFF2-40B4-BE49-F238E27FC236}">
                <a16:creationId xmlns:a16="http://schemas.microsoft.com/office/drawing/2014/main" id="{53419F58-EB5C-2490-8E48-FA38FD30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52532" y="2162626"/>
            <a:ext cx="647653" cy="647653"/>
          </a:xfrm>
          <a:prstGeom prst="rect">
            <a:avLst/>
          </a:prstGeom>
        </p:spPr>
      </p:pic>
      <p:pic>
        <p:nvPicPr>
          <p:cNvPr id="30" name="Graphique 29" descr="Médecine avec un remplissage uni">
            <a:extLst>
              <a:ext uri="{FF2B5EF4-FFF2-40B4-BE49-F238E27FC236}">
                <a16:creationId xmlns:a16="http://schemas.microsoft.com/office/drawing/2014/main" id="{1C5941C4-20C2-B3B8-E1CE-51865ABDC9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47838" y="4979936"/>
            <a:ext cx="914400" cy="914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E00191-C1A9-A033-BCE1-3E0936DF0936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BONNES PRATIQUES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FD2317C-651B-85E9-10D0-15E686FE54F1}"/>
              </a:ext>
            </a:extLst>
          </p:cNvPr>
          <p:cNvSpPr txBox="1"/>
          <p:nvPr/>
        </p:nvSpPr>
        <p:spPr>
          <a:xfrm>
            <a:off x="8623802" y="5754535"/>
            <a:ext cx="2162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formative</a:t>
            </a:r>
            <a:endParaRPr lang="fr-FR" sz="3200" b="1" dirty="0"/>
          </a:p>
        </p:txBody>
      </p:sp>
      <p:sp>
        <p:nvSpPr>
          <p:cNvPr id="37" name="Forme libre : forme 36">
            <a:extLst>
              <a:ext uri="{FF2B5EF4-FFF2-40B4-BE49-F238E27FC236}">
                <a16:creationId xmlns:a16="http://schemas.microsoft.com/office/drawing/2014/main" id="{A2D27566-DA3E-4C7B-E41D-119567E88060}"/>
              </a:ext>
            </a:extLst>
          </p:cNvPr>
          <p:cNvSpPr/>
          <p:nvPr/>
        </p:nvSpPr>
        <p:spPr>
          <a:xfrm flipH="1">
            <a:off x="6052335" y="6070771"/>
            <a:ext cx="547253" cy="330684"/>
          </a:xfrm>
          <a:custGeom>
            <a:avLst/>
            <a:gdLst>
              <a:gd name="connsiteX0" fmla="*/ 1112770 w 1594524"/>
              <a:gd name="connsiteY0" fmla="*/ 0 h 963509"/>
              <a:gd name="connsiteX1" fmla="*/ 1594524 w 1594524"/>
              <a:gd name="connsiteY1" fmla="*/ 481754 h 963509"/>
              <a:gd name="connsiteX2" fmla="*/ 1112770 w 1594524"/>
              <a:gd name="connsiteY2" fmla="*/ 963508 h 963509"/>
              <a:gd name="connsiteX3" fmla="*/ 843417 w 1594524"/>
              <a:gd name="connsiteY3" fmla="*/ 881232 h 963509"/>
              <a:gd name="connsiteX4" fmla="*/ 797263 w 1594524"/>
              <a:gd name="connsiteY4" fmla="*/ 843151 h 963509"/>
              <a:gd name="connsiteX5" fmla="*/ 751107 w 1594524"/>
              <a:gd name="connsiteY5" fmla="*/ 881233 h 963509"/>
              <a:gd name="connsiteX6" fmla="*/ 481754 w 1594524"/>
              <a:gd name="connsiteY6" fmla="*/ 963509 h 963509"/>
              <a:gd name="connsiteX7" fmla="*/ 0 w 1594524"/>
              <a:gd name="connsiteY7" fmla="*/ 481755 h 963509"/>
              <a:gd name="connsiteX8" fmla="*/ 481754 w 1594524"/>
              <a:gd name="connsiteY8" fmla="*/ 1 h 963509"/>
              <a:gd name="connsiteX9" fmla="*/ 751107 w 1594524"/>
              <a:gd name="connsiteY9" fmla="*/ 82277 h 963509"/>
              <a:gd name="connsiteX10" fmla="*/ 797261 w 1594524"/>
              <a:gd name="connsiteY10" fmla="*/ 120358 h 963509"/>
              <a:gd name="connsiteX11" fmla="*/ 843417 w 1594524"/>
              <a:gd name="connsiteY11" fmla="*/ 82276 h 963509"/>
              <a:gd name="connsiteX12" fmla="*/ 1112770 w 1594524"/>
              <a:gd name="connsiteY12" fmla="*/ 0 h 96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94524" h="963509">
                <a:moveTo>
                  <a:pt x="1112770" y="0"/>
                </a:moveTo>
                <a:cubicBezTo>
                  <a:pt x="1378835" y="0"/>
                  <a:pt x="1594524" y="215689"/>
                  <a:pt x="1594524" y="481754"/>
                </a:cubicBezTo>
                <a:cubicBezTo>
                  <a:pt x="1594524" y="747819"/>
                  <a:pt x="1378835" y="963508"/>
                  <a:pt x="1112770" y="963508"/>
                </a:cubicBezTo>
                <a:cubicBezTo>
                  <a:pt x="1012996" y="963508"/>
                  <a:pt x="920305" y="933177"/>
                  <a:pt x="843417" y="881232"/>
                </a:cubicBezTo>
                <a:lnTo>
                  <a:pt x="797263" y="843151"/>
                </a:lnTo>
                <a:lnTo>
                  <a:pt x="751107" y="881233"/>
                </a:lnTo>
                <a:cubicBezTo>
                  <a:pt x="674219" y="933178"/>
                  <a:pt x="581528" y="963509"/>
                  <a:pt x="481754" y="963509"/>
                </a:cubicBezTo>
                <a:cubicBezTo>
                  <a:pt x="215689" y="963509"/>
                  <a:pt x="0" y="747820"/>
                  <a:pt x="0" y="481755"/>
                </a:cubicBezTo>
                <a:cubicBezTo>
                  <a:pt x="0" y="215690"/>
                  <a:pt x="215689" y="1"/>
                  <a:pt x="481754" y="1"/>
                </a:cubicBezTo>
                <a:cubicBezTo>
                  <a:pt x="581528" y="1"/>
                  <a:pt x="674219" y="30333"/>
                  <a:pt x="751107" y="82277"/>
                </a:cubicBezTo>
                <a:lnTo>
                  <a:pt x="797261" y="120358"/>
                </a:lnTo>
                <a:lnTo>
                  <a:pt x="843417" y="82276"/>
                </a:lnTo>
                <a:cubicBezTo>
                  <a:pt x="920305" y="30332"/>
                  <a:pt x="1012996" y="0"/>
                  <a:pt x="1112770" y="0"/>
                </a:cubicBezTo>
                <a:close/>
              </a:path>
            </a:pathLst>
          </a:custGeom>
          <a:noFill/>
          <a:ln>
            <a:solidFill>
              <a:srgbClr val="A6CAE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597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 descr="Cible avec un remplissage uni">
            <a:extLst>
              <a:ext uri="{FF2B5EF4-FFF2-40B4-BE49-F238E27FC236}">
                <a16:creationId xmlns:a16="http://schemas.microsoft.com/office/drawing/2014/main" id="{54DA3B2A-FC18-9BED-30CA-DE0C1DB9D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6391" y="1979352"/>
            <a:ext cx="914400" cy="914400"/>
          </a:xfrm>
          <a:prstGeom prst="rect">
            <a:avLst/>
          </a:prstGeom>
        </p:spPr>
      </p:pic>
      <p:pic>
        <p:nvPicPr>
          <p:cNvPr id="7" name="Graphique 6" descr="Retouches et couture avec un remplissage uni">
            <a:extLst>
              <a:ext uri="{FF2B5EF4-FFF2-40B4-BE49-F238E27FC236}">
                <a16:creationId xmlns:a16="http://schemas.microsoft.com/office/drawing/2014/main" id="{7612308B-542B-F4B7-FABF-4269EC086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2792" y="1992631"/>
            <a:ext cx="914400" cy="91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0A2FBB1-C323-8AA0-E549-6537FB8A009C}"/>
              </a:ext>
            </a:extLst>
          </p:cNvPr>
          <p:cNvSpPr txBox="1"/>
          <p:nvPr/>
        </p:nvSpPr>
        <p:spPr>
          <a:xfrm>
            <a:off x="1370111" y="2943225"/>
            <a:ext cx="10821889" cy="58477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Évaluation </a:t>
            </a:r>
            <a:r>
              <a:rPr lang="fr-FR" sz="3200" dirty="0">
                <a:solidFill>
                  <a:schemeClr val="tx2">
                    <a:lumMod val="25000"/>
                    <a:lumOff val="75000"/>
                  </a:schemeClr>
                </a:solidFill>
              </a:rPr>
              <a:t>=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besoins</a:t>
            </a:r>
            <a:r>
              <a:rPr lang="fr-FR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3200" dirty="0">
                <a:solidFill>
                  <a:schemeClr val="tx2">
                    <a:lumMod val="25000"/>
                    <a:lumOff val="75000"/>
                  </a:schemeClr>
                </a:solidFill>
              </a:rPr>
              <a:t>&gt;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objectifs</a:t>
            </a:r>
            <a:r>
              <a:rPr lang="fr-FR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3200" dirty="0">
                <a:solidFill>
                  <a:schemeClr val="tx2">
                    <a:lumMod val="25000"/>
                    <a:lumOff val="75000"/>
                  </a:schemeClr>
                </a:solidFill>
              </a:rPr>
              <a:t>&gt;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mesure</a:t>
            </a:r>
            <a:r>
              <a:rPr lang="fr-FR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3200" dirty="0">
                <a:solidFill>
                  <a:schemeClr val="tx2">
                    <a:lumMod val="25000"/>
                    <a:lumOff val="75000"/>
                  </a:schemeClr>
                </a:solidFill>
              </a:rPr>
              <a:t>&gt;</a:t>
            </a:r>
            <a:r>
              <a:rPr lang="fr-FR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rapport</a:t>
            </a:r>
            <a:r>
              <a:rPr lang="fr-FR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fr-FR" sz="3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5CAE764-DFB5-6855-290F-61F67EF2E298}"/>
              </a:ext>
            </a:extLst>
          </p:cNvPr>
          <p:cNvCxnSpPr/>
          <p:nvPr/>
        </p:nvCxnSpPr>
        <p:spPr>
          <a:xfrm>
            <a:off x="2459182" y="3715867"/>
            <a:ext cx="0" cy="866775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F25BF51A-C598-A466-8623-B21D8C7EA756}"/>
              </a:ext>
            </a:extLst>
          </p:cNvPr>
          <p:cNvSpPr txBox="1"/>
          <p:nvPr/>
        </p:nvSpPr>
        <p:spPr>
          <a:xfrm>
            <a:off x="1848278" y="4582642"/>
            <a:ext cx="1221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…</a:t>
            </a:r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qui a </a:t>
            </a:r>
            <a:b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fr-FR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du sens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88ECE21-EACF-14BF-4608-90244360B630}"/>
              </a:ext>
            </a:extLst>
          </p:cNvPr>
          <p:cNvSpPr txBox="1"/>
          <p:nvPr/>
        </p:nvSpPr>
        <p:spPr>
          <a:xfrm>
            <a:off x="7968473" y="98814"/>
            <a:ext cx="32344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cap="smal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résultats de fin d’année</a:t>
            </a:r>
          </a:p>
          <a:p>
            <a:pPr algn="ctr"/>
            <a:r>
              <a:rPr lang="fr-FR" sz="2400" cap="smal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note à une interro</a:t>
            </a:r>
          </a:p>
          <a:p>
            <a:pPr algn="ctr"/>
            <a:r>
              <a:rPr lang="fr-FR" sz="2400" cap="smal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bulletin scolaire</a:t>
            </a:r>
          </a:p>
          <a:p>
            <a:pPr algn="ctr"/>
            <a:r>
              <a:rPr lang="fr-FR" sz="2400" cap="smal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article de presse</a:t>
            </a:r>
          </a:p>
          <a:p>
            <a:pPr algn="ctr"/>
            <a:r>
              <a:rPr lang="fr-FR" sz="2400" cap="smal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simple intuition</a:t>
            </a:r>
          </a:p>
          <a:p>
            <a:pPr algn="ctr"/>
            <a:r>
              <a:rPr lang="fr-FR" sz="2400" cap="small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certificat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7B02E3D-1B19-7354-0380-8B25FEF8CDFD}"/>
              </a:ext>
            </a:extLst>
          </p:cNvPr>
          <p:cNvCxnSpPr>
            <a:cxnSpLocks/>
          </p:cNvCxnSpPr>
          <p:nvPr/>
        </p:nvCxnSpPr>
        <p:spPr>
          <a:xfrm flipH="1" flipV="1">
            <a:off x="9601200" y="2423199"/>
            <a:ext cx="93518" cy="390023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B8A36DA7-D8F4-C984-1FA8-E21E3692F207}"/>
              </a:ext>
            </a:extLst>
          </p:cNvPr>
          <p:cNvSpPr txBox="1"/>
          <p:nvPr/>
        </p:nvSpPr>
        <p:spPr>
          <a:xfrm>
            <a:off x="3897153" y="2144165"/>
            <a:ext cx="106311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tx2">
                    <a:lumMod val="25000"/>
                    <a:lumOff val="75000"/>
                  </a:schemeClr>
                </a:solidFill>
              </a:rPr>
              <a:t>1000</a:t>
            </a:r>
            <a:endParaRPr lang="fr-FR" sz="2400" b="1" dirty="0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9381041F-3C2C-37C0-983C-7E3DCDE9B5F7}"/>
              </a:ext>
            </a:extLst>
          </p:cNvPr>
          <p:cNvCxnSpPr/>
          <p:nvPr/>
        </p:nvCxnSpPr>
        <p:spPr>
          <a:xfrm>
            <a:off x="4457189" y="2607739"/>
            <a:ext cx="0" cy="242403"/>
          </a:xfrm>
          <a:prstGeom prst="line">
            <a:avLst/>
          </a:prstGeom>
          <a:ln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0437A9B-F4FC-86EB-E52E-ED1A46F7C204}"/>
              </a:ext>
            </a:extLst>
          </p:cNvPr>
          <p:cNvSpPr/>
          <p:nvPr/>
        </p:nvSpPr>
        <p:spPr>
          <a:xfrm rot="16200000">
            <a:off x="-2749454" y="2738437"/>
            <a:ext cx="6858001" cy="13811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DÉSILLUSION</a:t>
            </a:r>
            <a:endParaRPr lang="fr-F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9880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1000</Words>
  <Application>Microsoft Office PowerPoint</Application>
  <PresentationFormat>Grand écran</PresentationFormat>
  <Paragraphs>290</Paragraphs>
  <Slides>31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31</vt:i4>
      </vt:variant>
    </vt:vector>
  </HeadingPairs>
  <TitlesOfParts>
    <vt:vector size="39" baseType="lpstr">
      <vt:lpstr>Comic Sans MS</vt:lpstr>
      <vt:lpstr>Calibri Light</vt:lpstr>
      <vt:lpstr>Aptos Display</vt:lpstr>
      <vt:lpstr>Calibri</vt:lpstr>
      <vt:lpstr>Aptos</vt:lpstr>
      <vt:lpstr>Arial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2025-09-07T09:23:03Z</dcterms:created>
  <dcterms:modified xsi:type="dcterms:W3CDTF">2025-11-15T15:41:36Z</dcterms:modified>
</cp:coreProperties>
</file>