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4"/>
  </p:notesMasterIdLst>
  <p:sldIdLst>
    <p:sldId id="257" r:id="rId2"/>
    <p:sldId id="280" r:id="rId3"/>
    <p:sldId id="274" r:id="rId4"/>
    <p:sldId id="409" r:id="rId5"/>
    <p:sldId id="261" r:id="rId6"/>
    <p:sldId id="262" r:id="rId7"/>
    <p:sldId id="263" r:id="rId8"/>
    <p:sldId id="265" r:id="rId9"/>
    <p:sldId id="416" r:id="rId10"/>
    <p:sldId id="419" r:id="rId11"/>
    <p:sldId id="273" r:id="rId12"/>
    <p:sldId id="418" r:id="rId13"/>
    <p:sldId id="371" r:id="rId14"/>
    <p:sldId id="264" r:id="rId15"/>
    <p:sldId id="260" r:id="rId16"/>
    <p:sldId id="420" r:id="rId17"/>
    <p:sldId id="421" r:id="rId18"/>
    <p:sldId id="422" r:id="rId19"/>
    <p:sldId id="423" r:id="rId20"/>
    <p:sldId id="424" r:id="rId21"/>
    <p:sldId id="425" r:id="rId22"/>
    <p:sldId id="426" r:id="rId23"/>
    <p:sldId id="427" r:id="rId24"/>
    <p:sldId id="267" r:id="rId25"/>
    <p:sldId id="430" r:id="rId26"/>
    <p:sldId id="431" r:id="rId27"/>
    <p:sldId id="432" r:id="rId28"/>
    <p:sldId id="279" r:id="rId29"/>
    <p:sldId id="268" r:id="rId30"/>
    <p:sldId id="269" r:id="rId31"/>
    <p:sldId id="270" r:id="rId32"/>
    <p:sldId id="395" r:id="rId33"/>
  </p:sldIdLst>
  <p:sldSz cx="12192000" cy="6858000"/>
  <p:notesSz cx="6858000" cy="9144000"/>
  <p:embeddedFontLst>
    <p:embeddedFont>
      <p:font typeface="Bahnschrift Condensed" panose="020B0502040204020203" pitchFamily="34" charset="0"/>
      <p:regular r:id="rId35"/>
      <p:bold r:id="rId36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AC39"/>
    <a:srgbClr val="A6CAEC"/>
    <a:srgbClr val="FF0000"/>
    <a:srgbClr val="F9FEBA"/>
    <a:srgbClr val="F3F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45" autoAdjust="0"/>
  </p:normalViewPr>
  <p:slideViewPr>
    <p:cSldViewPr snapToGrid="0">
      <p:cViewPr varScale="1">
        <p:scale>
          <a:sx n="86" d="100"/>
          <a:sy n="86" d="100"/>
        </p:scale>
        <p:origin x="348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6EDF0-E6B0-48BA-87A7-3CAF6B291FD2}" type="datetimeFigureOut">
              <a:rPr lang="fr-FR" smtClean="0"/>
              <a:t>15/03/2026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9607A-9BAF-44FA-AE65-31F748208D3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470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8241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97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187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30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3651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30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39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883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003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4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09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957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8677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237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31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211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76380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528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2191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9479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301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700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2492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8732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66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70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FB216-2E64-444F-8EB8-89034CD9834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326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18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7130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80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908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9607A-9BAF-44FA-AE65-31F748208D3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957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64DD4D-CE9C-884E-CB04-30E57358D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28CD106-AF56-2EE2-2CB2-00C074080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3AFF5D-A1F5-1AC3-DCD0-104CDA0C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975-6F84-4309-8D53-F9208EEA673A}" type="datetime1">
              <a:rPr lang="fr-FR" smtClean="0"/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DBB46C-B9B1-D17C-DBB7-DBBE1BE30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1A23CB-4E8B-6E18-3DE2-CC570312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8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85DFC-AAF3-1CA3-1446-19D00D98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C52324C-C38C-E660-26F2-FCCF44692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EBEAE0-5251-0BCE-ADB6-7BAE8FCC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5C8E-5C2A-4E40-8D55-84A1C7614653}" type="datetime1">
              <a:rPr lang="fr-FR" smtClean="0"/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B703BD-0D01-CA3E-F2B5-00C09B739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6D42A0-1DD8-1B94-CE65-515B8214B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91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58B8535-04D7-4231-8FF1-C16531846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6151A7A-CEA9-4F3C-C0AC-2C889317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1191AD-50E9-19BF-512E-8BC677C6C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8F29E-7E66-4B51-8E73-73402FF03773}" type="datetime1">
              <a:rPr lang="fr-FR" smtClean="0"/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798EB9-54A3-7872-D1CF-44C5C11D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F88CA1-D932-8D03-4BEE-4AF30103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3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36613F-EBF4-AB8B-A6D5-8EE453839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5FD7DB-739B-3A23-971A-433BF67F4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860E73-320F-EE7D-3808-A1A04FE7D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624AB-7249-49BC-A334-A8FFCF026D44}" type="datetime1">
              <a:rPr lang="fr-FR" smtClean="0"/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1D3D32-3DD6-F0F6-F8F4-BFB00FC1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C1B2AE-5193-7BC1-D2C3-616B7A7BA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3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073EDE-6D06-2991-B6C2-EFB19172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CD102E-4C62-703C-B290-CC9BAF06E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AD04CB-2AAF-A4AA-D991-388F608C9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E61A-3A73-4018-B73B-F6EFA93DEECF}" type="datetime1">
              <a:rPr lang="fr-FR" smtClean="0"/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E96DE7-E191-1033-F8CE-58CBC8C0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F23399-6459-9794-D82B-EBAC7A3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04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508164-440C-C02D-5805-D2D77E312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5C6CC7-348E-8494-F905-E77F65BDC7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D65EF7-8D96-E046-F5C3-D33C32095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FD8980-E124-E517-8F40-BFD81848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3754-6B04-414B-A412-94CCAA0C1CBA}" type="datetime1">
              <a:rPr lang="fr-FR" smtClean="0"/>
              <a:t>15/03/2026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1F1717-F669-DC7B-12CF-6AFF62E01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59D0B5-CD12-18F8-DFB3-70C6FC53B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32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C7A44-B9B6-C491-556D-614D0A3EB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A43B6C-FEE4-4E07-82C6-21870B26A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ADB9FCC-7441-529A-3802-F07D7765D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4566C4-FCF3-CA40-6CB0-E5539C82F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F0CB05-296D-889F-0650-C01F46DC7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D80ABE8-E24D-6442-7B6F-268C4E62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324E0-8C4E-4070-9C64-7814B433B7F0}" type="datetime1">
              <a:rPr lang="fr-FR" smtClean="0"/>
              <a:t>15/03/2026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4079159-D622-71A6-0F7D-CE177283D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495EC53-A299-8DCC-2C98-E8E1038B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33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A69B4-26C4-0349-4259-C9C97D4E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074AB0-F6DD-4BBF-6D67-5502C890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925A-06AC-457C-89B6-23691BDF5F83}" type="datetime1">
              <a:rPr lang="fr-FR" smtClean="0"/>
              <a:t>15/03/2026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6DF234-24B8-23CF-302E-FABEF9C93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EB937C-422B-F56D-8A53-AD42BE4D1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2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735A46-1DDF-D366-2DA2-B146A8C6A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D4EB-35B0-4F90-AE97-4EA3090AD1B9}" type="datetime1">
              <a:rPr lang="fr-FR" smtClean="0"/>
              <a:t>15/03/2026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BC3D93A-A708-E761-D41B-FBA19A30A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86CB2B-1833-0AE6-FAC9-8FFF64A1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64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57A34E-B7D6-9F95-918B-479ED2E8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6B5AC1-D323-1A7D-4D13-F859E88C2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473330-2A04-3AFD-641E-D9E3EBE0F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9A6BB0-76A8-D0A2-41EE-81CFFB4E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B05FF-F89F-47F3-865D-DB26D31EC4A8}" type="datetime1">
              <a:rPr lang="fr-FR" smtClean="0"/>
              <a:t>15/03/2026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A777E4-89B8-FB8E-124B-48FF3A14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FC097CD-A39A-FF3F-0885-10311AF9D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983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50F129-3DF8-776B-BE2C-9C8CF1132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421F0F9-69E9-6012-A2AC-2837C01CF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4885B0-65EA-7F92-B5DA-4A076C9C2D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3BE9CF3-6C14-FF1B-AB5E-C05CA16E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40C-4223-412A-95BE-34BB8454B7A2}" type="datetime1">
              <a:rPr lang="fr-FR" smtClean="0"/>
              <a:t>15/03/2026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99FEB1D-9C36-38BC-4894-1EA06B20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983F9A2-4579-966C-FCEF-A2523B7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0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>
                <a:lumMod val="85000"/>
              </a:schemeClr>
            </a:gs>
            <a:gs pos="40000">
              <a:schemeClr val="bg1">
                <a:alpha val="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35D6DA0-120D-3EBC-5E2B-F562C62E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D9387F-D985-0D70-C3F0-DA0DEA57E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E5A943-E200-8ED6-61FA-3AEF4D025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C3C8A-FDFA-40EA-A31C-9D7339D29752}" type="datetime1">
              <a:rPr lang="fr-FR" smtClean="0"/>
              <a:t>15/03/2026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E14D51-0287-3681-EE64-89A145A1B2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8AF1DD-E0B4-83D2-EFD3-384DC9C5B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2AC5ED-1049-4FA6-8E3A-DDF74101878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4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https://panexams.moec.gov.cy/index.php/el/themata-lyseis-202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microsoft.com/office/2007/relationships/hdphoto" Target="../media/hdphoto6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5" Type="http://schemas.openxmlformats.org/officeDocument/2006/relationships/image" Target="../media/image34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30.png"/><Relationship Id="rId4" Type="http://schemas.openxmlformats.org/officeDocument/2006/relationships/image" Target="../media/image20.png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38.png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48.png"/><Relationship Id="rId4" Type="http://schemas.microsoft.com/office/2007/relationships/hdphoto" Target="../media/hdphoto11.wdp"/><Relationship Id="rId9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hyperlink" Target="https://creativecommons.org/licenses/by-nc-nd/4.0/deed.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91970BF-F9A8-CAE2-9A3E-DBE6176072CE}"/>
              </a:ext>
            </a:extLst>
          </p:cNvPr>
          <p:cNvSpPr txBox="1"/>
          <p:nvPr/>
        </p:nvSpPr>
        <p:spPr>
          <a:xfrm>
            <a:off x="7437581" y="3429000"/>
            <a:ext cx="35205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/>
              <a:t>Συνταγή </a:t>
            </a:r>
            <a:br>
              <a:rPr lang="el-GR" sz="3600" dirty="0"/>
            </a:br>
            <a:r>
              <a:rPr lang="el-GR" sz="3600" dirty="0"/>
              <a:t>για μια εξέταση </a:t>
            </a:r>
          </a:p>
          <a:p>
            <a:r>
              <a:rPr lang="el-GR" sz="3600" dirty="0"/>
              <a:t>καλής ποιότητας </a:t>
            </a:r>
            <a:endParaRPr lang="fr-FR" sz="3600" dirty="0"/>
          </a:p>
        </p:txBody>
      </p:sp>
      <p:pic>
        <p:nvPicPr>
          <p:cNvPr id="10" name="Image 9" descr="Une image contenant personne, habits, Cuisinier, chef&#10;&#10;Description générée automatiquement">
            <a:extLst>
              <a:ext uri="{FF2B5EF4-FFF2-40B4-BE49-F238E27FC236}">
                <a16:creationId xmlns:a16="http://schemas.microsoft.com/office/drawing/2014/main" id="{D1ADFD36-54C7-E737-7FCC-2DB732DDB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009D6D-17C9-75F4-7D63-DAF652B42694}"/>
              </a:ext>
            </a:extLst>
          </p:cNvPr>
          <p:cNvSpPr txBox="1"/>
          <p:nvPr/>
        </p:nvSpPr>
        <p:spPr>
          <a:xfrm>
            <a:off x="7437581" y="5631921"/>
            <a:ext cx="4306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Olivier DELHAYE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Didacticien des langues et docimologue</a:t>
            </a:r>
          </a:p>
          <a:p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Aristote de Thessaloniki</a:t>
            </a:r>
          </a:p>
        </p:txBody>
      </p:sp>
    </p:spTree>
    <p:extLst>
      <p:ext uri="{BB962C8B-B14F-4D97-AF65-F5344CB8AC3E}">
        <p14:creationId xmlns:p14="http://schemas.microsoft.com/office/powerpoint/2010/main" val="388814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18AA14-FD18-1515-EE31-BA71B500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2008A3-0B72-D490-351A-C1AB72216733}"/>
              </a:ext>
            </a:extLst>
          </p:cNvPr>
          <p:cNvSpPr txBox="1"/>
          <p:nvPr/>
        </p:nvSpPr>
        <p:spPr>
          <a:xfrm>
            <a:off x="437157" y="488369"/>
            <a:ext cx="47227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Παράδειγμα </a:t>
            </a:r>
            <a:br>
              <a:rPr lang="el-GR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κα</a:t>
            </a:r>
            <a:r>
              <a:rPr lang="el-GR" sz="3600" strike="sngStrike" dirty="0">
                <a:solidFill>
                  <a:srgbClr val="FF0000"/>
                </a:solidFill>
              </a:rPr>
              <a:t>λ</a:t>
            </a:r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ής δραστηριότητας </a:t>
            </a:r>
            <a:br>
              <a:rPr lang="el-GR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αξιολόγησης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EB3566-E067-A3A6-82A6-A387DE92BC4D}"/>
              </a:ext>
            </a:extLst>
          </p:cNvPr>
          <p:cNvSpPr txBox="1"/>
          <p:nvPr/>
        </p:nvSpPr>
        <p:spPr>
          <a:xfrm>
            <a:off x="1618690" y="2485624"/>
            <a:ext cx="1200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κ 😩</a:t>
            </a:r>
            <a:endParaRPr lang="fr-FR" sz="3600" dirty="0">
              <a:solidFill>
                <a:srgbClr val="FF0000"/>
              </a:solidFill>
            </a:endParaRP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CC446EF-A541-FA48-2559-1379105E2663}"/>
              </a:ext>
            </a:extLst>
          </p:cNvPr>
          <p:cNvCxnSpPr>
            <a:cxnSpLocks/>
          </p:cNvCxnSpPr>
          <p:nvPr/>
        </p:nvCxnSpPr>
        <p:spPr>
          <a:xfrm>
            <a:off x="1219200" y="1600200"/>
            <a:ext cx="484655" cy="10243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 2">
            <a:extLst>
              <a:ext uri="{FF2B5EF4-FFF2-40B4-BE49-F238E27FC236}">
                <a16:creationId xmlns:a16="http://schemas.microsoft.com/office/drawing/2014/main" id="{E36B51FB-55B5-CF78-C010-715EB0C13F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62" y="3224212"/>
            <a:ext cx="1514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3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B3F3B17-28D0-4844-A61C-3B9C7D8A0814}"/>
              </a:ext>
            </a:extLst>
          </p:cNvPr>
          <p:cNvSpPr txBox="1"/>
          <p:nvPr/>
        </p:nvSpPr>
        <p:spPr>
          <a:xfrm>
            <a:off x="4572194" y="627439"/>
            <a:ext cx="3117273" cy="494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Πού γίνεται η συνέντευξη;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τηλεόραση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ραδιόφωνο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Πάνω σε μια σκηνή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Κάλγκαρι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Franck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Piccard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τελείωσε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πρώτος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δεύτερος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τρίτος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ποια χώρα βρίσκεται το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Κάλγκαρι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009427E-AAAB-445B-9A8B-5C5B3FA1CB1D}"/>
              </a:ext>
            </a:extLst>
          </p:cNvPr>
          <p:cNvSpPr txBox="1"/>
          <p:nvPr/>
        </p:nvSpPr>
        <p:spPr>
          <a:xfrm>
            <a:off x="8761810" y="627439"/>
            <a:ext cx="3117273" cy="3453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Franck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Piccard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γεννήθηκε στο Παρίσι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Σωστό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Λάθος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Franck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Piccard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θυμάται πολύ καλά την πρώτη φορά που έκανε σκι.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Σωστό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Λάθος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BFE89A7-BB6B-43B8-B6FB-BB3608DD9781}"/>
              </a:ext>
            </a:extLst>
          </p:cNvPr>
          <p:cNvCxnSpPr/>
          <p:nvPr/>
        </p:nvCxnSpPr>
        <p:spPr>
          <a:xfrm>
            <a:off x="8229795" y="336931"/>
            <a:ext cx="0" cy="536170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>
            <a:extLst>
              <a:ext uri="{FF2B5EF4-FFF2-40B4-BE49-F238E27FC236}">
                <a16:creationId xmlns:a16="http://schemas.microsoft.com/office/drawing/2014/main" id="{65976D76-41D6-5A06-298F-A5833D26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1562">
            <a:off x="486028" y="2019328"/>
            <a:ext cx="3134413" cy="47276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18F3A3E-FB5E-5AB8-FCA9-6B8CB9A7322A}"/>
              </a:ext>
            </a:extLst>
          </p:cNvPr>
          <p:cNvSpPr txBox="1"/>
          <p:nvPr/>
        </p:nvSpPr>
        <p:spPr>
          <a:xfrm rot="20848326">
            <a:off x="3778366" y="1246175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trike="sngStrike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ΕΓΚΥΡΟΤΗΤΑ </a:t>
            </a:r>
            <a:r>
              <a:rPr lang="el-GR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! </a:t>
            </a:r>
            <a:endParaRPr lang="fr-FR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B613469-0600-1228-8120-B8C1DD61FE84}"/>
              </a:ext>
            </a:extLst>
          </p:cNvPr>
          <p:cNvSpPr txBox="1"/>
          <p:nvPr/>
        </p:nvSpPr>
        <p:spPr>
          <a:xfrm rot="899338">
            <a:off x="10563094" y="125393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trike="sngStrike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ΑΞΙΟΠΙΣΤΙΑ </a:t>
            </a:r>
            <a:r>
              <a:rPr lang="el-GR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! </a:t>
            </a:r>
            <a:endParaRPr lang="fr-FR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CCE4EF-6898-9140-CBBC-DDD12C70170B}"/>
              </a:ext>
            </a:extLst>
          </p:cNvPr>
          <p:cNvSpPr txBox="1"/>
          <p:nvPr/>
        </p:nvSpPr>
        <p:spPr>
          <a:xfrm rot="772791">
            <a:off x="6054668" y="5058496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trike="sngStrike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ΕΓΚΥΡΟΤΗΤΑ </a:t>
            </a:r>
            <a:r>
              <a:rPr lang="el-GR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! </a:t>
            </a:r>
            <a:endParaRPr lang="fr-FR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AD813B3-4A70-B8DC-6CDC-E1AEB8E11292}"/>
              </a:ext>
            </a:extLst>
          </p:cNvPr>
          <p:cNvSpPr txBox="1"/>
          <p:nvPr/>
        </p:nvSpPr>
        <p:spPr>
          <a:xfrm rot="20989693">
            <a:off x="8939766" y="6329034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trike="sngStrike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ΕΓΚΥΡΟΤΗΤΑ </a:t>
            </a:r>
            <a:r>
              <a:rPr lang="el-GR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! </a:t>
            </a:r>
            <a:endParaRPr lang="fr-FR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171D9C7-DE57-7840-D15F-C74FB1C1F282}"/>
              </a:ext>
            </a:extLst>
          </p:cNvPr>
          <p:cNvCxnSpPr>
            <a:cxnSpLocks/>
          </p:cNvCxnSpPr>
          <p:nvPr/>
        </p:nvCxnSpPr>
        <p:spPr>
          <a:xfrm flipV="1">
            <a:off x="9606775" y="5272034"/>
            <a:ext cx="179071" cy="8948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55B3AE3-952C-EB50-DAA5-3ABE28E5975C}"/>
              </a:ext>
            </a:extLst>
          </p:cNvPr>
          <p:cNvCxnSpPr>
            <a:cxnSpLocks/>
          </p:cNvCxnSpPr>
          <p:nvPr/>
        </p:nvCxnSpPr>
        <p:spPr>
          <a:xfrm flipH="1" flipV="1">
            <a:off x="8599248" y="5474767"/>
            <a:ext cx="566715" cy="7975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6FF4CA4-0839-EE00-7419-D6CB3AC0CC14}"/>
              </a:ext>
            </a:extLst>
          </p:cNvPr>
          <p:cNvCxnSpPr>
            <a:cxnSpLocks/>
          </p:cNvCxnSpPr>
          <p:nvPr/>
        </p:nvCxnSpPr>
        <p:spPr>
          <a:xfrm flipH="1" flipV="1">
            <a:off x="8891854" y="4836422"/>
            <a:ext cx="471072" cy="13580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943F6C6E-820D-795D-1519-46B845DE4294}"/>
              </a:ext>
            </a:extLst>
          </p:cNvPr>
          <p:cNvCxnSpPr>
            <a:cxnSpLocks/>
          </p:cNvCxnSpPr>
          <p:nvPr/>
        </p:nvCxnSpPr>
        <p:spPr>
          <a:xfrm flipH="1" flipV="1">
            <a:off x="3869750" y="5883880"/>
            <a:ext cx="5108896" cy="4817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1A752DBF-4047-AE39-B826-E9C19453B65A}"/>
              </a:ext>
            </a:extLst>
          </p:cNvPr>
          <p:cNvSpPr txBox="1"/>
          <p:nvPr/>
        </p:nvSpPr>
        <p:spPr>
          <a:xfrm rot="343755">
            <a:off x="5979087" y="6133843"/>
            <a:ext cx="1000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ΣΤΑ ΓΑΛΛΙΚΑ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7275F03-010C-623F-1F7D-9D6967446D36}"/>
              </a:ext>
            </a:extLst>
          </p:cNvPr>
          <p:cNvSpPr txBox="1"/>
          <p:nvPr/>
        </p:nvSpPr>
        <p:spPr>
          <a:xfrm rot="4302562">
            <a:off x="8874451" y="5132293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>
                <a:solidFill>
                  <a:srgbClr val="FF0000"/>
                </a:solidFill>
              </a:rPr>
              <a:t>&gt; 50 %</a:t>
            </a:r>
            <a:endParaRPr lang="fr-FR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0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E88FBB80-017B-4A1F-A2C8-584CC9852F71}"/>
              </a:ext>
            </a:extLst>
          </p:cNvPr>
          <p:cNvSpPr/>
          <p:nvPr/>
        </p:nvSpPr>
        <p:spPr>
          <a:xfrm rot="2230335">
            <a:off x="5047033" y="658129"/>
            <a:ext cx="267956" cy="573576"/>
          </a:xfrm>
          <a:custGeom>
            <a:avLst/>
            <a:gdLst>
              <a:gd name="connsiteX0" fmla="*/ 242228 w 1115766"/>
              <a:gd name="connsiteY0" fmla="*/ 423949 h 1238597"/>
              <a:gd name="connsiteX1" fmla="*/ 167414 w 1115766"/>
              <a:gd name="connsiteY1" fmla="*/ 440575 h 1238597"/>
              <a:gd name="connsiteX2" fmla="*/ 100912 w 1115766"/>
              <a:gd name="connsiteY2" fmla="*/ 507077 h 1238597"/>
              <a:gd name="connsiteX3" fmla="*/ 75974 w 1115766"/>
              <a:gd name="connsiteY3" fmla="*/ 532015 h 1238597"/>
              <a:gd name="connsiteX4" fmla="*/ 51036 w 1115766"/>
              <a:gd name="connsiteY4" fmla="*/ 581891 h 1238597"/>
              <a:gd name="connsiteX5" fmla="*/ 9472 w 1115766"/>
              <a:gd name="connsiteY5" fmla="*/ 665018 h 1238597"/>
              <a:gd name="connsiteX6" fmla="*/ 17785 w 1115766"/>
              <a:gd name="connsiteY6" fmla="*/ 897775 h 1238597"/>
              <a:gd name="connsiteX7" fmla="*/ 117538 w 1115766"/>
              <a:gd name="connsiteY7" fmla="*/ 1088968 h 1238597"/>
              <a:gd name="connsiteX8" fmla="*/ 175727 w 1115766"/>
              <a:gd name="connsiteY8" fmla="*/ 1147157 h 1238597"/>
              <a:gd name="connsiteX9" fmla="*/ 292105 w 1115766"/>
              <a:gd name="connsiteY9" fmla="*/ 1221971 h 1238597"/>
              <a:gd name="connsiteX10" fmla="*/ 408483 w 1115766"/>
              <a:gd name="connsiteY10" fmla="*/ 1238597 h 1238597"/>
              <a:gd name="connsiteX11" fmla="*/ 724367 w 1115766"/>
              <a:gd name="connsiteY11" fmla="*/ 1213658 h 1238597"/>
              <a:gd name="connsiteX12" fmla="*/ 824119 w 1115766"/>
              <a:gd name="connsiteY12" fmla="*/ 1163782 h 1238597"/>
              <a:gd name="connsiteX13" fmla="*/ 1031938 w 1115766"/>
              <a:gd name="connsiteY13" fmla="*/ 939338 h 1238597"/>
              <a:gd name="connsiteX14" fmla="*/ 1081814 w 1115766"/>
              <a:gd name="connsiteY14" fmla="*/ 814648 h 1238597"/>
              <a:gd name="connsiteX15" fmla="*/ 1115065 w 1115766"/>
              <a:gd name="connsiteY15" fmla="*/ 606829 h 1238597"/>
              <a:gd name="connsiteX16" fmla="*/ 1106752 w 1115766"/>
              <a:gd name="connsiteY16" fmla="*/ 423949 h 1238597"/>
              <a:gd name="connsiteX17" fmla="*/ 1073501 w 1115766"/>
              <a:gd name="connsiteY17" fmla="*/ 332509 h 1238597"/>
              <a:gd name="connsiteX18" fmla="*/ 1023625 w 1115766"/>
              <a:gd name="connsiteY18" fmla="*/ 232757 h 1238597"/>
              <a:gd name="connsiteX19" fmla="*/ 857370 w 1115766"/>
              <a:gd name="connsiteY19" fmla="*/ 49877 h 1238597"/>
              <a:gd name="connsiteX20" fmla="*/ 824119 w 1115766"/>
              <a:gd name="connsiteY20" fmla="*/ 24938 h 1238597"/>
              <a:gd name="connsiteX21" fmla="*/ 782556 w 1115766"/>
              <a:gd name="connsiteY21" fmla="*/ 0 h 1238597"/>
              <a:gd name="connsiteX22" fmla="*/ 674490 w 1115766"/>
              <a:gd name="connsiteY22" fmla="*/ 24938 h 123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5766" h="1238597">
                <a:moveTo>
                  <a:pt x="242228" y="423949"/>
                </a:moveTo>
                <a:cubicBezTo>
                  <a:pt x="217290" y="429491"/>
                  <a:pt x="190895" y="430512"/>
                  <a:pt x="167414" y="440575"/>
                </a:cubicBezTo>
                <a:cubicBezTo>
                  <a:pt x="131101" y="456138"/>
                  <a:pt x="123948" y="480202"/>
                  <a:pt x="100912" y="507077"/>
                </a:cubicBezTo>
                <a:cubicBezTo>
                  <a:pt x="93261" y="516003"/>
                  <a:pt x="82495" y="522234"/>
                  <a:pt x="75974" y="532015"/>
                </a:cubicBezTo>
                <a:cubicBezTo>
                  <a:pt x="65663" y="547481"/>
                  <a:pt x="60063" y="565642"/>
                  <a:pt x="51036" y="581891"/>
                </a:cubicBezTo>
                <a:cubicBezTo>
                  <a:pt x="6767" y="661574"/>
                  <a:pt x="72008" y="519099"/>
                  <a:pt x="9472" y="665018"/>
                </a:cubicBezTo>
                <a:cubicBezTo>
                  <a:pt x="309" y="756644"/>
                  <a:pt x="-9384" y="795139"/>
                  <a:pt x="17785" y="897775"/>
                </a:cubicBezTo>
                <a:cubicBezTo>
                  <a:pt x="34174" y="959690"/>
                  <a:pt x="73143" y="1037173"/>
                  <a:pt x="117538" y="1088968"/>
                </a:cubicBezTo>
                <a:cubicBezTo>
                  <a:pt x="135390" y="1109795"/>
                  <a:pt x="154900" y="1129305"/>
                  <a:pt x="175727" y="1147157"/>
                </a:cubicBezTo>
                <a:cubicBezTo>
                  <a:pt x="190917" y="1160177"/>
                  <a:pt x="270557" y="1215814"/>
                  <a:pt x="292105" y="1221971"/>
                </a:cubicBezTo>
                <a:cubicBezTo>
                  <a:pt x="329784" y="1232737"/>
                  <a:pt x="369690" y="1233055"/>
                  <a:pt x="408483" y="1238597"/>
                </a:cubicBezTo>
                <a:cubicBezTo>
                  <a:pt x="513778" y="1230284"/>
                  <a:pt x="620415" y="1232369"/>
                  <a:pt x="724367" y="1213658"/>
                </a:cubicBezTo>
                <a:cubicBezTo>
                  <a:pt x="760954" y="1207072"/>
                  <a:pt x="794009" y="1185586"/>
                  <a:pt x="824119" y="1163782"/>
                </a:cubicBezTo>
                <a:cubicBezTo>
                  <a:pt x="916212" y="1097094"/>
                  <a:pt x="980964" y="1037644"/>
                  <a:pt x="1031938" y="939338"/>
                </a:cubicBezTo>
                <a:cubicBezTo>
                  <a:pt x="1052544" y="899598"/>
                  <a:pt x="1065189" y="856211"/>
                  <a:pt x="1081814" y="814648"/>
                </a:cubicBezTo>
                <a:cubicBezTo>
                  <a:pt x="1089658" y="771506"/>
                  <a:pt x="1114032" y="644014"/>
                  <a:pt x="1115065" y="606829"/>
                </a:cubicBezTo>
                <a:cubicBezTo>
                  <a:pt x="1116759" y="545830"/>
                  <a:pt x="1115894" y="484283"/>
                  <a:pt x="1106752" y="423949"/>
                </a:cubicBezTo>
                <a:cubicBezTo>
                  <a:pt x="1101893" y="391882"/>
                  <a:pt x="1086433" y="362252"/>
                  <a:pt x="1073501" y="332509"/>
                </a:cubicBezTo>
                <a:cubicBezTo>
                  <a:pt x="1058678" y="298417"/>
                  <a:pt x="1044499" y="263519"/>
                  <a:pt x="1023625" y="232757"/>
                </a:cubicBezTo>
                <a:cubicBezTo>
                  <a:pt x="958962" y="137464"/>
                  <a:pt x="932317" y="111197"/>
                  <a:pt x="857370" y="49877"/>
                </a:cubicBezTo>
                <a:cubicBezTo>
                  <a:pt x="846647" y="41104"/>
                  <a:pt x="835647" y="32623"/>
                  <a:pt x="824119" y="24938"/>
                </a:cubicBezTo>
                <a:cubicBezTo>
                  <a:pt x="810676" y="15976"/>
                  <a:pt x="796410" y="8313"/>
                  <a:pt x="782556" y="0"/>
                </a:cubicBezTo>
                <a:cubicBezTo>
                  <a:pt x="678938" y="17270"/>
                  <a:pt x="706641" y="-7209"/>
                  <a:pt x="674490" y="24938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B55673-6667-4A1D-A57C-94508128CF49}"/>
              </a:ext>
            </a:extLst>
          </p:cNvPr>
          <p:cNvSpPr txBox="1"/>
          <p:nvPr/>
        </p:nvSpPr>
        <p:spPr>
          <a:xfrm>
            <a:off x="4397630" y="815765"/>
            <a:ext cx="3300153" cy="3658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Ποιο χρονιά τραυματίστηκε 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Franck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Piccard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49580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Πού τραυματίστηκε 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Franck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Piccard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Κυκλώστε τον ή τους αριθμούς.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2F53B8A-C22C-4A5B-BB35-601C37AE3F78}"/>
              </a:ext>
            </a:extLst>
          </p:cNvPr>
          <p:cNvSpPr txBox="1"/>
          <p:nvPr/>
        </p:nvSpPr>
        <p:spPr>
          <a:xfrm>
            <a:off x="8761811" y="815765"/>
            <a:ext cx="3117272" cy="195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8. 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Franck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Piccard</a:t>
            </a: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του αρέσει το κρύο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παντού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στην πόλη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στα βουνά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πουθενά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8AA5215-6751-481C-AA9F-1091B9DACFE9}"/>
              </a:ext>
            </a:extLst>
          </p:cNvPr>
          <p:cNvCxnSpPr/>
          <p:nvPr/>
        </p:nvCxnSpPr>
        <p:spPr>
          <a:xfrm>
            <a:off x="8229796" y="366114"/>
            <a:ext cx="0" cy="5361709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CF2CC2F9-6E2A-427D-BB31-7829E3E26B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0405" y="3371151"/>
            <a:ext cx="2524477" cy="2438740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2D58CF8-3121-3CE5-E7AF-37D6F393B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41562">
            <a:off x="486028" y="2019328"/>
            <a:ext cx="3134413" cy="47276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AF7731B-9D33-7C08-FC82-E22B7C240C8C}"/>
              </a:ext>
            </a:extLst>
          </p:cNvPr>
          <p:cNvSpPr txBox="1"/>
          <p:nvPr/>
        </p:nvSpPr>
        <p:spPr>
          <a:xfrm rot="20848326">
            <a:off x="10463424" y="2765072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trike="sngStrike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ΕΓΚΥΡΟΤΗΤΑ </a:t>
            </a:r>
            <a:r>
              <a:rPr lang="el-GR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! </a:t>
            </a:r>
            <a:endParaRPr lang="fr-FR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F3F67C5-19FB-0608-B806-564CD5F39147}"/>
              </a:ext>
            </a:extLst>
          </p:cNvPr>
          <p:cNvSpPr txBox="1"/>
          <p:nvPr/>
        </p:nvSpPr>
        <p:spPr>
          <a:xfrm rot="899338">
            <a:off x="6803241" y="5230613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trike="sngStrike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ΑΞΙΟΠΙΣΤΙΑ </a:t>
            </a:r>
            <a:r>
              <a:rPr lang="el-GR" dirty="0">
                <a:solidFill>
                  <a:srgbClr val="FF0000"/>
                </a:solidFill>
                <a:latin typeface="Bahnschrift Condensed" panose="020B0502040204020203" pitchFamily="34" charset="0"/>
              </a:rPr>
              <a:t> ! </a:t>
            </a:r>
            <a:endParaRPr lang="fr-FR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C5F6FE04-A824-BAFE-FCE3-E79583CF1846}"/>
              </a:ext>
            </a:extLst>
          </p:cNvPr>
          <p:cNvSpPr/>
          <p:nvPr/>
        </p:nvSpPr>
        <p:spPr>
          <a:xfrm rot="2230335">
            <a:off x="2564873" y="2964391"/>
            <a:ext cx="173109" cy="370551"/>
          </a:xfrm>
          <a:custGeom>
            <a:avLst/>
            <a:gdLst>
              <a:gd name="connsiteX0" fmla="*/ 242228 w 1115766"/>
              <a:gd name="connsiteY0" fmla="*/ 423949 h 1238597"/>
              <a:gd name="connsiteX1" fmla="*/ 167414 w 1115766"/>
              <a:gd name="connsiteY1" fmla="*/ 440575 h 1238597"/>
              <a:gd name="connsiteX2" fmla="*/ 100912 w 1115766"/>
              <a:gd name="connsiteY2" fmla="*/ 507077 h 1238597"/>
              <a:gd name="connsiteX3" fmla="*/ 75974 w 1115766"/>
              <a:gd name="connsiteY3" fmla="*/ 532015 h 1238597"/>
              <a:gd name="connsiteX4" fmla="*/ 51036 w 1115766"/>
              <a:gd name="connsiteY4" fmla="*/ 581891 h 1238597"/>
              <a:gd name="connsiteX5" fmla="*/ 9472 w 1115766"/>
              <a:gd name="connsiteY5" fmla="*/ 665018 h 1238597"/>
              <a:gd name="connsiteX6" fmla="*/ 17785 w 1115766"/>
              <a:gd name="connsiteY6" fmla="*/ 897775 h 1238597"/>
              <a:gd name="connsiteX7" fmla="*/ 117538 w 1115766"/>
              <a:gd name="connsiteY7" fmla="*/ 1088968 h 1238597"/>
              <a:gd name="connsiteX8" fmla="*/ 175727 w 1115766"/>
              <a:gd name="connsiteY8" fmla="*/ 1147157 h 1238597"/>
              <a:gd name="connsiteX9" fmla="*/ 292105 w 1115766"/>
              <a:gd name="connsiteY9" fmla="*/ 1221971 h 1238597"/>
              <a:gd name="connsiteX10" fmla="*/ 408483 w 1115766"/>
              <a:gd name="connsiteY10" fmla="*/ 1238597 h 1238597"/>
              <a:gd name="connsiteX11" fmla="*/ 724367 w 1115766"/>
              <a:gd name="connsiteY11" fmla="*/ 1213658 h 1238597"/>
              <a:gd name="connsiteX12" fmla="*/ 824119 w 1115766"/>
              <a:gd name="connsiteY12" fmla="*/ 1163782 h 1238597"/>
              <a:gd name="connsiteX13" fmla="*/ 1031938 w 1115766"/>
              <a:gd name="connsiteY13" fmla="*/ 939338 h 1238597"/>
              <a:gd name="connsiteX14" fmla="*/ 1081814 w 1115766"/>
              <a:gd name="connsiteY14" fmla="*/ 814648 h 1238597"/>
              <a:gd name="connsiteX15" fmla="*/ 1115065 w 1115766"/>
              <a:gd name="connsiteY15" fmla="*/ 606829 h 1238597"/>
              <a:gd name="connsiteX16" fmla="*/ 1106752 w 1115766"/>
              <a:gd name="connsiteY16" fmla="*/ 423949 h 1238597"/>
              <a:gd name="connsiteX17" fmla="*/ 1073501 w 1115766"/>
              <a:gd name="connsiteY17" fmla="*/ 332509 h 1238597"/>
              <a:gd name="connsiteX18" fmla="*/ 1023625 w 1115766"/>
              <a:gd name="connsiteY18" fmla="*/ 232757 h 1238597"/>
              <a:gd name="connsiteX19" fmla="*/ 857370 w 1115766"/>
              <a:gd name="connsiteY19" fmla="*/ 49877 h 1238597"/>
              <a:gd name="connsiteX20" fmla="*/ 824119 w 1115766"/>
              <a:gd name="connsiteY20" fmla="*/ 24938 h 1238597"/>
              <a:gd name="connsiteX21" fmla="*/ 782556 w 1115766"/>
              <a:gd name="connsiteY21" fmla="*/ 0 h 1238597"/>
              <a:gd name="connsiteX22" fmla="*/ 674490 w 1115766"/>
              <a:gd name="connsiteY22" fmla="*/ 24938 h 123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15766" h="1238597">
                <a:moveTo>
                  <a:pt x="242228" y="423949"/>
                </a:moveTo>
                <a:cubicBezTo>
                  <a:pt x="217290" y="429491"/>
                  <a:pt x="190895" y="430512"/>
                  <a:pt x="167414" y="440575"/>
                </a:cubicBezTo>
                <a:cubicBezTo>
                  <a:pt x="131101" y="456138"/>
                  <a:pt x="123948" y="480202"/>
                  <a:pt x="100912" y="507077"/>
                </a:cubicBezTo>
                <a:cubicBezTo>
                  <a:pt x="93261" y="516003"/>
                  <a:pt x="82495" y="522234"/>
                  <a:pt x="75974" y="532015"/>
                </a:cubicBezTo>
                <a:cubicBezTo>
                  <a:pt x="65663" y="547481"/>
                  <a:pt x="60063" y="565642"/>
                  <a:pt x="51036" y="581891"/>
                </a:cubicBezTo>
                <a:cubicBezTo>
                  <a:pt x="6767" y="661574"/>
                  <a:pt x="72008" y="519099"/>
                  <a:pt x="9472" y="665018"/>
                </a:cubicBezTo>
                <a:cubicBezTo>
                  <a:pt x="309" y="756644"/>
                  <a:pt x="-9384" y="795139"/>
                  <a:pt x="17785" y="897775"/>
                </a:cubicBezTo>
                <a:cubicBezTo>
                  <a:pt x="34174" y="959690"/>
                  <a:pt x="73143" y="1037173"/>
                  <a:pt x="117538" y="1088968"/>
                </a:cubicBezTo>
                <a:cubicBezTo>
                  <a:pt x="135390" y="1109795"/>
                  <a:pt x="154900" y="1129305"/>
                  <a:pt x="175727" y="1147157"/>
                </a:cubicBezTo>
                <a:cubicBezTo>
                  <a:pt x="190917" y="1160177"/>
                  <a:pt x="270557" y="1215814"/>
                  <a:pt x="292105" y="1221971"/>
                </a:cubicBezTo>
                <a:cubicBezTo>
                  <a:pt x="329784" y="1232737"/>
                  <a:pt x="369690" y="1233055"/>
                  <a:pt x="408483" y="1238597"/>
                </a:cubicBezTo>
                <a:cubicBezTo>
                  <a:pt x="513778" y="1230284"/>
                  <a:pt x="620415" y="1232369"/>
                  <a:pt x="724367" y="1213658"/>
                </a:cubicBezTo>
                <a:cubicBezTo>
                  <a:pt x="760954" y="1207072"/>
                  <a:pt x="794009" y="1185586"/>
                  <a:pt x="824119" y="1163782"/>
                </a:cubicBezTo>
                <a:cubicBezTo>
                  <a:pt x="916212" y="1097094"/>
                  <a:pt x="980964" y="1037644"/>
                  <a:pt x="1031938" y="939338"/>
                </a:cubicBezTo>
                <a:cubicBezTo>
                  <a:pt x="1052544" y="899598"/>
                  <a:pt x="1065189" y="856211"/>
                  <a:pt x="1081814" y="814648"/>
                </a:cubicBezTo>
                <a:cubicBezTo>
                  <a:pt x="1089658" y="771506"/>
                  <a:pt x="1114032" y="644014"/>
                  <a:pt x="1115065" y="606829"/>
                </a:cubicBezTo>
                <a:cubicBezTo>
                  <a:pt x="1116759" y="545830"/>
                  <a:pt x="1115894" y="484283"/>
                  <a:pt x="1106752" y="423949"/>
                </a:cubicBezTo>
                <a:cubicBezTo>
                  <a:pt x="1101893" y="391882"/>
                  <a:pt x="1086433" y="362252"/>
                  <a:pt x="1073501" y="332509"/>
                </a:cubicBezTo>
                <a:cubicBezTo>
                  <a:pt x="1058678" y="298417"/>
                  <a:pt x="1044499" y="263519"/>
                  <a:pt x="1023625" y="232757"/>
                </a:cubicBezTo>
                <a:cubicBezTo>
                  <a:pt x="958962" y="137464"/>
                  <a:pt x="932317" y="111197"/>
                  <a:pt x="857370" y="49877"/>
                </a:cubicBezTo>
                <a:cubicBezTo>
                  <a:pt x="846647" y="41104"/>
                  <a:pt x="835647" y="32623"/>
                  <a:pt x="824119" y="24938"/>
                </a:cubicBezTo>
                <a:cubicBezTo>
                  <a:pt x="810676" y="15976"/>
                  <a:pt x="796410" y="8313"/>
                  <a:pt x="782556" y="0"/>
                </a:cubicBezTo>
                <a:cubicBezTo>
                  <a:pt x="678938" y="17270"/>
                  <a:pt x="706641" y="-7209"/>
                  <a:pt x="674490" y="24938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2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86FDA4-3301-4645-9F51-C30D0F675BF4}"/>
              </a:ext>
            </a:extLst>
          </p:cNvPr>
          <p:cNvSpPr txBox="1"/>
          <p:nvPr/>
        </p:nvSpPr>
        <p:spPr>
          <a:xfrm>
            <a:off x="2085987" y="954894"/>
            <a:ext cx="3648063" cy="4843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Ακούτε ένα απόσπασμα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μετεωρολογικό δελτίο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κάποιο ρεπορτάζ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μια ανασκόπηση τύπου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κυρία που μιλάει είναι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δημοσιογράφος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πρωταθλήτρια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γιατρός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κύριος που μιλάει είναι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δημοσιογράφος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πρωταθλητής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γιατρός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4C5288-9716-4AFF-AB63-076CDCDFE747}"/>
              </a:ext>
            </a:extLst>
          </p:cNvPr>
          <p:cNvSpPr txBox="1"/>
          <p:nvPr/>
        </p:nvSpPr>
        <p:spPr>
          <a:xfrm>
            <a:off x="6553200" y="954893"/>
            <a:ext cx="3648063" cy="5345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Αναφέρονται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αγώνα σκι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επιδημία γρίπης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κακές καιρικές συνθήκες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κυρία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δίνει πληροφορίες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εκφέρει την άποψή της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ζητάει πληροφορίες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κύριος δίνει πληροφορίες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τον εαυτό του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άλλο άτομο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άλλα άτομα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AB328D-7745-4AA2-8BCB-A7EF77CCFEB1}"/>
              </a:ext>
            </a:extLst>
          </p:cNvPr>
          <p:cNvCxnSpPr>
            <a:cxnSpLocks/>
          </p:cNvCxnSpPr>
          <p:nvPr/>
        </p:nvCxnSpPr>
        <p:spPr>
          <a:xfrm>
            <a:off x="6096000" y="1062560"/>
            <a:ext cx="0" cy="47919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Image 1" descr="Une image contenant symbole, logo, Police, cercle&#10;&#10;Description générée automatiquement">
            <a:extLst>
              <a:ext uri="{FF2B5EF4-FFF2-40B4-BE49-F238E27FC236}">
                <a16:creationId xmlns:a16="http://schemas.microsoft.com/office/drawing/2014/main" id="{324BCC26-21E6-8F82-61A7-6419448C537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426" y="5480079"/>
            <a:ext cx="748842" cy="748842"/>
          </a:xfrm>
          <a:prstGeom prst="rect">
            <a:avLst/>
          </a:prstGeom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179F59E0-25FD-07A6-8A15-EC46855793A2}"/>
              </a:ext>
            </a:extLst>
          </p:cNvPr>
          <p:cNvCxnSpPr>
            <a:cxnSpLocks/>
          </p:cNvCxnSpPr>
          <p:nvPr/>
        </p:nvCxnSpPr>
        <p:spPr>
          <a:xfrm flipH="1">
            <a:off x="7248525" y="5925846"/>
            <a:ext cx="2952738" cy="1415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7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lèche : double flèche verticale 38">
            <a:extLst>
              <a:ext uri="{FF2B5EF4-FFF2-40B4-BE49-F238E27FC236}">
                <a16:creationId xmlns:a16="http://schemas.microsoft.com/office/drawing/2014/main" id="{9132E823-A481-A06F-7B5D-818323DE6FA4}"/>
              </a:ext>
            </a:extLst>
          </p:cNvPr>
          <p:cNvSpPr/>
          <p:nvPr/>
        </p:nvSpPr>
        <p:spPr>
          <a:xfrm>
            <a:off x="6768458" y="606759"/>
            <a:ext cx="742087" cy="5706833"/>
          </a:xfrm>
          <a:prstGeom prst="up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9111EC9-92A0-B5D5-5C34-EA542179DFF4}"/>
              </a:ext>
            </a:extLst>
          </p:cNvPr>
          <p:cNvCxnSpPr>
            <a:cxnSpLocks/>
          </p:cNvCxnSpPr>
          <p:nvPr/>
        </p:nvCxnSpPr>
        <p:spPr>
          <a:xfrm flipV="1">
            <a:off x="4468892" y="1696865"/>
            <a:ext cx="2411556" cy="1395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9C9E95DD-CA15-39AE-7B62-080251DC127B}"/>
              </a:ext>
            </a:extLst>
          </p:cNvPr>
          <p:cNvSpPr txBox="1"/>
          <p:nvPr/>
        </p:nvSpPr>
        <p:spPr>
          <a:xfrm>
            <a:off x="7361898" y="897585"/>
            <a:ext cx="477803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Open-</a:t>
            </a:r>
            <a:r>
              <a:rPr lang="fr-FR" sz="2400" dirty="0" err="1"/>
              <a:t>ended</a:t>
            </a:r>
            <a:r>
              <a:rPr lang="fr-FR" sz="2400" dirty="0"/>
              <a:t> </a:t>
            </a:r>
            <a:r>
              <a:rPr lang="fr-FR" sz="2400" dirty="0" err="1"/>
              <a:t>response</a:t>
            </a:r>
            <a:r>
              <a:rPr lang="fr-FR" sz="2400" dirty="0"/>
              <a:t> (OR)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fr-FR" sz="2400" dirty="0"/>
              <a:t>Short </a:t>
            </a:r>
            <a:r>
              <a:rPr lang="fr-FR" sz="2400" dirty="0" err="1"/>
              <a:t>answer</a:t>
            </a:r>
            <a:r>
              <a:rPr lang="fr-FR" sz="2400" dirty="0"/>
              <a:t> (SA)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r>
              <a:rPr lang="en-US" sz="2400" b="1" dirty="0"/>
              <a:t>Multiple choice questions </a:t>
            </a:r>
            <a:r>
              <a:rPr lang="fr-FR" sz="2400" b="1" dirty="0"/>
              <a:t>(MCQ)</a:t>
            </a:r>
          </a:p>
          <a:p>
            <a:endParaRPr lang="fr-FR" sz="2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7243C2-898D-4533-C866-703AA91607AB}"/>
              </a:ext>
            </a:extLst>
          </p:cNvPr>
          <p:cNvSpPr txBox="1"/>
          <p:nvPr/>
        </p:nvSpPr>
        <p:spPr>
          <a:xfrm>
            <a:off x="189595" y="2614353"/>
            <a:ext cx="1891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400" b="1" dirty="0"/>
              <a:t>Ιδανικότερο εργαλείο μέτρησης</a:t>
            </a:r>
            <a:endParaRPr lang="fr-FR" sz="2400" b="1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43FC23-6562-E260-1A76-94DDBD042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14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D8DF4F7-E042-0B70-E276-B97E85CA49C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35000"/>
          </a:blip>
          <a:stretch>
            <a:fillRect/>
          </a:stretch>
        </p:blipFill>
        <p:spPr>
          <a:xfrm>
            <a:off x="7326890" y="1344699"/>
            <a:ext cx="4658977" cy="89358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E89160B-DED9-16ED-BF77-FDDFDE3EFC9D}"/>
              </a:ext>
            </a:extLst>
          </p:cNvPr>
          <p:cNvSpPr txBox="1"/>
          <p:nvPr/>
        </p:nvSpPr>
        <p:spPr>
          <a:xfrm>
            <a:off x="7462338" y="5182740"/>
            <a:ext cx="45501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r"/>
            <a:r>
              <a:rPr lang="el-GR" i="1" dirty="0">
                <a:solidFill>
                  <a:schemeClr val="bg1">
                    <a:lumMod val="50000"/>
                  </a:schemeClr>
                </a:solidFill>
              </a:rPr>
              <a:t>Υπερβολικά εύκολα; Όχι! </a:t>
            </a:r>
            <a:br>
              <a:rPr lang="el-GR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i="1" dirty="0">
                <a:solidFill>
                  <a:schemeClr val="bg1">
                    <a:lumMod val="50000"/>
                  </a:schemeClr>
                </a:solidFill>
              </a:rPr>
              <a:t>Δύσκολο κείμενο, δύσκολες ερωτήσεις, δύσκολες έννοιες, λεπτές διακρίσεις...</a:t>
            </a:r>
            <a:endParaRPr lang="fr-FR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6DD1C37-438B-CFE4-84E8-7C94C7419A82}"/>
              </a:ext>
            </a:extLst>
          </p:cNvPr>
          <p:cNvCxnSpPr>
            <a:cxnSpLocks/>
          </p:cNvCxnSpPr>
          <p:nvPr/>
        </p:nvCxnSpPr>
        <p:spPr>
          <a:xfrm flipV="1">
            <a:off x="5934122" y="3226652"/>
            <a:ext cx="925219" cy="542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828354A3-6E93-4848-0865-B671BDA9849C}"/>
              </a:ext>
            </a:extLst>
          </p:cNvPr>
          <p:cNvSpPr txBox="1"/>
          <p:nvPr/>
        </p:nvSpPr>
        <p:spPr>
          <a:xfrm>
            <a:off x="437157" y="488369"/>
            <a:ext cx="3460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Τέλος εισαγωγής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2CCC113-D0D9-4440-71ED-D29B08152734}"/>
              </a:ext>
            </a:extLst>
          </p:cNvPr>
          <p:cNvSpPr txBox="1"/>
          <p:nvPr/>
        </p:nvSpPr>
        <p:spPr>
          <a:xfrm>
            <a:off x="2655070" y="2950026"/>
            <a:ext cx="1891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Απαντήσεις</a:t>
            </a:r>
            <a:endParaRPr lang="fr-FR" sz="2400" b="1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4B17AAA-0857-0F25-C349-A722EB0C40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alphaModFix amt="35000"/>
          </a:blip>
          <a:srcRect r="79597"/>
          <a:stretch/>
        </p:blipFill>
        <p:spPr>
          <a:xfrm>
            <a:off x="10145101" y="2460787"/>
            <a:ext cx="950547" cy="893583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F728B6E-F3DB-7DCB-BA81-4C4CBEEB287A}"/>
              </a:ext>
            </a:extLst>
          </p:cNvPr>
          <p:cNvCxnSpPr>
            <a:cxnSpLocks/>
          </p:cNvCxnSpPr>
          <p:nvPr/>
        </p:nvCxnSpPr>
        <p:spPr>
          <a:xfrm>
            <a:off x="2285871" y="3214172"/>
            <a:ext cx="369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76D3FB37-CCC0-AB7E-F9D5-0CD86A82B2D2}"/>
              </a:ext>
            </a:extLst>
          </p:cNvPr>
          <p:cNvCxnSpPr>
            <a:cxnSpLocks/>
          </p:cNvCxnSpPr>
          <p:nvPr/>
        </p:nvCxnSpPr>
        <p:spPr>
          <a:xfrm>
            <a:off x="4464916" y="3366741"/>
            <a:ext cx="471461" cy="2620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5D0B0AF5-3BBA-1374-B72F-0E54F6B6CA8F}"/>
              </a:ext>
            </a:extLst>
          </p:cNvPr>
          <p:cNvCxnSpPr>
            <a:cxnSpLocks/>
          </p:cNvCxnSpPr>
          <p:nvPr/>
        </p:nvCxnSpPr>
        <p:spPr>
          <a:xfrm>
            <a:off x="5955229" y="4089883"/>
            <a:ext cx="925219" cy="542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5C42D0C3-E40D-CFB1-3CC5-90EEF765CC5F}"/>
              </a:ext>
            </a:extLst>
          </p:cNvPr>
          <p:cNvSpPr txBox="1"/>
          <p:nvPr/>
        </p:nvSpPr>
        <p:spPr>
          <a:xfrm>
            <a:off x="6426807" y="10699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ΜΑΘΗΣΗ</a:t>
            </a: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AE85966B-D488-53A0-B086-CE4F68DE6273}"/>
              </a:ext>
            </a:extLst>
          </p:cNvPr>
          <p:cNvSpPr txBox="1"/>
          <p:nvPr/>
        </p:nvSpPr>
        <p:spPr>
          <a:xfrm>
            <a:off x="6147885" y="6321211"/>
            <a:ext cx="198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ΑΞΙΟΛΟΓΗΣΗ</a:t>
            </a: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0E7B1D1-7888-54DE-DD22-DE6B42EAF6DF}"/>
              </a:ext>
            </a:extLst>
          </p:cNvPr>
          <p:cNvSpPr txBox="1"/>
          <p:nvPr/>
        </p:nvSpPr>
        <p:spPr>
          <a:xfrm>
            <a:off x="4507811" y="2046185"/>
            <a:ext cx="13321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400" dirty="0"/>
              <a:t>ανοιχτές</a:t>
            </a:r>
            <a:endParaRPr lang="fr-FR" sz="2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FF6F3F4C-3486-CC16-28CD-03ACCDA79FBC}"/>
              </a:ext>
            </a:extLst>
          </p:cNvPr>
          <p:cNvSpPr txBox="1"/>
          <p:nvPr/>
        </p:nvSpPr>
        <p:spPr>
          <a:xfrm>
            <a:off x="4463285" y="3653715"/>
            <a:ext cx="14269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400" b="1" dirty="0"/>
              <a:t>κλειστές</a:t>
            </a:r>
            <a:endParaRPr lang="fr-FR" sz="2400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931D6CEF-9408-0F29-52A9-C0148D1AAE71}"/>
              </a:ext>
            </a:extLst>
          </p:cNvPr>
          <p:cNvGrpSpPr/>
          <p:nvPr/>
        </p:nvGrpSpPr>
        <p:grpSpPr>
          <a:xfrm>
            <a:off x="6236353" y="2937173"/>
            <a:ext cx="907573" cy="276999"/>
            <a:chOff x="753092" y="5442409"/>
            <a:chExt cx="907573" cy="27699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DB2814-9E95-8635-FB3A-5BFCBD7C7282}"/>
                </a:ext>
              </a:extLst>
            </p:cNvPr>
            <p:cNvSpPr/>
            <p:nvPr/>
          </p:nvSpPr>
          <p:spPr>
            <a:xfrm>
              <a:off x="853429" y="5517417"/>
              <a:ext cx="807236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1D4C4CD-3EF6-6AA7-D380-ED3F37B50CC8}"/>
                </a:ext>
              </a:extLst>
            </p:cNvPr>
            <p:cNvSpPr txBox="1"/>
            <p:nvPr/>
          </p:nvSpPr>
          <p:spPr>
            <a:xfrm>
              <a:off x="753092" y="5442409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……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3E061DB-DBD6-60ED-3FF2-7DE03B343F08}"/>
              </a:ext>
            </a:extLst>
          </p:cNvPr>
          <p:cNvGrpSpPr/>
          <p:nvPr/>
        </p:nvGrpSpPr>
        <p:grpSpPr>
          <a:xfrm>
            <a:off x="6336690" y="5061586"/>
            <a:ext cx="807236" cy="499410"/>
            <a:chOff x="847725" y="5821801"/>
            <a:chExt cx="807236" cy="49941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9B6D77-6D12-7EA2-9AFE-C9321F9B1A65}"/>
                </a:ext>
              </a:extLst>
            </p:cNvPr>
            <p:cNvSpPr/>
            <p:nvPr/>
          </p:nvSpPr>
          <p:spPr>
            <a:xfrm>
              <a:off x="847725" y="5821801"/>
              <a:ext cx="807236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3F30631-08F9-C952-B679-CBDBA61D8003}"/>
                </a:ext>
              </a:extLst>
            </p:cNvPr>
            <p:cNvSpPr/>
            <p:nvPr/>
          </p:nvSpPr>
          <p:spPr>
            <a:xfrm>
              <a:off x="847725" y="5891017"/>
              <a:ext cx="807236" cy="4571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055328-36C0-BDF5-7DB3-D2810F29A2CA}"/>
                </a:ext>
              </a:extLst>
            </p:cNvPr>
            <p:cNvSpPr/>
            <p:nvPr/>
          </p:nvSpPr>
          <p:spPr>
            <a:xfrm>
              <a:off x="1038225" y="5979799"/>
              <a:ext cx="616736" cy="72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28B4DA-4BE0-46DD-7CD5-39D978327DAA}"/>
                </a:ext>
              </a:extLst>
            </p:cNvPr>
            <p:cNvSpPr/>
            <p:nvPr/>
          </p:nvSpPr>
          <p:spPr>
            <a:xfrm>
              <a:off x="1038225" y="6068814"/>
              <a:ext cx="616736" cy="72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7B1CE8-0B86-8FDD-E0F8-9407B6384FCA}"/>
                </a:ext>
              </a:extLst>
            </p:cNvPr>
            <p:cNvSpPr/>
            <p:nvPr/>
          </p:nvSpPr>
          <p:spPr>
            <a:xfrm>
              <a:off x="1038225" y="6157829"/>
              <a:ext cx="616736" cy="72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7AA6A23-721F-D9E9-5249-49B646A72C88}"/>
                </a:ext>
              </a:extLst>
            </p:cNvPr>
            <p:cNvSpPr/>
            <p:nvPr/>
          </p:nvSpPr>
          <p:spPr>
            <a:xfrm>
              <a:off x="1035960" y="6246844"/>
              <a:ext cx="616736" cy="729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514582-B6DC-0D30-6AE1-58E29744E701}"/>
                </a:ext>
              </a:extLst>
            </p:cNvPr>
            <p:cNvSpPr/>
            <p:nvPr/>
          </p:nvSpPr>
          <p:spPr>
            <a:xfrm>
              <a:off x="1114425" y="5955786"/>
              <a:ext cx="45719" cy="3654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fr-FR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0609716B-4426-5A34-78C7-3A9A24567555}"/>
              </a:ext>
            </a:extLst>
          </p:cNvPr>
          <p:cNvSpPr txBox="1"/>
          <p:nvPr/>
        </p:nvSpPr>
        <p:spPr>
          <a:xfrm>
            <a:off x="6217650" y="1123186"/>
            <a:ext cx="1031051" cy="5196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800"/>
              </a:lnSpc>
            </a:pPr>
            <a:r>
              <a:rPr lang="fr-FR" sz="1200" dirty="0"/>
              <a:t>………………..</a:t>
            </a:r>
          </a:p>
          <a:p>
            <a:pPr algn="r">
              <a:lnSpc>
                <a:spcPts val="800"/>
              </a:lnSpc>
            </a:pPr>
            <a:r>
              <a:rPr lang="fr-FR" sz="1200" dirty="0"/>
              <a:t>………………..</a:t>
            </a:r>
          </a:p>
          <a:p>
            <a:pPr algn="r">
              <a:lnSpc>
                <a:spcPts val="800"/>
              </a:lnSpc>
            </a:pPr>
            <a:r>
              <a:rPr lang="fr-FR" sz="1200" dirty="0"/>
              <a:t>………………..</a:t>
            </a:r>
          </a:p>
          <a:p>
            <a:pPr algn="r">
              <a:lnSpc>
                <a:spcPts val="800"/>
              </a:lnSpc>
            </a:pPr>
            <a:r>
              <a:rPr lang="fr-FR" sz="1200" dirty="0"/>
              <a:t>………………..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8562586-948D-FCA6-D9A8-20D143333255}"/>
              </a:ext>
            </a:extLst>
          </p:cNvPr>
          <p:cNvSpPr txBox="1"/>
          <p:nvPr/>
        </p:nvSpPr>
        <p:spPr>
          <a:xfrm>
            <a:off x="6438283" y="5190493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x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2F5A13A-1C70-AB24-3ADE-C09B98EA4225}"/>
              </a:ext>
            </a:extLst>
          </p:cNvPr>
          <p:cNvSpPr/>
          <p:nvPr/>
        </p:nvSpPr>
        <p:spPr>
          <a:xfrm>
            <a:off x="5699720" y="1185998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EC867860-72A1-0CE3-4865-35F26CE87FE9}"/>
              </a:ext>
            </a:extLst>
          </p:cNvPr>
          <p:cNvSpPr/>
          <p:nvPr/>
        </p:nvSpPr>
        <p:spPr>
          <a:xfrm>
            <a:off x="5699720" y="2907578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B4697DE7-897C-B671-7BCD-A40D2E4B444E}"/>
              </a:ext>
            </a:extLst>
          </p:cNvPr>
          <p:cNvSpPr/>
          <p:nvPr/>
        </p:nvSpPr>
        <p:spPr>
          <a:xfrm>
            <a:off x="5699720" y="5109557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60137D-987E-2B63-266D-CDFBFB790A1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7157" y="5899171"/>
            <a:ext cx="1034001" cy="6397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C5069C-C706-ED29-F268-A11B6E86D427}"/>
              </a:ext>
            </a:extLst>
          </p:cNvPr>
          <p:cNvSpPr/>
          <p:nvPr/>
        </p:nvSpPr>
        <p:spPr>
          <a:xfrm>
            <a:off x="6641490" y="3088381"/>
            <a:ext cx="50154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fr-FR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9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CEF11AA-6D6B-2E40-4520-BAA85E00471F}"/>
              </a:ext>
            </a:extLst>
          </p:cNvPr>
          <p:cNvSpPr/>
          <p:nvPr/>
        </p:nvSpPr>
        <p:spPr>
          <a:xfrm>
            <a:off x="3780983" y="1525262"/>
            <a:ext cx="5788397" cy="5262125"/>
          </a:xfrm>
          <a:prstGeom prst="roundRect">
            <a:avLst>
              <a:gd name="adj" fmla="val 3094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964D1F5-4835-F408-A7FC-3B8821583B02}"/>
              </a:ext>
            </a:extLst>
          </p:cNvPr>
          <p:cNvSpPr/>
          <p:nvPr/>
        </p:nvSpPr>
        <p:spPr>
          <a:xfrm>
            <a:off x="5149436" y="1571035"/>
            <a:ext cx="2088360" cy="51595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248FDE-0F0A-D24F-5C79-09A2F5D1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9493" y="2125982"/>
            <a:ext cx="5311375" cy="4519804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0765E0-9A5F-4074-3285-CBB8C75A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15</a:t>
            </a:fld>
            <a:endParaRPr lang="fr-FR"/>
          </a:p>
        </p:txBody>
      </p:sp>
      <p:pic>
        <p:nvPicPr>
          <p:cNvPr id="9" name="Image 8" descr="Une image contenant croquis, dessin, Dessin d’enfant, clipart">
            <a:extLst>
              <a:ext uri="{FF2B5EF4-FFF2-40B4-BE49-F238E27FC236}">
                <a16:creationId xmlns:a16="http://schemas.microsoft.com/office/drawing/2014/main" id="{7D9F8235-D9A1-782C-2D66-9277A95485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86" y="1897180"/>
            <a:ext cx="1592108" cy="147732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7D563B6-A4BE-21DF-18CA-8B58D2AE042C}"/>
              </a:ext>
            </a:extLst>
          </p:cNvPr>
          <p:cNvSpPr txBox="1"/>
          <p:nvPr/>
        </p:nvSpPr>
        <p:spPr>
          <a:xfrm>
            <a:off x="7459561" y="878931"/>
            <a:ext cx="186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ΜΕΤΡΗΣΙΜΑ</a:t>
            </a:r>
          </a:p>
          <a:p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ΠΑΡΑΤΗΡΗΣΙΜΑ 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44E0D53C-2CDD-827D-B8A2-9518965CA498}"/>
              </a:ext>
            </a:extLst>
          </p:cNvPr>
          <p:cNvCxnSpPr>
            <a:cxnSpLocks/>
          </p:cNvCxnSpPr>
          <p:nvPr/>
        </p:nvCxnSpPr>
        <p:spPr>
          <a:xfrm flipH="1">
            <a:off x="6476641" y="1306822"/>
            <a:ext cx="906381" cy="42977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DF90C6BC-5040-5B88-E551-580C3984B5CB}"/>
              </a:ext>
            </a:extLst>
          </p:cNvPr>
          <p:cNvSpPr txBox="1"/>
          <p:nvPr/>
        </p:nvSpPr>
        <p:spPr>
          <a:xfrm>
            <a:off x="10070931" y="1912884"/>
            <a:ext cx="18551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ΡΗΜΑΤΑ ΔΡΑΣΗΣ </a:t>
            </a:r>
            <a:r>
              <a:rPr lang="el-GR" strike="sngStrike" dirty="0">
                <a:solidFill>
                  <a:srgbClr val="FF0000"/>
                </a:solidFill>
              </a:rPr>
              <a:t>γνωρίζει</a:t>
            </a:r>
            <a:endParaRPr lang="fr-FR" strike="sngStrike" dirty="0">
              <a:solidFill>
                <a:srgbClr val="FF0000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9DEF1E2-6D7F-A76C-593F-9ECC71EDA88A}"/>
              </a:ext>
            </a:extLst>
          </p:cNvPr>
          <p:cNvSpPr txBox="1"/>
          <p:nvPr/>
        </p:nvSpPr>
        <p:spPr>
          <a:xfrm>
            <a:off x="643095" y="3710490"/>
            <a:ext cx="27556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58AC39"/>
                </a:solidFill>
              </a:rPr>
              <a:t>10-20 απαραίτητες δεξιότητες;</a:t>
            </a:r>
          </a:p>
          <a:p>
            <a:pPr algn="ctr"/>
            <a:r>
              <a:rPr lang="el-GR" sz="2400" dirty="0"/>
              <a:t>=</a:t>
            </a:r>
          </a:p>
          <a:p>
            <a:pPr algn="ctr"/>
            <a:r>
              <a:rPr lang="fr-FR" sz="2400" dirty="0"/>
              <a:t>10</a:t>
            </a:r>
            <a:r>
              <a:rPr lang="el-GR" sz="2400" dirty="0"/>
              <a:t>-20</a:t>
            </a:r>
            <a:r>
              <a:rPr lang="fr-FR" sz="2400" dirty="0"/>
              <a:t> </a:t>
            </a:r>
            <a:r>
              <a:rPr lang="el-GR" sz="2400" dirty="0"/>
              <a:t>δραστηριότητες!</a:t>
            </a:r>
            <a:endParaRPr lang="fr-FR" sz="24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ED3008E-DF08-0ADF-204B-F4A33990CE3A}"/>
              </a:ext>
            </a:extLst>
          </p:cNvPr>
          <p:cNvSpPr txBox="1"/>
          <p:nvPr/>
        </p:nvSpPr>
        <p:spPr>
          <a:xfrm>
            <a:off x="643095" y="704634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Πίνακας προδιαγραφών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6B0F42E-1A46-C5FA-AC6C-F957823DE78E}"/>
              </a:ext>
            </a:extLst>
          </p:cNvPr>
          <p:cNvCxnSpPr>
            <a:cxnSpLocks/>
          </p:cNvCxnSpPr>
          <p:nvPr/>
        </p:nvCxnSpPr>
        <p:spPr>
          <a:xfrm>
            <a:off x="2622620" y="2559215"/>
            <a:ext cx="1420462" cy="49775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AE27450-D507-0578-89B4-51AA62F461F3}"/>
              </a:ext>
            </a:extLst>
          </p:cNvPr>
          <p:cNvCxnSpPr>
            <a:cxnSpLocks/>
          </p:cNvCxnSpPr>
          <p:nvPr/>
        </p:nvCxnSpPr>
        <p:spPr>
          <a:xfrm>
            <a:off x="2069960" y="2652765"/>
            <a:ext cx="1973122" cy="79865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EAE2A07-73E2-16F7-E447-9940CFE8A887}"/>
              </a:ext>
            </a:extLst>
          </p:cNvPr>
          <p:cNvCxnSpPr>
            <a:cxnSpLocks/>
          </p:cNvCxnSpPr>
          <p:nvPr/>
        </p:nvCxnSpPr>
        <p:spPr>
          <a:xfrm flipV="1">
            <a:off x="5988424" y="2323376"/>
            <a:ext cx="4019185" cy="2275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2009157-012E-DB1B-7123-F0364E2308A6}"/>
              </a:ext>
            </a:extLst>
          </p:cNvPr>
          <p:cNvCxnSpPr>
            <a:cxnSpLocks/>
          </p:cNvCxnSpPr>
          <p:nvPr/>
        </p:nvCxnSpPr>
        <p:spPr>
          <a:xfrm flipV="1">
            <a:off x="5540188" y="2280731"/>
            <a:ext cx="4442012" cy="15624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39A7CE82-C890-D677-A1E9-91F1BDAE3E9B}"/>
              </a:ext>
            </a:extLst>
          </p:cNvPr>
          <p:cNvCxnSpPr>
            <a:cxnSpLocks/>
          </p:cNvCxnSpPr>
          <p:nvPr/>
        </p:nvCxnSpPr>
        <p:spPr>
          <a:xfrm flipV="1">
            <a:off x="5633651" y="2237652"/>
            <a:ext cx="4348549" cy="741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9EE23AFA-86AA-E7F1-B58A-0C3EBDD60DE8}"/>
              </a:ext>
            </a:extLst>
          </p:cNvPr>
          <p:cNvCxnSpPr>
            <a:cxnSpLocks/>
          </p:cNvCxnSpPr>
          <p:nvPr/>
        </p:nvCxnSpPr>
        <p:spPr>
          <a:xfrm flipV="1">
            <a:off x="5721685" y="2424740"/>
            <a:ext cx="4285924" cy="35257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BD0E479E-3430-E50D-C10F-D2D89774DE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523" y="-93849"/>
            <a:ext cx="2595587" cy="611097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39B96A0-5338-213E-E316-17616CA60881}"/>
              </a:ext>
            </a:extLst>
          </p:cNvPr>
          <p:cNvSpPr txBox="1"/>
          <p:nvPr/>
        </p:nvSpPr>
        <p:spPr>
          <a:xfrm>
            <a:off x="10070234" y="2759082"/>
            <a:ext cx="1855152" cy="2453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Τεκμηριώνει</a:t>
            </a:r>
            <a:endParaRPr lang="fr-FR" sz="1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Περιγράφει</a:t>
            </a:r>
            <a:endParaRPr lang="fr-FR" sz="1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Δικαιολογεί</a:t>
            </a:r>
            <a:endParaRPr lang="fr-FR" sz="1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Συμπληρώνει</a:t>
            </a:r>
            <a:endParaRPr lang="fr-FR" sz="1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Μεταφράζει</a:t>
            </a:r>
            <a:endParaRPr lang="fr-FR" sz="1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Ονομάζει</a:t>
            </a:r>
            <a:endParaRPr lang="fr-FR" sz="1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sz="1800" kern="100" dirty="0">
                <a:solidFill>
                  <a:schemeClr val="bg1">
                    <a:lumMod val="50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Σημειώνει</a:t>
            </a:r>
          </a:p>
          <a:p>
            <a:pPr marL="28575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kern="100" dirty="0">
                <a:solidFill>
                  <a:schemeClr val="bg1">
                    <a:lumMod val="50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</a:t>
            </a:r>
            <a:endParaRPr lang="fr-FR" sz="1800" kern="100" dirty="0">
              <a:solidFill>
                <a:schemeClr val="bg1">
                  <a:lumMod val="50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062F55B-8648-73D4-67D5-CFBF10117445}"/>
              </a:ext>
            </a:extLst>
          </p:cNvPr>
          <p:cNvCxnSpPr>
            <a:cxnSpLocks/>
          </p:cNvCxnSpPr>
          <p:nvPr/>
        </p:nvCxnSpPr>
        <p:spPr>
          <a:xfrm flipH="1" flipV="1">
            <a:off x="927294" y="565715"/>
            <a:ext cx="346819" cy="18365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FA8AB4-2BCB-7CCD-BDB6-2D6FEEE5E09E}"/>
              </a:ext>
            </a:extLst>
          </p:cNvPr>
          <p:cNvCxnSpPr>
            <a:cxnSpLocks/>
          </p:cNvCxnSpPr>
          <p:nvPr/>
        </p:nvCxnSpPr>
        <p:spPr>
          <a:xfrm flipH="1" flipV="1">
            <a:off x="2387132" y="1376343"/>
            <a:ext cx="1386141" cy="74963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C17B2775-5AA7-8CE9-A3EE-4AC4D2C03EA7}"/>
              </a:ext>
            </a:extLst>
          </p:cNvPr>
          <p:cNvSpPr txBox="1"/>
          <p:nvPr/>
        </p:nvSpPr>
        <p:spPr>
          <a:xfrm>
            <a:off x="10333973" y="5290432"/>
            <a:ext cx="16848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Old exams: 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https://panexams.moec.gov.cy/index.php/el/themata-lyseis-2023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BDE70B-AD87-3BE4-B1FF-718EA47C5BA6}"/>
              </a:ext>
            </a:extLst>
          </p:cNvPr>
          <p:cNvSpPr/>
          <p:nvPr/>
        </p:nvSpPr>
        <p:spPr>
          <a:xfrm>
            <a:off x="2141772" y="85060"/>
            <a:ext cx="8059068" cy="100146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00765E0-9A5F-4074-3285-CBB8C75A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16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C4D919E-3EEA-9B11-9AC7-D90CFE4CF3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05132" y="2511581"/>
            <a:ext cx="1034001" cy="63974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9DF0479-1CF9-3D5F-4265-4908496A944F}"/>
              </a:ext>
            </a:extLst>
          </p:cNvPr>
          <p:cNvSpPr/>
          <p:nvPr/>
        </p:nvSpPr>
        <p:spPr>
          <a:xfrm>
            <a:off x="7249994" y="2595857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C3BF214-8B44-8D2E-AF5B-BB9895BDEEEC}"/>
              </a:ext>
            </a:extLst>
          </p:cNvPr>
          <p:cNvSpPr/>
          <p:nvPr/>
        </p:nvSpPr>
        <p:spPr>
          <a:xfrm>
            <a:off x="9469319" y="2595856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41F4230-E918-6DEC-BEB1-36DA67732051}"/>
              </a:ext>
            </a:extLst>
          </p:cNvPr>
          <p:cNvSpPr/>
          <p:nvPr/>
        </p:nvSpPr>
        <p:spPr>
          <a:xfrm>
            <a:off x="8397635" y="2595857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9F4F9BC-A416-2C2D-3396-21A6E22AAD9A}"/>
              </a:ext>
            </a:extLst>
          </p:cNvPr>
          <p:cNvSpPr/>
          <p:nvPr/>
        </p:nvSpPr>
        <p:spPr>
          <a:xfrm>
            <a:off x="4058564" y="2557755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92B576C-195F-92D3-A4BD-206D9F1801BE}"/>
              </a:ext>
            </a:extLst>
          </p:cNvPr>
          <p:cNvSpPr/>
          <p:nvPr/>
        </p:nvSpPr>
        <p:spPr>
          <a:xfrm>
            <a:off x="7259538" y="4249400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04AFF47-23E4-2BDA-9D2C-07865E9F3F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1772" y="43032"/>
            <a:ext cx="8059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307ADB36-0D5E-C690-6FDB-99131D3D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7298" y="3431497"/>
            <a:ext cx="87514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5D1597-B250-FC23-CE56-6AE7A18E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3812">
            <a:off x="8439917" y="3431497"/>
            <a:ext cx="91777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1D1FE7-9A39-79D0-D366-96CE870E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892" y="3431497"/>
            <a:ext cx="91842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E138E9A-F677-14DC-32E1-EA44C1911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0450">
            <a:off x="6485454" y="3431497"/>
            <a:ext cx="91683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D13B1D-52ED-9619-4FB5-DCE4AF48C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2959" y="3431497"/>
            <a:ext cx="91289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6330142-7270-6609-FE13-07F2F48DE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344442">
            <a:off x="4533992" y="3431497"/>
            <a:ext cx="91936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7FE9BE0-219B-1198-9CB6-B5703620C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4555" y="3431497"/>
            <a:ext cx="91983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F39647F-5B3E-40A1-FD2F-B025878AF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902">
            <a:off x="2566993" y="3431497"/>
            <a:ext cx="92796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CF1ABE-AB4D-7C9E-53C4-C7E248D2FA10}"/>
              </a:ext>
            </a:extLst>
          </p:cNvPr>
          <p:cNvSpPr txBox="1"/>
          <p:nvPr/>
        </p:nvSpPr>
        <p:spPr>
          <a:xfrm>
            <a:off x="3426875" y="5012059"/>
            <a:ext cx="44942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Ερωτήσεις του είδους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ΠΟΛΛΑΠΛΗΣ ΕΠΙΛΟΓΗΣ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ΑΝΤΙΣΤΟΙΧΙΣΗΣ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ΤΑΚΤΟΠΟΙΗΣΗΣ </a:t>
            </a:r>
          </a:p>
          <a:p>
            <a:r>
              <a:rPr lang="el-GR" dirty="0"/>
              <a:t>με πάντα </a:t>
            </a:r>
            <a:r>
              <a:rPr lang="el-GR" u="sng" dirty="0"/>
              <a:t>μία</a:t>
            </a:r>
            <a:r>
              <a:rPr lang="el-GR" dirty="0"/>
              <a:t> μόνο αναμενόμενη απάντηση.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D37FF-DA35-AB15-A414-6BE4260B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17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98C0AA-D1DD-897C-DA1B-2FF3957E03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95754" y="3431497"/>
            <a:ext cx="911637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80995B-BAB7-DD42-FF87-040FDA3B92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435439">
            <a:off x="601498" y="3431497"/>
            <a:ext cx="934654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61B78AC-F268-0BCF-7631-E141A13F7906}"/>
              </a:ext>
            </a:extLst>
          </p:cNvPr>
          <p:cNvSpPr txBox="1"/>
          <p:nvPr/>
        </p:nvSpPr>
        <p:spPr>
          <a:xfrm>
            <a:off x="437157" y="488369"/>
            <a:ext cx="5881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Τυπολογία των «ερωτήσεων»</a:t>
            </a:r>
          </a:p>
        </p:txBody>
      </p:sp>
      <p:pic>
        <p:nvPicPr>
          <p:cNvPr id="8" name="Image 7" descr="Une image contenant texte, capture d’écran, Police, logo">
            <a:extLst>
              <a:ext uri="{FF2B5EF4-FFF2-40B4-BE49-F238E27FC236}">
                <a16:creationId xmlns:a16="http://schemas.microsoft.com/office/drawing/2014/main" id="{B624F3EC-D0A6-6DE9-8195-2016F64B4B6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rcRect l="1" r="70966"/>
          <a:stretch/>
        </p:blipFill>
        <p:spPr>
          <a:xfrm>
            <a:off x="10672538" y="0"/>
            <a:ext cx="1519461" cy="3429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07B31F7-7D61-EF38-B0F7-6ED2A09D8278}"/>
              </a:ext>
            </a:extLst>
          </p:cNvPr>
          <p:cNvSpPr txBox="1"/>
          <p:nvPr/>
        </p:nvSpPr>
        <p:spPr>
          <a:xfrm>
            <a:off x="9517936" y="142983"/>
            <a:ext cx="1874013" cy="2652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400"/>
              </a:spcAft>
            </a:pPr>
            <a:r>
              <a:rPr lang="fr-FR" b="1" kern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</a:t>
            </a:r>
          </a:p>
          <a:p>
            <a:pPr>
              <a:spcAft>
                <a:spcPts val="1400"/>
              </a:spcAft>
            </a:pPr>
            <a:r>
              <a:rPr lang="fr-FR" b="1" kern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</a:t>
            </a:r>
            <a:endParaRPr lang="fr-FR" b="1" kern="1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400"/>
              </a:spcAft>
            </a:pPr>
            <a:r>
              <a:rPr lang="fr-FR" b="1" kern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</a:t>
            </a:r>
            <a:endParaRPr lang="fr-FR" b="1" kern="1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400"/>
              </a:spcAft>
            </a:pPr>
            <a:r>
              <a:rPr lang="fr-FR" b="1" kern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endParaRPr lang="fr-FR" b="1" kern="1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400"/>
              </a:spcAft>
            </a:pPr>
            <a:r>
              <a:rPr lang="fr-FR" b="1" kern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</a:t>
            </a:r>
            <a:endParaRPr lang="fr-FR" b="1" kern="1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400"/>
              </a:spcAft>
            </a:pPr>
            <a:r>
              <a:rPr lang="fr-FR" b="1" kern="1200" dirty="0">
                <a:solidFill>
                  <a:schemeClr val="bg1">
                    <a:lumMod val="6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</a:t>
            </a:r>
            <a:endParaRPr lang="fr-FR" b="1" kern="100" dirty="0">
              <a:solidFill>
                <a:schemeClr val="bg1">
                  <a:lumMod val="6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0557C50-3ABA-58DF-82CC-B38585D73844}"/>
              </a:ext>
            </a:extLst>
          </p:cNvPr>
          <p:cNvSpPr txBox="1"/>
          <p:nvPr/>
        </p:nvSpPr>
        <p:spPr>
          <a:xfrm rot="16200000">
            <a:off x="8516046" y="1398546"/>
            <a:ext cx="121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bg1">
                    <a:lumMod val="75000"/>
                  </a:schemeClr>
                </a:solidFill>
              </a:rPr>
              <a:t>BLOOM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AF26C00-590F-F899-7924-6C771375CAAB}"/>
              </a:ext>
            </a:extLst>
          </p:cNvPr>
          <p:cNvCxnSpPr/>
          <p:nvPr/>
        </p:nvCxnSpPr>
        <p:spPr>
          <a:xfrm>
            <a:off x="9420225" y="142983"/>
            <a:ext cx="0" cy="2652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02B561D3-CB7B-BEEC-D552-912F15C3BE5D}"/>
              </a:ext>
            </a:extLst>
          </p:cNvPr>
          <p:cNvSpPr/>
          <p:nvPr/>
        </p:nvSpPr>
        <p:spPr>
          <a:xfrm>
            <a:off x="8992303" y="98349"/>
            <a:ext cx="1869473" cy="18694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90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307ADB36-0D5E-C690-6FDB-99131D3D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73" y="3126697"/>
            <a:ext cx="87514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5D1597-B250-FC23-CE56-6AE7A18E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992" y="3126697"/>
            <a:ext cx="91777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1D1FE7-9A39-79D0-D366-96CE870E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967" y="3126697"/>
            <a:ext cx="91842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E138E9A-F677-14DC-32E1-EA44C1911C8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0"/>
          </a:blip>
          <a:stretch>
            <a:fillRect/>
          </a:stretch>
        </p:blipFill>
        <p:spPr>
          <a:xfrm>
            <a:off x="7085529" y="3126697"/>
            <a:ext cx="91683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D13B1D-52ED-9619-4FB5-DCE4AF48C12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6053432" y="3126697"/>
            <a:ext cx="91289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6330142-7270-6609-FE13-07F2F48DE1F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5134067" y="3126697"/>
            <a:ext cx="91936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7FE9BE0-219B-1198-9CB6-B5703620CFB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"/>
          </a:blip>
          <a:stretch>
            <a:fillRect/>
          </a:stretch>
        </p:blipFill>
        <p:spPr>
          <a:xfrm>
            <a:off x="4154630" y="3126697"/>
            <a:ext cx="91983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F39647F-5B3E-40A1-FD2F-B025878AF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7068" y="3126697"/>
            <a:ext cx="92796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D37FF-DA35-AB15-A414-6BE4260B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08225" y="6493897"/>
            <a:ext cx="2743200" cy="365125"/>
          </a:xfrm>
        </p:spPr>
        <p:txBody>
          <a:bodyPr/>
          <a:lstStyle/>
          <a:p>
            <a:pPr algn="ctr"/>
            <a:fld id="{BA2AC5ED-1049-4FA6-8E3A-DDF74101878F}" type="slidenum">
              <a:rPr lang="fr-FR" smtClean="0"/>
              <a:pPr algn="ctr"/>
              <a:t>18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198C0AA-D1DD-897C-DA1B-2FF3957E035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42503" y="-1"/>
            <a:ext cx="4949497" cy="684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B80995B-BAB7-DD42-FF87-040FDA3B92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5074462" cy="684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6171E0D-7A94-AEE6-0CC9-3E20169A37D1}"/>
              </a:ext>
            </a:extLst>
          </p:cNvPr>
          <p:cNvCxnSpPr>
            <a:cxnSpLocks/>
          </p:cNvCxnSpPr>
          <p:nvPr/>
        </p:nvCxnSpPr>
        <p:spPr>
          <a:xfrm>
            <a:off x="2076450" y="2428875"/>
            <a:ext cx="6257925" cy="2981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58975823-7C30-5355-596B-20E3372ED036}"/>
              </a:ext>
            </a:extLst>
          </p:cNvPr>
          <p:cNvSpPr/>
          <p:nvPr/>
        </p:nvSpPr>
        <p:spPr>
          <a:xfrm>
            <a:off x="595607" y="1219200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8BDF3DC-9274-1F75-F4C5-8614B63EC55F}"/>
              </a:ext>
            </a:extLst>
          </p:cNvPr>
          <p:cNvSpPr/>
          <p:nvPr/>
        </p:nvSpPr>
        <p:spPr>
          <a:xfrm>
            <a:off x="7964369" y="3843632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D508B2E-CDF0-249E-BDE7-4D378B98660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56" t="25764" r="26000" b="24875"/>
          <a:stretch/>
        </p:blipFill>
        <p:spPr>
          <a:xfrm rot="21119540">
            <a:off x="6546132" y="5834628"/>
            <a:ext cx="1158233" cy="1057864"/>
          </a:xfrm>
          <a:prstGeom prst="rect">
            <a:avLst/>
          </a:prstGeom>
        </p:spPr>
      </p:pic>
      <p:grpSp>
        <p:nvGrpSpPr>
          <p:cNvPr id="28" name="Groupe 27">
            <a:extLst>
              <a:ext uri="{FF2B5EF4-FFF2-40B4-BE49-F238E27FC236}">
                <a16:creationId xmlns:a16="http://schemas.microsoft.com/office/drawing/2014/main" id="{F2C67867-9A06-7EA8-DCD9-57815715F3EE}"/>
              </a:ext>
            </a:extLst>
          </p:cNvPr>
          <p:cNvGrpSpPr/>
          <p:nvPr/>
        </p:nvGrpSpPr>
        <p:grpSpPr>
          <a:xfrm rot="461704" flipH="1">
            <a:off x="10879478" y="4405978"/>
            <a:ext cx="1119930" cy="2200025"/>
            <a:chOff x="5965599" y="1643603"/>
            <a:chExt cx="1119930" cy="2200025"/>
          </a:xfrm>
        </p:grpSpPr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F1775F09-9D8D-D203-E330-10956857C406}"/>
                </a:ext>
              </a:extLst>
            </p:cNvPr>
            <p:cNvGrpSpPr/>
            <p:nvPr/>
          </p:nvGrpSpPr>
          <p:grpSpPr>
            <a:xfrm>
              <a:off x="6276975" y="1643603"/>
              <a:ext cx="808554" cy="2200025"/>
              <a:chOff x="6276975" y="1643603"/>
              <a:chExt cx="808554" cy="220002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DA576E5-A456-6904-7F39-BC8998616412}"/>
                  </a:ext>
                </a:extLst>
              </p:cNvPr>
              <p:cNvSpPr/>
              <p:nvPr/>
            </p:nvSpPr>
            <p:spPr>
              <a:xfrm>
                <a:off x="6288093" y="1643603"/>
                <a:ext cx="673494" cy="709204"/>
              </a:xfrm>
              <a:prstGeom prst="rect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9B7DEF04-3FB4-D9F4-682B-60609711E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76975" y="2371856"/>
                <a:ext cx="808554" cy="0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F4818C7-E32B-B637-D639-54DE2D111DDE}"/>
                  </a:ext>
                </a:extLst>
              </p:cNvPr>
              <p:cNvSpPr/>
              <p:nvPr/>
            </p:nvSpPr>
            <p:spPr>
              <a:xfrm>
                <a:off x="6288093" y="2388983"/>
                <a:ext cx="673494" cy="1454645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4" name="Graphique 23" descr="Ciseaux avec un remplissage uni">
              <a:extLst>
                <a:ext uri="{FF2B5EF4-FFF2-40B4-BE49-F238E27FC236}">
                  <a16:creationId xmlns:a16="http://schemas.microsoft.com/office/drawing/2014/main" id="{88992083-EC32-873D-CECB-4B5B0D7CCC2E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 rot="13538643">
              <a:off x="5965599" y="2176153"/>
              <a:ext cx="385769" cy="385769"/>
            </a:xfrm>
            <a:prstGeom prst="rect">
              <a:avLst/>
            </a:prstGeom>
          </p:spPr>
        </p:pic>
      </p:grpSp>
      <p:sp>
        <p:nvSpPr>
          <p:cNvPr id="29" name="Ellipse 28">
            <a:extLst>
              <a:ext uri="{FF2B5EF4-FFF2-40B4-BE49-F238E27FC236}">
                <a16:creationId xmlns:a16="http://schemas.microsoft.com/office/drawing/2014/main" id="{F8625075-A497-1F4B-88DF-C67E886DAF4E}"/>
              </a:ext>
            </a:extLst>
          </p:cNvPr>
          <p:cNvSpPr/>
          <p:nvPr/>
        </p:nvSpPr>
        <p:spPr>
          <a:xfrm>
            <a:off x="1291174" y="5315434"/>
            <a:ext cx="471193" cy="704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A1F84464-184C-0BEA-25D9-E44B731AA2A8}"/>
              </a:ext>
            </a:extLst>
          </p:cNvPr>
          <p:cNvSpPr txBox="1"/>
          <p:nvPr/>
        </p:nvSpPr>
        <p:spPr>
          <a:xfrm>
            <a:off x="3033489" y="518469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A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↓</a:t>
            </a:r>
          </a:p>
          <a:p>
            <a:pPr algn="ctr"/>
            <a:r>
              <a:rPr lang="fr-FR" dirty="0">
                <a:solidFill>
                  <a:srgbClr val="FF0000"/>
                </a:solidFill>
              </a:rPr>
              <a:t>Z|</a:t>
            </a:r>
            <a:r>
              <a:rPr lang="el-GR" dirty="0">
                <a:solidFill>
                  <a:srgbClr val="FF0000"/>
                </a:solidFill>
              </a:rPr>
              <a:t>Ω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45AEA48-566E-5607-4881-92A224FFC0A5}"/>
              </a:ext>
            </a:extLst>
          </p:cNvPr>
          <p:cNvSpPr txBox="1"/>
          <p:nvPr/>
        </p:nvSpPr>
        <p:spPr>
          <a:xfrm>
            <a:off x="4232061" y="4881948"/>
            <a:ext cx="78739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13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x A</a:t>
            </a:r>
          </a:p>
          <a:p>
            <a:r>
              <a:rPr lang="fr-FR" dirty="0">
                <a:solidFill>
                  <a:srgbClr val="FF0000"/>
                </a:solidFill>
              </a:rPr>
              <a:t>12 x B</a:t>
            </a:r>
          </a:p>
          <a:p>
            <a:r>
              <a:rPr lang="fr-FR" dirty="0">
                <a:solidFill>
                  <a:srgbClr val="FF0000"/>
                </a:solidFill>
              </a:rPr>
              <a:t>13 x C</a:t>
            </a:r>
          </a:p>
          <a:p>
            <a:r>
              <a:rPr lang="fr-FR" dirty="0">
                <a:solidFill>
                  <a:srgbClr val="FF0000"/>
                </a:solidFill>
              </a:rPr>
              <a:t>12 x D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___</a:t>
            </a:r>
          </a:p>
          <a:p>
            <a:r>
              <a:rPr lang="fr-FR" dirty="0">
                <a:solidFill>
                  <a:srgbClr val="FF0000"/>
                </a:solidFill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88715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D37FF-DA35-AB15-A414-6BE4260B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19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07ADB36-0D5E-C690-6FDB-99131D3D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73" y="3126697"/>
            <a:ext cx="87514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5D1597-B250-FC23-CE56-6AE7A18E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992" y="3126697"/>
            <a:ext cx="91777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1D1FE7-9A39-79D0-D366-96CE870E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967" y="3126697"/>
            <a:ext cx="91842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E138E9A-F677-14DC-32E1-EA44C1911C8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7085529" y="3126697"/>
            <a:ext cx="91683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D13B1D-52ED-9619-4FB5-DCE4AF48C12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0"/>
          </a:blip>
          <a:stretch>
            <a:fillRect/>
          </a:stretch>
        </p:blipFill>
        <p:spPr>
          <a:xfrm>
            <a:off x="6113034" y="3126697"/>
            <a:ext cx="91289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6330142-7270-6609-FE13-07F2F48DE1F0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0"/>
          </a:blip>
          <a:stretch>
            <a:fillRect/>
          </a:stretch>
        </p:blipFill>
        <p:spPr>
          <a:xfrm>
            <a:off x="5134067" y="3126697"/>
            <a:ext cx="919365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D7FE9BE0-219B-1198-9CB6-B5703620C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5470" y="0"/>
            <a:ext cx="5006531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F39647F-5B3E-40A1-FD2F-B025878AF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505075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F99378C-5568-A4BC-235A-0E24BEE07124}"/>
              </a:ext>
            </a:extLst>
          </p:cNvPr>
          <p:cNvSpPr/>
          <p:nvPr/>
        </p:nvSpPr>
        <p:spPr>
          <a:xfrm>
            <a:off x="8432997" y="1435081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40C4D9B7-08C4-412E-7E46-5D69E6B005BD}"/>
              </a:ext>
            </a:extLst>
          </p:cNvPr>
          <p:cNvSpPr/>
          <p:nvPr/>
        </p:nvSpPr>
        <p:spPr>
          <a:xfrm>
            <a:off x="237118" y="2816206"/>
            <a:ext cx="2124737" cy="21247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3273597-2B5D-016D-EA7E-AD0AE35A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1799" y="2315414"/>
            <a:ext cx="919365" cy="1092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B5B43EE-DC25-2953-A9A7-2301CE4C12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371044">
            <a:off x="4756458" y="3669884"/>
            <a:ext cx="1629357" cy="118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3A26C2-EE1B-3656-6041-FEDF927B02E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53106">
            <a:off x="4781240" y="5174060"/>
            <a:ext cx="858109" cy="13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026D7356-7A7B-03E6-9C80-68F95097A2F2}"/>
              </a:ext>
            </a:extLst>
          </p:cNvPr>
          <p:cNvSpPr txBox="1">
            <a:spLocks/>
          </p:cNvSpPr>
          <p:nvPr/>
        </p:nvSpPr>
        <p:spPr>
          <a:xfrm>
            <a:off x="4808225" y="64938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A2AC5ED-1049-4FA6-8E3A-DDF74101878F}" type="slidenum">
              <a:rPr lang="fr-FR" smtClean="0"/>
              <a:pPr algn="ctr"/>
              <a:t>19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8E95407-E361-0E15-6761-C854FAC2C477}"/>
              </a:ext>
            </a:extLst>
          </p:cNvPr>
          <p:cNvSpPr txBox="1"/>
          <p:nvPr/>
        </p:nvSpPr>
        <p:spPr>
          <a:xfrm rot="21373077">
            <a:off x="6755687" y="5138207"/>
            <a:ext cx="2033423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Intrus</a:t>
            </a:r>
          </a:p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Βρείτε τη λέξη που δεν ανήκει στη λίστα που έχετε μπροστά σας.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1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personne, habits, Cuisinier, chef&#10;&#10;Description générée automatiquement">
            <a:extLst>
              <a:ext uri="{FF2B5EF4-FFF2-40B4-BE49-F238E27FC236}">
                <a16:creationId xmlns:a16="http://schemas.microsoft.com/office/drawing/2014/main" id="{BA00C5B4-7874-B52B-C6C4-9B200E6C1A6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FA9D041-2C7A-4A3B-5A43-DA31397272AB}"/>
              </a:ext>
            </a:extLst>
          </p:cNvPr>
          <p:cNvSpPr txBox="1"/>
          <p:nvPr/>
        </p:nvSpPr>
        <p:spPr>
          <a:xfrm>
            <a:off x="7468548" y="1570489"/>
            <a:ext cx="4497383" cy="4900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Περιεχόμενα</a:t>
            </a:r>
            <a:endParaRPr lang="fr-FR" sz="1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Συνταγή για μια εξέταση καλής ποιότητας (2)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Διαδικασία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Τεχνικοί περιορισμοί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Θεωρητική εισαγωγή 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3533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Εγκυρότητα – Αξιοπιστία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3533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Κοινές απειλές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3533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Παραδείγματα (5)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35330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Ιδανικότερο εργαλείο μέτρησης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Πίνακας προδιαγραφών (2)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Τυπολογία των «ερωτήσεων» (7)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Δόμη</a:t>
            </a: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(4)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Checklist</a:t>
            </a:r>
          </a:p>
          <a:p>
            <a:pPr>
              <a:lnSpc>
                <a:spcPct val="107000"/>
              </a:lnSpc>
            </a:pPr>
            <a:r>
              <a:rPr lang="fr-F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</a:t>
            </a:r>
            <a:r>
              <a:rPr lang="en-GB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ord</a:t>
            </a: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-processing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Διάρκεια εξέτασης</a:t>
            </a:r>
            <a:endParaRPr lang="fr-F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l-G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Μετά την εξέταση…</a:t>
            </a:r>
            <a:endParaRPr lang="fr-F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phique 5" descr="Chronomètre 33% avec un remplissage uni">
            <a:extLst>
              <a:ext uri="{FF2B5EF4-FFF2-40B4-BE49-F238E27FC236}">
                <a16:creationId xmlns:a16="http://schemas.microsoft.com/office/drawing/2014/main" id="{14C752D6-CA2A-0C12-AEEC-37703B3294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8548" y="400587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968ECA0-2E00-C266-64D5-907AEDA429AD}"/>
              </a:ext>
            </a:extLst>
          </p:cNvPr>
          <p:cNvSpPr txBox="1"/>
          <p:nvPr/>
        </p:nvSpPr>
        <p:spPr>
          <a:xfrm>
            <a:off x="8382948" y="70102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30</a:t>
            </a:r>
            <a:r>
              <a:rPr lang="el-GR" dirty="0"/>
              <a:t> </a:t>
            </a:r>
            <a:r>
              <a:rPr lang="fr-FR" dirty="0"/>
              <a:t>slides, </a:t>
            </a:r>
            <a:r>
              <a:rPr lang="fr-FR" b="1" dirty="0"/>
              <a:t>90-120</a:t>
            </a:r>
            <a:r>
              <a:rPr lang="fr-FR" dirty="0"/>
              <a:t> </a:t>
            </a:r>
            <a:r>
              <a:rPr lang="el-GR" dirty="0"/>
              <a:t>λεπτά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51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D37FF-DA35-AB15-A414-6BE4260B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20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07ADB36-0D5E-C690-6FDB-99131D3D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73" y="3126697"/>
            <a:ext cx="87514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5D1597-B250-FC23-CE56-6AE7A18E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992" y="3126697"/>
            <a:ext cx="91777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1D1FE7-9A39-79D0-D366-96CE870E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967" y="3126697"/>
            <a:ext cx="918423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E138E9A-F677-14DC-32E1-EA44C1911C8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"/>
          </a:blip>
          <a:stretch>
            <a:fillRect/>
          </a:stretch>
        </p:blipFill>
        <p:spPr>
          <a:xfrm>
            <a:off x="7085529" y="3126697"/>
            <a:ext cx="91683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B1D13B1D-52ED-9619-4FB5-DCE4AF48C1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8029" y="-2"/>
            <a:ext cx="5003972" cy="6906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6330142-7270-6609-FE13-07F2F48DE1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50039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2BA4CCC-26AA-0915-529D-FA0AE83D1A32}"/>
              </a:ext>
            </a:extLst>
          </p:cNvPr>
          <p:cNvSpPr/>
          <p:nvPr/>
        </p:nvSpPr>
        <p:spPr>
          <a:xfrm>
            <a:off x="8847293" y="3521100"/>
            <a:ext cx="471193" cy="4711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53336B-65B1-D050-2B0E-1F4AD45B381E}"/>
              </a:ext>
            </a:extLst>
          </p:cNvPr>
          <p:cNvSpPr/>
          <p:nvPr/>
        </p:nvSpPr>
        <p:spPr>
          <a:xfrm>
            <a:off x="9661440" y="5758157"/>
            <a:ext cx="148661" cy="1486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A9F66DA-287E-7AA3-3DB9-4F95A81761C5}"/>
              </a:ext>
            </a:extLst>
          </p:cNvPr>
          <p:cNvSpPr/>
          <p:nvPr/>
        </p:nvSpPr>
        <p:spPr>
          <a:xfrm>
            <a:off x="1627263" y="5041621"/>
            <a:ext cx="1452122" cy="14521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46206E2-3B43-5288-F158-6287FCE20632}"/>
              </a:ext>
            </a:extLst>
          </p:cNvPr>
          <p:cNvSpPr txBox="1"/>
          <p:nvPr/>
        </p:nvSpPr>
        <p:spPr>
          <a:xfrm rot="215595">
            <a:off x="5998866" y="5143321"/>
            <a:ext cx="2164258" cy="120032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[…] τεκμηριώνοντας την απάντησή σας με παραπομπή από το απόσπασμα […]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6012A5C7-349B-C3C6-9D58-2B62C9506FC8}"/>
              </a:ext>
            </a:extLst>
          </p:cNvPr>
          <p:cNvSpPr txBox="1">
            <a:spLocks/>
          </p:cNvSpPr>
          <p:nvPr/>
        </p:nvSpPr>
        <p:spPr>
          <a:xfrm>
            <a:off x="4808225" y="64938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A2AC5ED-1049-4FA6-8E3A-DDF74101878F}" type="slidenum">
              <a:rPr lang="fr-FR" smtClean="0"/>
              <a:pPr algn="ctr"/>
              <a:t>20</a:t>
            </a:fld>
            <a:endParaRPr lang="fr-FR" dirty="0"/>
          </a:p>
        </p:txBody>
      </p:sp>
      <p:pic>
        <p:nvPicPr>
          <p:cNvPr id="10" name="Image 9" descr="Une image contenant croquis, dessin, Dessin au trait, Livre de coloriage&#10;&#10;Description générée automatiquement">
            <a:extLst>
              <a:ext uri="{FF2B5EF4-FFF2-40B4-BE49-F238E27FC236}">
                <a16:creationId xmlns:a16="http://schemas.microsoft.com/office/drawing/2014/main" id="{6A35C552-1A84-9D36-CF9E-B62D35FAC2A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21" y="4982855"/>
            <a:ext cx="1906457" cy="18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2724699-D5F9-7CAD-899B-1A23828D4C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56" t="25764" r="26000" b="24875"/>
          <a:stretch/>
        </p:blipFill>
        <p:spPr>
          <a:xfrm rot="21119540">
            <a:off x="10963636" y="5881359"/>
            <a:ext cx="1158233" cy="10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0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D37FF-DA35-AB15-A414-6BE4260B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21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07ADB36-0D5E-C690-6FDB-99131D3D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373" y="3126697"/>
            <a:ext cx="875140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5D1597-B250-FC23-CE56-6AE7A18E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9992" y="3126697"/>
            <a:ext cx="917776" cy="12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91D1FE7-9A39-79D0-D366-96CE870E6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793" y="-1"/>
            <a:ext cx="4990207" cy="6846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E138E9A-F677-14DC-32E1-EA44C1911C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499020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5A1CB75E-5DF4-6D60-217B-6BE62209E28A}"/>
              </a:ext>
            </a:extLst>
          </p:cNvPr>
          <p:cNvSpPr/>
          <p:nvPr/>
        </p:nvSpPr>
        <p:spPr>
          <a:xfrm>
            <a:off x="2095500" y="5105848"/>
            <a:ext cx="171002" cy="1710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7D5D97F1-6639-C5AD-7E5E-233EEF65451A}"/>
              </a:ext>
            </a:extLst>
          </p:cNvPr>
          <p:cNvSpPr/>
          <p:nvPr/>
        </p:nvSpPr>
        <p:spPr>
          <a:xfrm>
            <a:off x="10330586" y="4373157"/>
            <a:ext cx="1465381" cy="1465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F1778F1-465E-741E-9E11-8F9A2C530AF2}"/>
              </a:ext>
            </a:extLst>
          </p:cNvPr>
          <p:cNvSpPr/>
          <p:nvPr/>
        </p:nvSpPr>
        <p:spPr>
          <a:xfrm>
            <a:off x="10330585" y="1115087"/>
            <a:ext cx="1465381" cy="1465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281C26A-3232-AFC2-6900-DBF0A859367A}"/>
              </a:ext>
            </a:extLst>
          </p:cNvPr>
          <p:cNvSpPr/>
          <p:nvPr/>
        </p:nvSpPr>
        <p:spPr>
          <a:xfrm>
            <a:off x="7574611" y="5296940"/>
            <a:ext cx="1465381" cy="14653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2282A46-8332-1790-EBA5-0AAF60A9898C}"/>
              </a:ext>
            </a:extLst>
          </p:cNvPr>
          <p:cNvSpPr txBox="1"/>
          <p:nvPr/>
        </p:nvSpPr>
        <p:spPr>
          <a:xfrm rot="206627">
            <a:off x="5466945" y="3085329"/>
            <a:ext cx="2069951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Να συμπληρώσετε τον πίνακα […]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51D9183-5D04-0BFD-E436-9AA7E6A04024}"/>
              </a:ext>
            </a:extLst>
          </p:cNvPr>
          <p:cNvSpPr txBox="1"/>
          <p:nvPr/>
        </p:nvSpPr>
        <p:spPr>
          <a:xfrm>
            <a:off x="4322755" y="1857493"/>
            <a:ext cx="2197357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Να περιγράψετε […]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DD62E72-C608-96AE-E427-DF4D2489DF9A}"/>
              </a:ext>
            </a:extLst>
          </p:cNvPr>
          <p:cNvSpPr txBox="1"/>
          <p:nvPr/>
        </p:nvSpPr>
        <p:spPr>
          <a:xfrm rot="21412868">
            <a:off x="4322512" y="2365194"/>
            <a:ext cx="2509027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Να δικαιολογήσετε […]  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DE63D1-2DF3-F2D4-9014-80D7C9992B73}"/>
              </a:ext>
            </a:extLst>
          </p:cNvPr>
          <p:cNvSpPr txBox="1"/>
          <p:nvPr/>
        </p:nvSpPr>
        <p:spPr>
          <a:xfrm rot="21434640">
            <a:off x="4322756" y="4073527"/>
            <a:ext cx="2119108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Διδαγμένα κείμενα για μετάφραση: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649826C6-A422-27BF-CA01-99BD032DCCE7}"/>
              </a:ext>
            </a:extLst>
          </p:cNvPr>
          <p:cNvSpPr/>
          <p:nvPr/>
        </p:nvSpPr>
        <p:spPr>
          <a:xfrm>
            <a:off x="11676185" y="2090057"/>
            <a:ext cx="392257" cy="2602523"/>
          </a:xfrm>
          <a:custGeom>
            <a:avLst/>
            <a:gdLst>
              <a:gd name="connsiteX0" fmla="*/ 80386 w 392257"/>
              <a:gd name="connsiteY0" fmla="*/ 0 h 2602523"/>
              <a:gd name="connsiteX1" fmla="*/ 391885 w 392257"/>
              <a:gd name="connsiteY1" fmla="*/ 1949380 h 2602523"/>
              <a:gd name="connsiteX2" fmla="*/ 140677 w 392257"/>
              <a:gd name="connsiteY2" fmla="*/ 1808703 h 2602523"/>
              <a:gd name="connsiteX3" fmla="*/ 0 w 392257"/>
              <a:gd name="connsiteY3" fmla="*/ 2602523 h 260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257" h="2602523">
                <a:moveTo>
                  <a:pt x="80386" y="0"/>
                </a:moveTo>
                <a:cubicBezTo>
                  <a:pt x="231111" y="823965"/>
                  <a:pt x="381837" y="1647930"/>
                  <a:pt x="391885" y="1949380"/>
                </a:cubicBezTo>
                <a:cubicBezTo>
                  <a:pt x="401934" y="2250831"/>
                  <a:pt x="205991" y="1699846"/>
                  <a:pt x="140677" y="1808703"/>
                </a:cubicBezTo>
                <a:cubicBezTo>
                  <a:pt x="75363" y="1917560"/>
                  <a:pt x="37681" y="2260041"/>
                  <a:pt x="0" y="260252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FF85BFE1-4EA2-B619-0FEA-71DD89998540}"/>
              </a:ext>
            </a:extLst>
          </p:cNvPr>
          <p:cNvSpPr txBox="1">
            <a:spLocks/>
          </p:cNvSpPr>
          <p:nvPr/>
        </p:nvSpPr>
        <p:spPr>
          <a:xfrm>
            <a:off x="4808225" y="64938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A2AC5ED-1049-4FA6-8E3A-DDF74101878F}" type="slidenum">
              <a:rPr lang="fr-FR" smtClean="0"/>
              <a:pPr algn="ctr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18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FD37FF-DA35-AB15-A414-6BE4260BE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22</a:t>
            </a:fld>
            <a:endParaRPr lang="fr-FR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07ADB36-0D5E-C690-6FDB-99131D3D2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9975" y="-1"/>
            <a:ext cx="4772025" cy="687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B5D1597-B250-FC23-CE56-6AE7A18E9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1"/>
            <a:ext cx="4995325" cy="685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8A31617-87B0-CD31-0E4A-D8FAFCC704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84" t="12500" r="12745" b="11458"/>
          <a:stretch/>
        </p:blipFill>
        <p:spPr>
          <a:xfrm rot="21445091">
            <a:off x="6754006" y="5503968"/>
            <a:ext cx="1027917" cy="962025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CE322D2-1C4A-5458-4737-1FCB3A34F9E2}"/>
              </a:ext>
            </a:extLst>
          </p:cNvPr>
          <p:cNvSpPr/>
          <p:nvPr/>
        </p:nvSpPr>
        <p:spPr>
          <a:xfrm>
            <a:off x="1145816" y="4183282"/>
            <a:ext cx="2845739" cy="2845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845812-0226-F583-2F8A-BC9DD1CB7F95}"/>
              </a:ext>
            </a:extLst>
          </p:cNvPr>
          <p:cNvSpPr txBox="1"/>
          <p:nvPr/>
        </p:nvSpPr>
        <p:spPr>
          <a:xfrm rot="199583">
            <a:off x="4596454" y="2949792"/>
            <a:ext cx="2090057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Να ονομάσετε […]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38D558C-D1B5-46C4-2652-4EE1DF858327}"/>
              </a:ext>
            </a:extLst>
          </p:cNvPr>
          <p:cNvSpPr txBox="1"/>
          <p:nvPr/>
        </p:nvSpPr>
        <p:spPr>
          <a:xfrm rot="21417040">
            <a:off x="4596454" y="3538877"/>
            <a:ext cx="1960255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Να σημειώσετε τέσσερα (4) στοιχεία που […]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7C253DF4-18B2-CC9D-F026-18C4C3E4F47B}"/>
              </a:ext>
            </a:extLst>
          </p:cNvPr>
          <p:cNvSpPr txBox="1">
            <a:spLocks/>
          </p:cNvSpPr>
          <p:nvPr/>
        </p:nvSpPr>
        <p:spPr>
          <a:xfrm>
            <a:off x="4808225" y="64938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A2AC5ED-1049-4FA6-8E3A-DDF74101878F}" type="slidenum">
              <a:rPr lang="fr-FR" smtClean="0"/>
              <a:pPr algn="ctr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107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BEA48D7-4519-D1BE-0E79-BF622F85E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23</a:t>
            </a:fld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D443750-A38D-B6DD-AAB4-035E7E016E3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29077">
            <a:off x="304795" y="250824"/>
            <a:ext cx="3777135" cy="5091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BDAA989-87C5-2E1A-A35F-6A412DB879F7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9396">
            <a:off x="4159636" y="692114"/>
            <a:ext cx="3759488" cy="5104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64E5A2F-F17D-426E-03C1-B2D2DDA3EE49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444182">
            <a:off x="7996829" y="1146174"/>
            <a:ext cx="3714420" cy="5095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7A7F0AD-0835-2C0B-7A49-C297DAC8EDCC}"/>
              </a:ext>
            </a:extLst>
          </p:cNvPr>
          <p:cNvSpPr txBox="1"/>
          <p:nvPr/>
        </p:nvSpPr>
        <p:spPr>
          <a:xfrm rot="21412656">
            <a:off x="1055937" y="5516895"/>
            <a:ext cx="2073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5 + (4 x5) = </a:t>
            </a:r>
            <a:r>
              <a:rPr lang="fr-FR" b="1" dirty="0">
                <a:solidFill>
                  <a:srgbClr val="FF0000"/>
                </a:solidFill>
              </a:rPr>
              <a:t>25   </a:t>
            </a:r>
            <a:r>
              <a:rPr lang="fr-FR" sz="2400" b="1" dirty="0">
                <a:solidFill>
                  <a:srgbClr val="FF0000"/>
                </a:solidFill>
              </a:rPr>
              <a:t>☺️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186FC78-0B7E-B520-865F-459804AEC49A}"/>
              </a:ext>
            </a:extLst>
          </p:cNvPr>
          <p:cNvSpPr txBox="1"/>
          <p:nvPr/>
        </p:nvSpPr>
        <p:spPr>
          <a:xfrm rot="181497">
            <a:off x="5178408" y="5981477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15 x 5 = </a:t>
            </a:r>
            <a:r>
              <a:rPr lang="fr-FR" b="1" dirty="0">
                <a:solidFill>
                  <a:srgbClr val="FF0000"/>
                </a:solidFill>
              </a:rPr>
              <a:t>75  </a:t>
            </a:r>
            <a:r>
              <a:rPr lang="fr-FR" sz="2400" b="1" dirty="0">
                <a:solidFill>
                  <a:srgbClr val="FF0000"/>
                </a:solidFill>
              </a:rPr>
              <a:t>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6DFD38-DDA3-A18F-C083-103693CC9DA8}"/>
              </a:ext>
            </a:extLst>
          </p:cNvPr>
          <p:cNvSpPr txBox="1"/>
          <p:nvPr/>
        </p:nvSpPr>
        <p:spPr>
          <a:xfrm rot="21431297">
            <a:off x="9227142" y="644489"/>
            <a:ext cx="1627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5 + 8 = </a:t>
            </a:r>
            <a:r>
              <a:rPr lang="fr-FR" b="1" dirty="0">
                <a:solidFill>
                  <a:srgbClr val="FF0000"/>
                </a:solidFill>
              </a:rPr>
              <a:t>13  </a:t>
            </a:r>
            <a:r>
              <a:rPr lang="fr-FR" sz="2400" dirty="0">
                <a:solidFill>
                  <a:srgbClr val="FF0000"/>
                </a:solidFill>
              </a:rPr>
              <a:t>🌞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D534EE-DEC9-3133-FE11-9575AD4B02DF}"/>
              </a:ext>
            </a:extLst>
          </p:cNvPr>
          <p:cNvSpPr txBox="1"/>
          <p:nvPr/>
        </p:nvSpPr>
        <p:spPr>
          <a:xfrm>
            <a:off x="5116387" y="138116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Item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902B1A5-369C-8307-61A2-60C699258610}"/>
              </a:ext>
            </a:extLst>
          </p:cNvPr>
          <p:cNvCxnSpPr>
            <a:cxnSpLocks/>
          </p:cNvCxnSpPr>
          <p:nvPr/>
        </p:nvCxnSpPr>
        <p:spPr>
          <a:xfrm flipH="1">
            <a:off x="4629150" y="435490"/>
            <a:ext cx="476250" cy="7106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0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EF2A1E-3886-39A7-433D-F7B32A23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24</a:t>
            </a:fld>
            <a:endParaRPr lang="fr-FR" dirty="0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5D79818-F08B-2DDF-26C8-82B1911D48E8}"/>
              </a:ext>
            </a:extLst>
          </p:cNvPr>
          <p:cNvGrpSpPr/>
          <p:nvPr/>
        </p:nvGrpSpPr>
        <p:grpSpPr>
          <a:xfrm>
            <a:off x="4376737" y="1272988"/>
            <a:ext cx="3438525" cy="5083362"/>
            <a:chOff x="1571625" y="1272988"/>
            <a:chExt cx="3438525" cy="5083362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B02AD90A-5266-8F7D-5117-356561BB8D3F}"/>
                </a:ext>
              </a:extLst>
            </p:cNvPr>
            <p:cNvSpPr/>
            <p:nvPr/>
          </p:nvSpPr>
          <p:spPr>
            <a:xfrm>
              <a:off x="1571625" y="1272988"/>
              <a:ext cx="3438525" cy="5083362"/>
            </a:xfrm>
            <a:prstGeom prst="roundRect">
              <a:avLst>
                <a:gd name="adj" fmla="val 3094"/>
              </a:avLst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449652F-AA30-5FA9-7182-5D9A4AA7E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0077" y="1751576"/>
              <a:ext cx="2161619" cy="4126185"/>
            </a:xfrm>
            <a:prstGeom prst="rect">
              <a:avLst/>
            </a:prstGeom>
          </p:spPr>
        </p:pic>
      </p:grpSp>
      <p:sp>
        <p:nvSpPr>
          <p:cNvPr id="67" name="ZoneTexte 66">
            <a:extLst>
              <a:ext uri="{FF2B5EF4-FFF2-40B4-BE49-F238E27FC236}">
                <a16:creationId xmlns:a16="http://schemas.microsoft.com/office/drawing/2014/main" id="{61CF835F-24F4-C9AA-9149-A9A584239199}"/>
              </a:ext>
            </a:extLst>
          </p:cNvPr>
          <p:cNvSpPr txBox="1"/>
          <p:nvPr/>
        </p:nvSpPr>
        <p:spPr>
          <a:xfrm>
            <a:off x="437157" y="488369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Δομή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1207B6AA-3881-0F55-207A-BA85CD6DDB54}"/>
              </a:ext>
            </a:extLst>
          </p:cNvPr>
          <p:cNvSpPr txBox="1"/>
          <p:nvPr/>
        </p:nvSpPr>
        <p:spPr>
          <a:xfrm>
            <a:off x="9402325" y="2984402"/>
            <a:ext cx="2605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1 </a:t>
            </a:r>
            <a:r>
              <a:rPr lang="el-GR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ΕΚΦΩΝΗΣΗ</a:t>
            </a:r>
            <a:endParaRPr lang="fr-FR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D0D6EBBB-ED8D-A167-5377-BA8061E0FF9F}"/>
              </a:ext>
            </a:extLst>
          </p:cNvPr>
          <p:cNvSpPr txBox="1"/>
          <p:nvPr/>
        </p:nvSpPr>
        <p:spPr>
          <a:xfrm>
            <a:off x="9448597" y="3463736"/>
            <a:ext cx="2341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+ </a:t>
            </a:r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ΤΕΧΝΙΚΕΣ ΟΔΗΓΙΕΣ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ACC5A69-2587-F2BD-0690-E1362498D740}"/>
              </a:ext>
            </a:extLst>
          </p:cNvPr>
          <p:cNvSpPr txBox="1"/>
          <p:nvPr/>
        </p:nvSpPr>
        <p:spPr>
          <a:xfrm>
            <a:off x="9497576" y="2080333"/>
            <a:ext cx="24145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1 </a:t>
            </a:r>
            <a:r>
              <a:rPr lang="el-GR" sz="2400" b="1" dirty="0">
                <a:solidFill>
                  <a:schemeClr val="bg1">
                    <a:lumMod val="75000"/>
                  </a:schemeClr>
                </a:solidFill>
              </a:rPr>
              <a:t>ΔΕΞΙΟΤΗΤΑ</a:t>
            </a:r>
            <a:endParaRPr lang="fr-FR" sz="2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59E6B8C-5746-1869-DECB-A53A8FF47A5F}"/>
              </a:ext>
            </a:extLst>
          </p:cNvPr>
          <p:cNvSpPr txBox="1"/>
          <p:nvPr/>
        </p:nvSpPr>
        <p:spPr>
          <a:xfrm>
            <a:off x="1004888" y="3693377"/>
            <a:ext cx="1357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dirty="0"/>
              <a:t>5 items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05D47EE3-7F1B-BB90-8FDB-ECE4852FCE46}"/>
              </a:ext>
            </a:extLst>
          </p:cNvPr>
          <p:cNvSpPr txBox="1"/>
          <p:nvPr/>
        </p:nvSpPr>
        <p:spPr>
          <a:xfrm>
            <a:off x="641206" y="5793344"/>
            <a:ext cx="17876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dirty="0"/>
              <a:t>4 </a:t>
            </a:r>
            <a:r>
              <a:rPr lang="el-GR" sz="2400" dirty="0"/>
              <a:t>επιλογές</a:t>
            </a:r>
            <a:r>
              <a:rPr lang="fr-FR" sz="2400" dirty="0"/>
              <a:t> </a:t>
            </a:r>
          </a:p>
        </p:txBody>
      </p: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14EF877D-6A20-AC9D-0CB2-2BAF444FBB17}"/>
              </a:ext>
            </a:extLst>
          </p:cNvPr>
          <p:cNvCxnSpPr>
            <a:cxnSpLocks/>
          </p:cNvCxnSpPr>
          <p:nvPr/>
        </p:nvCxnSpPr>
        <p:spPr>
          <a:xfrm>
            <a:off x="7286625" y="2054971"/>
            <a:ext cx="2035971" cy="1031129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05C67A3B-ACB0-16E3-B67F-C5294409B6A9}"/>
              </a:ext>
            </a:extLst>
          </p:cNvPr>
          <p:cNvCxnSpPr>
            <a:cxnSpLocks/>
          </p:cNvCxnSpPr>
          <p:nvPr/>
        </p:nvCxnSpPr>
        <p:spPr>
          <a:xfrm>
            <a:off x="7286625" y="2306958"/>
            <a:ext cx="2035971" cy="1330355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>
            <a:extLst>
              <a:ext uri="{FF2B5EF4-FFF2-40B4-BE49-F238E27FC236}">
                <a16:creationId xmlns:a16="http://schemas.microsoft.com/office/drawing/2014/main" id="{279CAC16-9686-6673-6BD4-F974A238F0E6}"/>
              </a:ext>
            </a:extLst>
          </p:cNvPr>
          <p:cNvCxnSpPr>
            <a:cxnSpLocks/>
            <a:stCxn id="75" idx="2"/>
            <a:endCxn id="71" idx="0"/>
          </p:cNvCxnSpPr>
          <p:nvPr/>
        </p:nvCxnSpPr>
        <p:spPr>
          <a:xfrm>
            <a:off x="10704869" y="2541998"/>
            <a:ext cx="0" cy="4424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523778D7-2C7F-1733-8A65-0AB6D081780A}"/>
              </a:ext>
            </a:extLst>
          </p:cNvPr>
          <p:cNvCxnSpPr>
            <a:cxnSpLocks/>
          </p:cNvCxnSpPr>
          <p:nvPr/>
        </p:nvCxnSpPr>
        <p:spPr>
          <a:xfrm flipV="1">
            <a:off x="2362200" y="2667000"/>
            <a:ext cx="2571750" cy="125721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7" name="Connecteur droit 86">
            <a:extLst>
              <a:ext uri="{FF2B5EF4-FFF2-40B4-BE49-F238E27FC236}">
                <a16:creationId xmlns:a16="http://schemas.microsoft.com/office/drawing/2014/main" id="{C13C5A11-9ACF-AC57-084B-218D84B658F4}"/>
              </a:ext>
            </a:extLst>
          </p:cNvPr>
          <p:cNvCxnSpPr>
            <a:cxnSpLocks/>
            <a:stCxn id="77" idx="3"/>
          </p:cNvCxnSpPr>
          <p:nvPr/>
        </p:nvCxnSpPr>
        <p:spPr>
          <a:xfrm flipV="1">
            <a:off x="2362200" y="3350416"/>
            <a:ext cx="2571750" cy="57379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8" name="Connecteur droit 87">
            <a:extLst>
              <a:ext uri="{FF2B5EF4-FFF2-40B4-BE49-F238E27FC236}">
                <a16:creationId xmlns:a16="http://schemas.microsoft.com/office/drawing/2014/main" id="{FEF649C4-0F40-609D-CC2A-B5A52DBE5607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2362200" y="3924210"/>
            <a:ext cx="2571750" cy="39292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89" name="Connecteur droit 88">
            <a:extLst>
              <a:ext uri="{FF2B5EF4-FFF2-40B4-BE49-F238E27FC236}">
                <a16:creationId xmlns:a16="http://schemas.microsoft.com/office/drawing/2014/main" id="{983B5695-373D-4485-22A5-8099B4ED091F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2362200" y="3924210"/>
            <a:ext cx="2571750" cy="739865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8D268BB-361B-AC62-03F0-ADF3DB0B999B}"/>
              </a:ext>
            </a:extLst>
          </p:cNvPr>
          <p:cNvCxnSpPr>
            <a:cxnSpLocks/>
            <a:stCxn id="77" idx="3"/>
          </p:cNvCxnSpPr>
          <p:nvPr/>
        </p:nvCxnSpPr>
        <p:spPr>
          <a:xfrm>
            <a:off x="2362200" y="3924210"/>
            <a:ext cx="2571750" cy="1401146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62CDABC5-C2B3-5C4A-DA1A-0DD534F51088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556189"/>
            <a:ext cx="2733675" cy="467988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7BB7C08F-E25B-BC14-DD29-1DC26A9CC27C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645620"/>
            <a:ext cx="2733675" cy="378557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F1B3D092-9705-825D-5FC8-5DD04385BC87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735051"/>
            <a:ext cx="2733675" cy="289126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711C64D8-D5F2-4186-7517-95B6833AFE25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824483"/>
            <a:ext cx="2733675" cy="19969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3" name="Image 112">
            <a:extLst>
              <a:ext uri="{FF2B5EF4-FFF2-40B4-BE49-F238E27FC236}">
                <a16:creationId xmlns:a16="http://schemas.microsoft.com/office/drawing/2014/main" id="{79B8DB96-CEFF-EF2B-8CBA-04970C4376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4200" y="426425"/>
            <a:ext cx="901336" cy="78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4" name="Connecteur droit 113">
            <a:extLst>
              <a:ext uri="{FF2B5EF4-FFF2-40B4-BE49-F238E27FC236}">
                <a16:creationId xmlns:a16="http://schemas.microsoft.com/office/drawing/2014/main" id="{F60CB86E-D188-6CF4-3F0C-CEEB556515C9}"/>
              </a:ext>
            </a:extLst>
          </p:cNvPr>
          <p:cNvCxnSpPr>
            <a:cxnSpLocks/>
          </p:cNvCxnSpPr>
          <p:nvPr/>
        </p:nvCxnSpPr>
        <p:spPr>
          <a:xfrm>
            <a:off x="10704868" y="1616774"/>
            <a:ext cx="0" cy="4424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898E1ADC-54B4-B971-B34E-6A90B06714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595" y="5912062"/>
            <a:ext cx="1034001" cy="6397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B0BCD7F-FB6A-6870-7779-51BFDCA1574B}"/>
              </a:ext>
            </a:extLst>
          </p:cNvPr>
          <p:cNvSpPr txBox="1"/>
          <p:nvPr/>
        </p:nvSpPr>
        <p:spPr>
          <a:xfrm>
            <a:off x="762973" y="6255009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strike="sngStrike" dirty="0">
                <a:solidFill>
                  <a:schemeClr val="bg1">
                    <a:lumMod val="50000"/>
                  </a:schemeClr>
                </a:solidFill>
              </a:rPr>
              <a:t> Σωστό</a:t>
            </a:r>
            <a:r>
              <a:rPr lang="el-GR" strike="sngStrike" dirty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el-GR" i="1" strike="sngStrike" dirty="0">
                <a:solidFill>
                  <a:schemeClr val="bg1">
                    <a:lumMod val="50000"/>
                  </a:schemeClr>
                </a:solidFill>
              </a:rPr>
              <a:t>Λάθος  </a:t>
            </a:r>
            <a:endParaRPr lang="fr-FR" strike="sngStrik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0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Ellipse 123">
            <a:extLst>
              <a:ext uri="{FF2B5EF4-FFF2-40B4-BE49-F238E27FC236}">
                <a16:creationId xmlns:a16="http://schemas.microsoft.com/office/drawing/2014/main" id="{AEDA251A-AF7F-B923-5A72-EC24905E2653}"/>
              </a:ext>
            </a:extLst>
          </p:cNvPr>
          <p:cNvSpPr/>
          <p:nvPr/>
        </p:nvSpPr>
        <p:spPr>
          <a:xfrm>
            <a:off x="5619761" y="1578734"/>
            <a:ext cx="952473" cy="952473"/>
          </a:xfrm>
          <a:prstGeom prst="ellipse">
            <a:avLst/>
          </a:prstGeom>
          <a:solidFill>
            <a:srgbClr val="F3F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EF2A1E-3886-39A7-433D-F7B32A23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25</a:t>
            </a:fld>
            <a:endParaRPr lang="fr-FR" dirty="0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5D79818-F08B-2DDF-26C8-82B1911D48E8}"/>
              </a:ext>
            </a:extLst>
          </p:cNvPr>
          <p:cNvGrpSpPr/>
          <p:nvPr/>
        </p:nvGrpSpPr>
        <p:grpSpPr>
          <a:xfrm>
            <a:off x="4376737" y="1272988"/>
            <a:ext cx="3438525" cy="5083362"/>
            <a:chOff x="1571625" y="1272988"/>
            <a:chExt cx="3438525" cy="5083362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B02AD90A-5266-8F7D-5117-356561BB8D3F}"/>
                </a:ext>
              </a:extLst>
            </p:cNvPr>
            <p:cNvSpPr/>
            <p:nvPr/>
          </p:nvSpPr>
          <p:spPr>
            <a:xfrm>
              <a:off x="1571625" y="1272988"/>
              <a:ext cx="3438525" cy="5083362"/>
            </a:xfrm>
            <a:prstGeom prst="roundRect">
              <a:avLst>
                <a:gd name="adj" fmla="val 3094"/>
              </a:avLst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449652F-AA30-5FA9-7182-5D9A4AA7E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0077" y="1751576"/>
              <a:ext cx="2161619" cy="4126185"/>
            </a:xfrm>
            <a:prstGeom prst="rect">
              <a:avLst/>
            </a:prstGeom>
          </p:spPr>
        </p:pic>
      </p:grpSp>
      <p:cxnSp>
        <p:nvCxnSpPr>
          <p:cNvPr id="81" name="Connecteur droit 80">
            <a:extLst>
              <a:ext uri="{FF2B5EF4-FFF2-40B4-BE49-F238E27FC236}">
                <a16:creationId xmlns:a16="http://schemas.microsoft.com/office/drawing/2014/main" id="{14EF877D-6A20-AC9D-0CB2-2BAF444FBB17}"/>
              </a:ext>
            </a:extLst>
          </p:cNvPr>
          <p:cNvCxnSpPr>
            <a:cxnSpLocks/>
          </p:cNvCxnSpPr>
          <p:nvPr/>
        </p:nvCxnSpPr>
        <p:spPr>
          <a:xfrm>
            <a:off x="7286625" y="2054971"/>
            <a:ext cx="1837614" cy="936011"/>
          </a:xfrm>
          <a:prstGeom prst="line">
            <a:avLst/>
          </a:prstGeom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>
            <a:extLst>
              <a:ext uri="{FF2B5EF4-FFF2-40B4-BE49-F238E27FC236}">
                <a16:creationId xmlns:a16="http://schemas.microsoft.com/office/drawing/2014/main" id="{05C67A3B-ACB0-16E3-B67F-C5294409B6A9}"/>
              </a:ext>
            </a:extLst>
          </p:cNvPr>
          <p:cNvCxnSpPr>
            <a:cxnSpLocks/>
          </p:cNvCxnSpPr>
          <p:nvPr/>
        </p:nvCxnSpPr>
        <p:spPr>
          <a:xfrm>
            <a:off x="7286625" y="2306958"/>
            <a:ext cx="2035971" cy="1330355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F6B7213-7682-9390-1436-72687000C235}"/>
              </a:ext>
            </a:extLst>
          </p:cNvPr>
          <p:cNvSpPr txBox="1"/>
          <p:nvPr/>
        </p:nvSpPr>
        <p:spPr>
          <a:xfrm>
            <a:off x="9087427" y="2966953"/>
            <a:ext cx="2259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Επίπεδο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κοινωνικό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el-G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επαγγελματικό</a:t>
            </a:r>
            <a:endParaRPr lang="fr-FR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5A36E06-C9A5-F75E-82AF-4A5030B58378}"/>
              </a:ext>
            </a:extLst>
          </p:cNvPr>
          <p:cNvSpPr txBox="1"/>
          <p:nvPr/>
        </p:nvSpPr>
        <p:spPr>
          <a:xfrm>
            <a:off x="9124239" y="3613284"/>
            <a:ext cx="21859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chemeClr val="tx2">
                    <a:lumMod val="90000"/>
                    <a:lumOff val="10000"/>
                  </a:schemeClr>
                </a:solidFill>
              </a:rPr>
              <a:t>Επίπεδο</a:t>
            </a:r>
            <a:r>
              <a:rPr lang="fr-FR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τεχνικό, σχολικό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1F75577-AD70-3279-B668-EFD084B5FFDD}"/>
              </a:ext>
            </a:extLst>
          </p:cNvPr>
          <p:cNvSpPr txBox="1"/>
          <p:nvPr/>
        </p:nvSpPr>
        <p:spPr>
          <a:xfrm>
            <a:off x="8245561" y="2095743"/>
            <a:ext cx="39433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>
                    <a:lumMod val="75000"/>
                  </a:schemeClr>
                </a:solidFill>
              </a:rPr>
              <a:t>ΑΠΟ ΤΟΝ ΠΙΝΑΚΑ ΠΡΟΔΙΑΓΡΑΦΩΝ</a:t>
            </a:r>
            <a:endParaRPr lang="fr-FR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599282C2-019C-2AD6-1011-25F879A3FA49}"/>
              </a:ext>
            </a:extLst>
          </p:cNvPr>
          <p:cNvCxnSpPr>
            <a:cxnSpLocks/>
            <a:stCxn id="5" idx="2"/>
            <a:endCxn id="2" idx="0"/>
          </p:cNvCxnSpPr>
          <p:nvPr/>
        </p:nvCxnSpPr>
        <p:spPr>
          <a:xfrm>
            <a:off x="10217231" y="2465075"/>
            <a:ext cx="0" cy="5018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6524EA50-FF08-4676-3371-8F40BD4FC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562" y="413969"/>
            <a:ext cx="901336" cy="78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C521F06-2F25-55A7-BD89-B8B7504DC81F}"/>
              </a:ext>
            </a:extLst>
          </p:cNvPr>
          <p:cNvCxnSpPr>
            <a:cxnSpLocks/>
          </p:cNvCxnSpPr>
          <p:nvPr/>
        </p:nvCxnSpPr>
        <p:spPr>
          <a:xfrm>
            <a:off x="10217230" y="1604318"/>
            <a:ext cx="0" cy="44240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3" name="ZoneTexte 122">
            <a:extLst>
              <a:ext uri="{FF2B5EF4-FFF2-40B4-BE49-F238E27FC236}">
                <a16:creationId xmlns:a16="http://schemas.microsoft.com/office/drawing/2014/main" id="{46A91070-0751-BE1D-B4D6-BDA69FDFAECF}"/>
              </a:ext>
            </a:extLst>
          </p:cNvPr>
          <p:cNvSpPr txBox="1"/>
          <p:nvPr/>
        </p:nvSpPr>
        <p:spPr>
          <a:xfrm>
            <a:off x="9763124" y="4607712"/>
            <a:ext cx="17668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>
                    <a:lumMod val="75000"/>
                  </a:schemeClr>
                </a:solidFill>
              </a:rPr>
              <a:t>Σύντομη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>
                    <a:lumMod val="75000"/>
                  </a:schemeClr>
                </a:solidFill>
              </a:rPr>
              <a:t>Ξεκάθαρη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>
                    <a:lumMod val="75000"/>
                  </a:schemeClr>
                </a:solidFill>
              </a:rPr>
              <a:t>Ακριβής 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>
                    <a:lumMod val="75000"/>
                  </a:schemeClr>
                </a:solidFill>
              </a:rPr>
              <a:t>Δοκιμασμένη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F453073-3628-F00E-0255-F2B5A61065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595" y="5912062"/>
            <a:ext cx="1034001" cy="63974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9825C2E8-DF95-F466-F3D3-A61D2F93F75E}"/>
              </a:ext>
            </a:extLst>
          </p:cNvPr>
          <p:cNvSpPr txBox="1"/>
          <p:nvPr/>
        </p:nvSpPr>
        <p:spPr>
          <a:xfrm>
            <a:off x="437157" y="488369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Δομή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4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ECBB00A6-C415-BBA7-3470-8D6337647EF5}"/>
              </a:ext>
            </a:extLst>
          </p:cNvPr>
          <p:cNvSpPr/>
          <p:nvPr/>
        </p:nvSpPr>
        <p:spPr>
          <a:xfrm>
            <a:off x="4898654" y="2393912"/>
            <a:ext cx="389106" cy="389106"/>
          </a:xfrm>
          <a:prstGeom prst="ellipse">
            <a:avLst/>
          </a:prstGeom>
          <a:solidFill>
            <a:srgbClr val="F3F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57812227-7CB6-106E-E091-75EFE395DD6D}"/>
              </a:ext>
            </a:extLst>
          </p:cNvPr>
          <p:cNvSpPr/>
          <p:nvPr/>
        </p:nvSpPr>
        <p:spPr>
          <a:xfrm>
            <a:off x="4898654" y="3095013"/>
            <a:ext cx="389106" cy="389106"/>
          </a:xfrm>
          <a:prstGeom prst="ellipse">
            <a:avLst/>
          </a:prstGeom>
          <a:solidFill>
            <a:srgbClr val="F3F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CA0D9CB-73A7-83BA-CA2F-507659F34F23}"/>
              </a:ext>
            </a:extLst>
          </p:cNvPr>
          <p:cNvSpPr/>
          <p:nvPr/>
        </p:nvSpPr>
        <p:spPr>
          <a:xfrm>
            <a:off x="4898654" y="3796114"/>
            <a:ext cx="389106" cy="389106"/>
          </a:xfrm>
          <a:prstGeom prst="ellipse">
            <a:avLst/>
          </a:prstGeom>
          <a:solidFill>
            <a:srgbClr val="F3F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497C5B46-7108-1671-5B74-9DC3E517FED8}"/>
              </a:ext>
            </a:extLst>
          </p:cNvPr>
          <p:cNvSpPr/>
          <p:nvPr/>
        </p:nvSpPr>
        <p:spPr>
          <a:xfrm>
            <a:off x="4898654" y="4497215"/>
            <a:ext cx="389106" cy="389106"/>
          </a:xfrm>
          <a:prstGeom prst="ellipse">
            <a:avLst/>
          </a:prstGeom>
          <a:solidFill>
            <a:srgbClr val="F3F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FC26F17-8371-55F2-D04A-91B8A061ECC7}"/>
              </a:ext>
            </a:extLst>
          </p:cNvPr>
          <p:cNvSpPr/>
          <p:nvPr/>
        </p:nvSpPr>
        <p:spPr>
          <a:xfrm>
            <a:off x="4898654" y="5198315"/>
            <a:ext cx="389106" cy="389106"/>
          </a:xfrm>
          <a:prstGeom prst="ellipse">
            <a:avLst/>
          </a:prstGeom>
          <a:solidFill>
            <a:srgbClr val="F3F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EF2A1E-3886-39A7-433D-F7B32A23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l-GR" dirty="0"/>
              <a:t>30</a:t>
            </a:r>
            <a:endParaRPr lang="fr-FR" dirty="0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5D79818-F08B-2DDF-26C8-82B1911D48E8}"/>
              </a:ext>
            </a:extLst>
          </p:cNvPr>
          <p:cNvGrpSpPr/>
          <p:nvPr/>
        </p:nvGrpSpPr>
        <p:grpSpPr>
          <a:xfrm>
            <a:off x="4376737" y="1272988"/>
            <a:ext cx="3438525" cy="5083362"/>
            <a:chOff x="1571625" y="1272988"/>
            <a:chExt cx="3438525" cy="5083362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B02AD90A-5266-8F7D-5117-356561BB8D3F}"/>
                </a:ext>
              </a:extLst>
            </p:cNvPr>
            <p:cNvSpPr/>
            <p:nvPr/>
          </p:nvSpPr>
          <p:spPr>
            <a:xfrm>
              <a:off x="1571625" y="1272988"/>
              <a:ext cx="3438525" cy="5083362"/>
            </a:xfrm>
            <a:prstGeom prst="roundRect">
              <a:avLst>
                <a:gd name="adj" fmla="val 3094"/>
              </a:avLst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449652F-AA30-5FA9-7182-5D9A4AA7E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0077" y="1751576"/>
              <a:ext cx="2161619" cy="4126185"/>
            </a:xfrm>
            <a:prstGeom prst="rect">
              <a:avLst/>
            </a:prstGeom>
          </p:spPr>
        </p:pic>
      </p:grpSp>
      <p:sp>
        <p:nvSpPr>
          <p:cNvPr id="77" name="ZoneTexte 76">
            <a:extLst>
              <a:ext uri="{FF2B5EF4-FFF2-40B4-BE49-F238E27FC236}">
                <a16:creationId xmlns:a16="http://schemas.microsoft.com/office/drawing/2014/main" id="{959E6B8C-5746-1869-DECB-A53A8FF47A5F}"/>
              </a:ext>
            </a:extLst>
          </p:cNvPr>
          <p:cNvSpPr txBox="1"/>
          <p:nvPr/>
        </p:nvSpPr>
        <p:spPr>
          <a:xfrm>
            <a:off x="1197770" y="3429000"/>
            <a:ext cx="25574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400" dirty="0"/>
              <a:t>Μετράμε </a:t>
            </a:r>
            <a:r>
              <a:rPr lang="fr-FR" sz="2400" dirty="0"/>
              <a:t>5x </a:t>
            </a:r>
            <a:br>
              <a:rPr lang="fr-FR" sz="2400" dirty="0"/>
            </a:br>
            <a:r>
              <a:rPr lang="el-GR" sz="2400" u="sng" dirty="0"/>
              <a:t>το ίδιο πράγμα</a:t>
            </a:r>
            <a:endParaRPr lang="fr-FR" sz="2400" u="sng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44587235-3393-3ECC-5A8D-F93B9E2B2B91}"/>
              </a:ext>
            </a:extLst>
          </p:cNvPr>
          <p:cNvSpPr/>
          <p:nvPr/>
        </p:nvSpPr>
        <p:spPr>
          <a:xfrm>
            <a:off x="3819512" y="1924050"/>
            <a:ext cx="1209688" cy="3362325"/>
          </a:xfrm>
          <a:custGeom>
            <a:avLst/>
            <a:gdLst>
              <a:gd name="connsiteX0" fmla="*/ 1123963 w 1209688"/>
              <a:gd name="connsiteY0" fmla="*/ 0 h 3362325"/>
              <a:gd name="connsiteX1" fmla="*/ 13 w 1209688"/>
              <a:gd name="connsiteY1" fmla="*/ 276225 h 3362325"/>
              <a:gd name="connsiteX2" fmla="*/ 1143013 w 1209688"/>
              <a:gd name="connsiteY2" fmla="*/ 638175 h 3362325"/>
              <a:gd name="connsiteX3" fmla="*/ 238138 w 1209688"/>
              <a:gd name="connsiteY3" fmla="*/ 1019175 h 3362325"/>
              <a:gd name="connsiteX4" fmla="*/ 1171588 w 1209688"/>
              <a:gd name="connsiteY4" fmla="*/ 1304925 h 3362325"/>
              <a:gd name="connsiteX5" fmla="*/ 409588 w 1209688"/>
              <a:gd name="connsiteY5" fmla="*/ 1676400 h 3362325"/>
              <a:gd name="connsiteX6" fmla="*/ 1181113 w 1209688"/>
              <a:gd name="connsiteY6" fmla="*/ 2019300 h 3362325"/>
              <a:gd name="connsiteX7" fmla="*/ 609613 w 1209688"/>
              <a:gd name="connsiteY7" fmla="*/ 2362200 h 3362325"/>
              <a:gd name="connsiteX8" fmla="*/ 1171588 w 1209688"/>
              <a:gd name="connsiteY8" fmla="*/ 2724150 h 3362325"/>
              <a:gd name="connsiteX9" fmla="*/ 838213 w 1209688"/>
              <a:gd name="connsiteY9" fmla="*/ 3124200 h 3362325"/>
              <a:gd name="connsiteX10" fmla="*/ 1209688 w 1209688"/>
              <a:gd name="connsiteY10" fmla="*/ 3362325 h 336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09688" h="3362325">
                <a:moveTo>
                  <a:pt x="1123963" y="0"/>
                </a:moveTo>
                <a:cubicBezTo>
                  <a:pt x="560400" y="84931"/>
                  <a:pt x="-3162" y="169863"/>
                  <a:pt x="13" y="276225"/>
                </a:cubicBezTo>
                <a:cubicBezTo>
                  <a:pt x="3188" y="382587"/>
                  <a:pt x="1103326" y="514350"/>
                  <a:pt x="1143013" y="638175"/>
                </a:cubicBezTo>
                <a:cubicBezTo>
                  <a:pt x="1182700" y="762000"/>
                  <a:pt x="233375" y="908050"/>
                  <a:pt x="238138" y="1019175"/>
                </a:cubicBezTo>
                <a:cubicBezTo>
                  <a:pt x="242901" y="1130300"/>
                  <a:pt x="1143013" y="1195388"/>
                  <a:pt x="1171588" y="1304925"/>
                </a:cubicBezTo>
                <a:cubicBezTo>
                  <a:pt x="1200163" y="1414462"/>
                  <a:pt x="408001" y="1557338"/>
                  <a:pt x="409588" y="1676400"/>
                </a:cubicBezTo>
                <a:cubicBezTo>
                  <a:pt x="411175" y="1795462"/>
                  <a:pt x="1147776" y="1905000"/>
                  <a:pt x="1181113" y="2019300"/>
                </a:cubicBezTo>
                <a:cubicBezTo>
                  <a:pt x="1214451" y="2133600"/>
                  <a:pt x="611200" y="2244725"/>
                  <a:pt x="609613" y="2362200"/>
                </a:cubicBezTo>
                <a:cubicBezTo>
                  <a:pt x="608025" y="2479675"/>
                  <a:pt x="1133488" y="2597150"/>
                  <a:pt x="1171588" y="2724150"/>
                </a:cubicBezTo>
                <a:cubicBezTo>
                  <a:pt x="1209688" y="2851150"/>
                  <a:pt x="831863" y="3017838"/>
                  <a:pt x="838213" y="3124200"/>
                </a:cubicBezTo>
                <a:cubicBezTo>
                  <a:pt x="844563" y="3230562"/>
                  <a:pt x="1027125" y="3296443"/>
                  <a:pt x="1209688" y="3362325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818C7C0-7ECD-9B06-3A7C-0699CBB395B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595" y="5912062"/>
            <a:ext cx="1034001" cy="63974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9D03E6-2295-6EE3-C2F4-DF1AFEAA9778}"/>
              </a:ext>
            </a:extLst>
          </p:cNvPr>
          <p:cNvSpPr txBox="1"/>
          <p:nvPr/>
        </p:nvSpPr>
        <p:spPr>
          <a:xfrm>
            <a:off x="437157" y="488369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Δομή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8C700160-27C3-D38B-74C9-3FC4BBC5032B}"/>
              </a:ext>
            </a:extLst>
          </p:cNvPr>
          <p:cNvSpPr/>
          <p:nvPr/>
        </p:nvSpPr>
        <p:spPr>
          <a:xfrm>
            <a:off x="4740969" y="5164582"/>
            <a:ext cx="952473" cy="952473"/>
          </a:xfrm>
          <a:prstGeom prst="ellipse">
            <a:avLst/>
          </a:prstGeom>
          <a:solidFill>
            <a:srgbClr val="F3FD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EF2A1E-3886-39A7-433D-F7B32A23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27</a:t>
            </a:fld>
            <a:endParaRPr lang="fr-FR" dirty="0"/>
          </a:p>
        </p:txBody>
      </p: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F5D79818-F08B-2DDF-26C8-82B1911D48E8}"/>
              </a:ext>
            </a:extLst>
          </p:cNvPr>
          <p:cNvGrpSpPr/>
          <p:nvPr/>
        </p:nvGrpSpPr>
        <p:grpSpPr>
          <a:xfrm>
            <a:off x="4376737" y="1272988"/>
            <a:ext cx="3438525" cy="5083362"/>
            <a:chOff x="1571625" y="1272988"/>
            <a:chExt cx="3438525" cy="5083362"/>
          </a:xfrm>
        </p:grpSpPr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B02AD90A-5266-8F7D-5117-356561BB8D3F}"/>
                </a:ext>
              </a:extLst>
            </p:cNvPr>
            <p:cNvSpPr/>
            <p:nvPr/>
          </p:nvSpPr>
          <p:spPr>
            <a:xfrm>
              <a:off x="1571625" y="1272988"/>
              <a:ext cx="3438525" cy="5083362"/>
            </a:xfrm>
            <a:prstGeom prst="roundRect">
              <a:avLst>
                <a:gd name="adj" fmla="val 3094"/>
              </a:avLst>
            </a:prstGeom>
            <a:noFill/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6" name="Image 65">
              <a:extLst>
                <a:ext uri="{FF2B5EF4-FFF2-40B4-BE49-F238E27FC236}">
                  <a16:creationId xmlns:a16="http://schemas.microsoft.com/office/drawing/2014/main" id="{7449652F-AA30-5FA9-7182-5D9A4AA7E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10077" y="1751576"/>
              <a:ext cx="2161619" cy="4126185"/>
            </a:xfrm>
            <a:prstGeom prst="rect">
              <a:avLst/>
            </a:prstGeom>
          </p:spPr>
        </p:pic>
      </p:grpSp>
      <p:sp>
        <p:nvSpPr>
          <p:cNvPr id="79" name="ZoneTexte 78">
            <a:extLst>
              <a:ext uri="{FF2B5EF4-FFF2-40B4-BE49-F238E27FC236}">
                <a16:creationId xmlns:a16="http://schemas.microsoft.com/office/drawing/2014/main" id="{05D47EE3-7F1B-BB90-8FDB-ECE4852FCE46}"/>
              </a:ext>
            </a:extLst>
          </p:cNvPr>
          <p:cNvSpPr txBox="1"/>
          <p:nvPr/>
        </p:nvSpPr>
        <p:spPr>
          <a:xfrm>
            <a:off x="838200" y="5793344"/>
            <a:ext cx="15906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/>
              <a:t>4 </a:t>
            </a:r>
            <a:r>
              <a:rPr lang="el-GR" sz="2400" dirty="0"/>
              <a:t>επιλογές</a:t>
            </a:r>
            <a:r>
              <a:rPr lang="fr-FR" sz="2400" dirty="0"/>
              <a:t> </a:t>
            </a:r>
          </a:p>
        </p:txBody>
      </p:sp>
      <p:cxnSp>
        <p:nvCxnSpPr>
          <p:cNvPr id="99" name="Connecteur droit 98">
            <a:extLst>
              <a:ext uri="{FF2B5EF4-FFF2-40B4-BE49-F238E27FC236}">
                <a16:creationId xmlns:a16="http://schemas.microsoft.com/office/drawing/2014/main" id="{62CDABC5-C2B3-5C4A-DA1A-0DD534F51088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556189"/>
            <a:ext cx="2733675" cy="467988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1" name="Connecteur droit 100">
            <a:extLst>
              <a:ext uri="{FF2B5EF4-FFF2-40B4-BE49-F238E27FC236}">
                <a16:creationId xmlns:a16="http://schemas.microsoft.com/office/drawing/2014/main" id="{7BB7C08F-E25B-BC14-DD29-1DC26A9CC27C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645620"/>
            <a:ext cx="2733675" cy="378557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2" name="Connecteur droit 101">
            <a:extLst>
              <a:ext uri="{FF2B5EF4-FFF2-40B4-BE49-F238E27FC236}">
                <a16:creationId xmlns:a16="http://schemas.microsoft.com/office/drawing/2014/main" id="{F1B3D092-9705-825D-5FC8-5DD04385BC87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735051"/>
            <a:ext cx="2733675" cy="289126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3" name="Connecteur droit 102">
            <a:extLst>
              <a:ext uri="{FF2B5EF4-FFF2-40B4-BE49-F238E27FC236}">
                <a16:creationId xmlns:a16="http://schemas.microsoft.com/office/drawing/2014/main" id="{711C64D8-D5F2-4186-7517-95B6833AFE25}"/>
              </a:ext>
            </a:extLst>
          </p:cNvPr>
          <p:cNvCxnSpPr>
            <a:cxnSpLocks/>
            <a:stCxn id="79" idx="3"/>
          </p:cNvCxnSpPr>
          <p:nvPr/>
        </p:nvCxnSpPr>
        <p:spPr>
          <a:xfrm flipV="1">
            <a:off x="2428875" y="5824483"/>
            <a:ext cx="2733675" cy="199694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24DABCF-D1EC-8658-D1AB-F5C6285B44BD}"/>
              </a:ext>
            </a:extLst>
          </p:cNvPr>
          <p:cNvSpPr txBox="1"/>
          <p:nvPr/>
        </p:nvSpPr>
        <p:spPr>
          <a:xfrm>
            <a:off x="8610600" y="3058737"/>
            <a:ext cx="3190875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dirty="0"/>
              <a:t>Επιλογές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αληθοφανείς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όχι αλληλοεπικάλυψη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συναφείς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i="1" dirty="0"/>
              <a:t>a priori </a:t>
            </a:r>
            <a:r>
              <a:rPr lang="el-GR" dirty="0"/>
              <a:t>εναλλάξιμες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dirty="0"/>
              <a:t>όχι άρνηση (</a:t>
            </a:r>
            <a:r>
              <a:rPr lang="el-GR" i="1" dirty="0"/>
              <a:t>δεν</a:t>
            </a:r>
            <a:r>
              <a:rPr lang="el-GR" dirty="0"/>
              <a:t>, κλπ.)</a:t>
            </a:r>
          </a:p>
          <a:p>
            <a:endParaRPr lang="el-GR" dirty="0"/>
          </a:p>
          <a:p>
            <a:r>
              <a:rPr lang="el-GR" dirty="0"/>
              <a:t>Μόνο </a:t>
            </a:r>
            <a:r>
              <a:rPr lang="el-GR" u="sng" dirty="0"/>
              <a:t>μία</a:t>
            </a:r>
            <a:r>
              <a:rPr lang="el-GR" dirty="0"/>
              <a:t> σωστή απάντηση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C500663-4664-66EA-BC6B-4FE90926FB1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88595" y="5912062"/>
            <a:ext cx="1034001" cy="63974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90ACD07-236E-38A9-631A-FACF79B0DBA5}"/>
              </a:ext>
            </a:extLst>
          </p:cNvPr>
          <p:cNvSpPr txBox="1"/>
          <p:nvPr/>
        </p:nvSpPr>
        <p:spPr>
          <a:xfrm>
            <a:off x="437157" y="488369"/>
            <a:ext cx="1226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Δομή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3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7959661-64B5-460C-A5CC-F1C396917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D8ECA89-15C0-BE99-83DA-27E916C4DCCF}"/>
              </a:ext>
            </a:extLst>
          </p:cNvPr>
          <p:cNvSpPr txBox="1"/>
          <p:nvPr/>
        </p:nvSpPr>
        <p:spPr>
          <a:xfrm rot="21435992">
            <a:off x="8651386" y="3661038"/>
            <a:ext cx="1330814" cy="2585323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Όχι «δεν» 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Όχι παγίδες</a:t>
            </a:r>
          </a:p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…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D4C4A0-3408-EBC9-5D83-2BF1051A2E74}"/>
              </a:ext>
            </a:extLst>
          </p:cNvPr>
          <p:cNvSpPr txBox="1"/>
          <p:nvPr/>
        </p:nvSpPr>
        <p:spPr>
          <a:xfrm>
            <a:off x="9542280" y="488369"/>
            <a:ext cx="207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>
                <a:solidFill>
                  <a:schemeClr val="bg1">
                    <a:lumMod val="50000"/>
                  </a:schemeClr>
                </a:solidFill>
              </a:rPr>
              <a:t>Checklist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B9296E2-9B43-C21C-6C83-7319A9894167}"/>
              </a:ext>
            </a:extLst>
          </p:cNvPr>
          <p:cNvCxnSpPr/>
          <p:nvPr/>
        </p:nvCxnSpPr>
        <p:spPr>
          <a:xfrm flipH="1" flipV="1">
            <a:off x="7734748" y="3205779"/>
            <a:ext cx="602428" cy="5271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78052300-50B1-3465-941D-A092934C0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035" y="0"/>
            <a:ext cx="5567727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5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783F97B1-E7F9-12BD-8F33-5990EDB29277}"/>
              </a:ext>
            </a:extLst>
          </p:cNvPr>
          <p:cNvSpPr/>
          <p:nvPr/>
        </p:nvSpPr>
        <p:spPr>
          <a:xfrm>
            <a:off x="4105835" y="854343"/>
            <a:ext cx="3634237" cy="5083362"/>
          </a:xfrm>
          <a:prstGeom prst="roundRect">
            <a:avLst>
              <a:gd name="adj" fmla="val 3094"/>
            </a:avLst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15F711B-2F7B-20A3-51DB-EAF691B6E88B}"/>
              </a:ext>
            </a:extLst>
          </p:cNvPr>
          <p:cNvSpPr/>
          <p:nvPr/>
        </p:nvSpPr>
        <p:spPr>
          <a:xfrm>
            <a:off x="7851233" y="854343"/>
            <a:ext cx="3634237" cy="5083362"/>
          </a:xfrm>
          <a:prstGeom prst="roundRect">
            <a:avLst>
              <a:gd name="adj" fmla="val 3094"/>
            </a:avLst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00183E8-0F05-4F3A-DE87-C7FEC4AE2F72}"/>
              </a:ext>
            </a:extLst>
          </p:cNvPr>
          <p:cNvSpPr/>
          <p:nvPr/>
        </p:nvSpPr>
        <p:spPr>
          <a:xfrm>
            <a:off x="360437" y="849118"/>
            <a:ext cx="3634237" cy="2694182"/>
          </a:xfrm>
          <a:prstGeom prst="roundRect">
            <a:avLst>
              <a:gd name="adj" fmla="val 3094"/>
            </a:avLst>
          </a:prstGeom>
          <a:solidFill>
            <a:schemeClr val="bg1"/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8BA77CF-B468-51D1-C4D9-02E1C4CB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29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B25B543-68D9-A67C-3B60-0BB6812B0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72" y="1233950"/>
            <a:ext cx="3108965" cy="20579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DCB9EDE-2B20-4B77-FDB6-5A39387732AC}"/>
              </a:ext>
            </a:extLst>
          </p:cNvPr>
          <p:cNvSpPr txBox="1"/>
          <p:nvPr/>
        </p:nvSpPr>
        <p:spPr>
          <a:xfrm>
            <a:off x="291400" y="4634770"/>
            <a:ext cx="3533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Κείμενα</a:t>
            </a: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: </a:t>
            </a:r>
            <a:r>
              <a:rPr lang="fr-FR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serif</a:t>
            </a: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(Times New Roman)</a:t>
            </a:r>
          </a:p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Όχι </a:t>
            </a:r>
            <a:r>
              <a:rPr lang="el-GR" strike="sngStrik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στοίχιση δεξιά</a:t>
            </a:r>
            <a:endParaRPr lang="fr-FR" strike="sngStrike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Όχι </a:t>
            </a:r>
            <a:r>
              <a:rPr lang="el-GR" strike="sngStrike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αυτόματη αρίθμηση</a:t>
            </a:r>
            <a:endParaRPr lang="fr-FR" strike="sngStrike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When saving, 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embed the font</a:t>
            </a:r>
            <a:r>
              <a:rPr lang="en-US" b="1" u="dbl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</a:t>
            </a:r>
            <a:r>
              <a:rPr lang="en-US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 the word file before </a:t>
            </a:r>
            <a:r>
              <a:rPr lang="en-US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pdf</a:t>
            </a:r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</a:rPr>
              <a:t>-</a:t>
            </a:r>
            <a:r>
              <a:rPr lang="en-US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ization</a:t>
            </a:r>
            <a:endParaRPr lang="fr-FR" strike="sngStrik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779CBE1-96A3-C50B-654A-0CA7C02703B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006570" y="1212704"/>
            <a:ext cx="3450325" cy="436664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75008B-D45A-C914-58B2-D00BCC3D8E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487" y="1233950"/>
            <a:ext cx="3222026" cy="432415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C6C2FB3-93B7-8251-5D42-ADEE914E785B}"/>
              </a:ext>
            </a:extLst>
          </p:cNvPr>
          <p:cNvSpPr txBox="1"/>
          <p:nvPr/>
        </p:nvSpPr>
        <p:spPr>
          <a:xfrm>
            <a:off x="2662317" y="3928132"/>
            <a:ext cx="1085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Πίνακες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0FD8773-2965-7AAA-DFC2-C1E009D75542}"/>
              </a:ext>
            </a:extLst>
          </p:cNvPr>
          <p:cNvSpPr txBox="1"/>
          <p:nvPr/>
        </p:nvSpPr>
        <p:spPr>
          <a:xfrm>
            <a:off x="1177399" y="287370"/>
            <a:ext cx="2223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Arial 12pt</a:t>
            </a:r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όχι</a:t>
            </a:r>
            <a:r>
              <a:rPr lang="fr-F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strike="sngStrike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Aptos</a:t>
            </a:r>
            <a:endParaRPr lang="fr-FR" strike="sngStrike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B3EE0CE-4EA6-84D0-7403-0FFDA584A86E}"/>
              </a:ext>
            </a:extLst>
          </p:cNvPr>
          <p:cNvSpPr txBox="1"/>
          <p:nvPr/>
        </p:nvSpPr>
        <p:spPr>
          <a:xfrm>
            <a:off x="7014588" y="6171684"/>
            <a:ext cx="1085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solidFill>
                  <a:srgbClr val="FF0000"/>
                </a:solidFill>
              </a:rPr>
              <a:t>Πίνακες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78146110-1971-040C-EBBD-FE011407ACA8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1964311" y="2552700"/>
            <a:ext cx="1240931" cy="13754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73DF0BE9-355E-199D-7F83-730BA06335DE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3205242" y="1619250"/>
            <a:ext cx="0" cy="23088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CEA89D3D-B6D8-8A3C-5408-86604C0F827E}"/>
              </a:ext>
            </a:extLst>
          </p:cNvPr>
          <p:cNvCxnSpPr>
            <a:cxnSpLocks/>
          </p:cNvCxnSpPr>
          <p:nvPr/>
        </p:nvCxnSpPr>
        <p:spPr>
          <a:xfrm flipV="1">
            <a:off x="7787165" y="4536358"/>
            <a:ext cx="703892" cy="16353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D42FEFFC-5159-2DF1-8377-C2DA1DE36983}"/>
              </a:ext>
            </a:extLst>
          </p:cNvPr>
          <p:cNvCxnSpPr>
            <a:cxnSpLocks/>
          </p:cNvCxnSpPr>
          <p:nvPr/>
        </p:nvCxnSpPr>
        <p:spPr>
          <a:xfrm flipH="1">
            <a:off x="7787165" y="5496061"/>
            <a:ext cx="1023460" cy="6756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40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AB0EFC-C4A1-87B0-31EA-CC9A8D05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3</a:t>
            </a:fld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715BAE80-C1C0-67FD-547F-527C1EDEEF9E}"/>
              </a:ext>
            </a:extLst>
          </p:cNvPr>
          <p:cNvSpPr txBox="1"/>
          <p:nvPr/>
        </p:nvSpPr>
        <p:spPr>
          <a:xfrm>
            <a:off x="437157" y="488369"/>
            <a:ext cx="2343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Διαδικασία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E0BD676-2951-72B8-D9F3-72EE6F8B9B5E}"/>
              </a:ext>
            </a:extLst>
          </p:cNvPr>
          <p:cNvSpPr txBox="1"/>
          <p:nvPr/>
        </p:nvSpPr>
        <p:spPr>
          <a:xfrm>
            <a:off x="10563226" y="3329953"/>
            <a:ext cx="1412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/>
              <a:t>ΕΞΕΤΑΣΗ </a:t>
            </a:r>
          </a:p>
          <a:p>
            <a:r>
              <a:rPr lang="el-GR" sz="1800" b="1" dirty="0"/>
              <a:t>ΚΑΛΗΣ</a:t>
            </a:r>
            <a:r>
              <a:rPr lang="el-GR" sz="1800" dirty="0"/>
              <a:t> </a:t>
            </a:r>
            <a:r>
              <a:rPr lang="el-GR" sz="1800" b="1" dirty="0"/>
              <a:t>ΠΟΙΟΤΗΤΑΣ</a:t>
            </a:r>
            <a:r>
              <a:rPr lang="el-GR" sz="1800" dirty="0"/>
              <a:t> </a:t>
            </a:r>
            <a:endParaRPr lang="fr-FR" sz="1800" dirty="0"/>
          </a:p>
        </p:txBody>
      </p:sp>
      <p:sp>
        <p:nvSpPr>
          <p:cNvPr id="69" name="Flèche : pentagone 68">
            <a:extLst>
              <a:ext uri="{FF2B5EF4-FFF2-40B4-BE49-F238E27FC236}">
                <a16:creationId xmlns:a16="http://schemas.microsoft.com/office/drawing/2014/main" id="{DEB90E9B-2620-D5F5-38E3-D818FDF546E8}"/>
              </a:ext>
            </a:extLst>
          </p:cNvPr>
          <p:cNvSpPr/>
          <p:nvPr/>
        </p:nvSpPr>
        <p:spPr>
          <a:xfrm>
            <a:off x="252466" y="3429000"/>
            <a:ext cx="10063346" cy="733052"/>
          </a:xfrm>
          <a:prstGeom prst="homePlat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544DE9CB-A368-A3B3-335B-F111C5415801}"/>
              </a:ext>
            </a:extLst>
          </p:cNvPr>
          <p:cNvSpPr txBox="1"/>
          <p:nvPr/>
        </p:nvSpPr>
        <p:spPr>
          <a:xfrm>
            <a:off x="6261857" y="3606952"/>
            <a:ext cx="241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ΕΛΕΓΧΟΣ</a:t>
            </a:r>
            <a:r>
              <a:rPr lang="el-GR" dirty="0"/>
              <a:t> </a:t>
            </a:r>
            <a:r>
              <a:rPr lang="el-GR" b="1" dirty="0"/>
              <a:t>ΠΟΙΟΤΗΤΑΣ</a:t>
            </a:r>
            <a:endParaRPr lang="fr-FR" b="1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F44E644-64CC-D90C-01CA-30623120D026}"/>
              </a:ext>
            </a:extLst>
          </p:cNvPr>
          <p:cNvSpPr txBox="1"/>
          <p:nvPr/>
        </p:nvSpPr>
        <p:spPr>
          <a:xfrm>
            <a:off x="699909" y="3610860"/>
            <a:ext cx="13895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ΣΥΛΛΗΨΗ</a:t>
            </a:r>
            <a:endParaRPr lang="fr-FR" b="1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0E0752C-72E4-F552-246F-A100425352BA}"/>
              </a:ext>
            </a:extLst>
          </p:cNvPr>
          <p:cNvSpPr txBox="1"/>
          <p:nvPr/>
        </p:nvSpPr>
        <p:spPr>
          <a:xfrm>
            <a:off x="3705474" y="3610860"/>
            <a:ext cx="1241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/>
              <a:t>ΣΥΝΤΑΞΗ</a:t>
            </a:r>
            <a:endParaRPr lang="fr-FR" b="1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16835857-7D96-1F3A-7508-4027EA19C5A5}"/>
              </a:ext>
            </a:extLst>
          </p:cNvPr>
          <p:cNvSpPr txBox="1"/>
          <p:nvPr/>
        </p:nvSpPr>
        <p:spPr>
          <a:xfrm>
            <a:off x="1889802" y="4680256"/>
            <a:ext cx="17032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Προδιαγραφές</a:t>
            </a:r>
            <a:endParaRPr lang="fr-FR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CE541F1-C30E-A13B-7D37-F8ED57BEA5C5}"/>
              </a:ext>
            </a:extLst>
          </p:cNvPr>
          <p:cNvSpPr txBox="1"/>
          <p:nvPr/>
        </p:nvSpPr>
        <p:spPr>
          <a:xfrm>
            <a:off x="5099712" y="4680256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Θέματα</a:t>
            </a:r>
            <a:endParaRPr lang="fr-FR" dirty="0"/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D0E3EAEE-1894-7DDE-66CF-5DA9E96F26AC}"/>
              </a:ext>
            </a:extLst>
          </p:cNvPr>
          <p:cNvSpPr txBox="1"/>
          <p:nvPr/>
        </p:nvSpPr>
        <p:spPr>
          <a:xfrm>
            <a:off x="8649194" y="4680256"/>
            <a:ext cx="1367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Εγκυρότητα</a:t>
            </a:r>
          </a:p>
          <a:p>
            <a:pPr algn="ctr"/>
            <a:r>
              <a:rPr lang="el-GR" dirty="0"/>
              <a:t>Αξιοπιστία </a:t>
            </a:r>
            <a:endParaRPr lang="fr-FR" dirty="0"/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26D3411D-1B8A-2C4B-CE53-AAE568E28B90}"/>
              </a:ext>
            </a:extLst>
          </p:cNvPr>
          <p:cNvCxnSpPr>
            <a:cxnSpLocks/>
            <a:stCxn id="55" idx="0"/>
          </p:cNvCxnSpPr>
          <p:nvPr/>
        </p:nvCxnSpPr>
        <p:spPr>
          <a:xfrm flipV="1">
            <a:off x="2741449" y="3976284"/>
            <a:ext cx="0" cy="703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62858FF6-9628-A460-F7FA-6EB1A21F26C2}"/>
              </a:ext>
            </a:extLst>
          </p:cNvPr>
          <p:cNvSpPr/>
          <p:nvPr/>
        </p:nvSpPr>
        <p:spPr>
          <a:xfrm>
            <a:off x="1030539" y="2800186"/>
            <a:ext cx="728269" cy="7282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1</a:t>
            </a:r>
            <a:endParaRPr lang="fr-FR" sz="3600" b="1" dirty="0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38BF87FD-55C1-131C-59E6-A94B7BE853B9}"/>
              </a:ext>
            </a:extLst>
          </p:cNvPr>
          <p:cNvSpPr/>
          <p:nvPr/>
        </p:nvSpPr>
        <p:spPr>
          <a:xfrm>
            <a:off x="7102860" y="2800186"/>
            <a:ext cx="728269" cy="7282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3</a:t>
            </a:r>
            <a:endParaRPr lang="fr-FR" sz="3600" b="1" dirty="0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A15EA003-18EE-CF12-360B-1B7435C44A49}"/>
              </a:ext>
            </a:extLst>
          </p:cNvPr>
          <p:cNvSpPr/>
          <p:nvPr/>
        </p:nvSpPr>
        <p:spPr>
          <a:xfrm>
            <a:off x="3962259" y="2800186"/>
            <a:ext cx="728269" cy="7282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/>
              <a:t>2</a:t>
            </a:r>
            <a:endParaRPr lang="fr-FR" sz="3600" b="1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6EE88AC-E5C2-7F26-1113-27B4698AAC7B}"/>
              </a:ext>
            </a:extLst>
          </p:cNvPr>
          <p:cNvCxnSpPr>
            <a:cxnSpLocks/>
          </p:cNvCxnSpPr>
          <p:nvPr/>
        </p:nvCxnSpPr>
        <p:spPr>
          <a:xfrm flipV="1">
            <a:off x="5594064" y="3976284"/>
            <a:ext cx="0" cy="703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E746570E-8D48-6E16-5E73-AB5B590A3F60}"/>
              </a:ext>
            </a:extLst>
          </p:cNvPr>
          <p:cNvCxnSpPr>
            <a:cxnSpLocks/>
          </p:cNvCxnSpPr>
          <p:nvPr/>
        </p:nvCxnSpPr>
        <p:spPr>
          <a:xfrm flipV="1">
            <a:off x="9333035" y="3976284"/>
            <a:ext cx="0" cy="703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1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38A7D642-3A0E-A233-576B-5105DA9309CD}"/>
              </a:ext>
            </a:extLst>
          </p:cNvPr>
          <p:cNvSpPr/>
          <p:nvPr/>
        </p:nvSpPr>
        <p:spPr>
          <a:xfrm>
            <a:off x="5529263" y="2612065"/>
            <a:ext cx="1028700" cy="3280291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8653EE1-5F2B-E3F0-B912-762B909DABC0}"/>
              </a:ext>
            </a:extLst>
          </p:cNvPr>
          <p:cNvSpPr txBox="1"/>
          <p:nvPr/>
        </p:nvSpPr>
        <p:spPr>
          <a:xfrm>
            <a:off x="1942541" y="3021106"/>
            <a:ext cx="47821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Μια εμπειρία: </a:t>
            </a:r>
            <a:endParaRPr lang="fr-F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Αριθμός 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items</a:t>
            </a:r>
            <a:r>
              <a:rPr lang="el-G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</a:t>
            </a:r>
            <a:r>
              <a:rPr lang="fr-FR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el-G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x 1</a:t>
            </a:r>
            <a:r>
              <a:rPr lang="el-GR" sz="2400" b="1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¾</a:t>
            </a:r>
          </a:p>
          <a:p>
            <a:endParaRPr lang="fr-F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el-G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Καλύτερα: </a:t>
            </a:r>
            <a:r>
              <a:rPr lang="el-GR" sz="2400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πειραματισμός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Μέσος χρόνος        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</a:t>
            </a:r>
            <a:r>
              <a:rPr lang="el-G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x 1</a:t>
            </a:r>
            <a:r>
              <a:rPr lang="el-GR" sz="2400" b="1" baseline="30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½</a:t>
            </a:r>
            <a:r>
              <a:rPr lang="el-G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endParaRPr lang="el-GR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Καλύτεροι χρόνοι        </a:t>
            </a:r>
            <a:r>
              <a:rPr lang="fr-FR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r>
              <a:rPr lang="el-GR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x 2</a:t>
            </a:r>
            <a:endParaRPr lang="fr-FR" sz="2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A60BCE6-39CD-8A5E-DEF7-A36EFEC3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30</a:t>
            </a:fld>
            <a:endParaRPr lang="fr-FR"/>
          </a:p>
        </p:txBody>
      </p:sp>
      <p:pic>
        <p:nvPicPr>
          <p:cNvPr id="6" name="Graphique 5" descr="Chronomètre 25% avec un remplissage uni">
            <a:extLst>
              <a:ext uri="{FF2B5EF4-FFF2-40B4-BE49-F238E27FC236}">
                <a16:creationId xmlns:a16="http://schemas.microsoft.com/office/drawing/2014/main" id="{8612E191-282E-1FDA-4E9E-2F8AA4FF40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9039" y="1390650"/>
            <a:ext cx="3933825" cy="39338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1DE22DF-C594-DDC1-7637-AE1F7B409EDF}"/>
              </a:ext>
            </a:extLst>
          </p:cNvPr>
          <p:cNvSpPr txBox="1"/>
          <p:nvPr/>
        </p:nvSpPr>
        <p:spPr>
          <a:xfrm>
            <a:off x="437157" y="488369"/>
            <a:ext cx="4001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Διάρκεια εξέτασης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BE980CB6-A847-A6EE-F316-F9BA01BDC05C}"/>
              </a:ext>
            </a:extLst>
          </p:cNvPr>
          <p:cNvCxnSpPr>
            <a:cxnSpLocks/>
          </p:cNvCxnSpPr>
          <p:nvPr/>
        </p:nvCxnSpPr>
        <p:spPr>
          <a:xfrm>
            <a:off x="4714875" y="3781425"/>
            <a:ext cx="9144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ED549CC-3582-89D6-18F6-C48F2620F5A6}"/>
              </a:ext>
            </a:extLst>
          </p:cNvPr>
          <p:cNvCxnSpPr>
            <a:cxnSpLocks/>
          </p:cNvCxnSpPr>
          <p:nvPr/>
        </p:nvCxnSpPr>
        <p:spPr>
          <a:xfrm>
            <a:off x="5129213" y="5324475"/>
            <a:ext cx="500062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3256898-16BA-BAC7-1020-8DC62D11D7AD}"/>
              </a:ext>
            </a:extLst>
          </p:cNvPr>
          <p:cNvCxnSpPr>
            <a:cxnSpLocks/>
          </p:cNvCxnSpPr>
          <p:nvPr/>
        </p:nvCxnSpPr>
        <p:spPr>
          <a:xfrm>
            <a:off x="4714875" y="4953000"/>
            <a:ext cx="914400" cy="0"/>
          </a:xfrm>
          <a:prstGeom prst="line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09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7112DA18-A38A-D71A-62EF-4A5CA2C225DF}"/>
              </a:ext>
            </a:extLst>
          </p:cNvPr>
          <p:cNvSpPr/>
          <p:nvPr/>
        </p:nvSpPr>
        <p:spPr>
          <a:xfrm>
            <a:off x="1895475" y="2651575"/>
            <a:ext cx="4203044" cy="2653850"/>
          </a:xfrm>
          <a:custGeom>
            <a:avLst/>
            <a:gdLst>
              <a:gd name="connsiteX0" fmla="*/ 0 w 4203044"/>
              <a:gd name="connsiteY0" fmla="*/ 767900 h 2653850"/>
              <a:gd name="connsiteX1" fmla="*/ 2667000 w 4203044"/>
              <a:gd name="connsiteY1" fmla="*/ 815525 h 2653850"/>
              <a:gd name="connsiteX2" fmla="*/ 4200525 w 4203044"/>
              <a:gd name="connsiteY2" fmla="*/ 15425 h 2653850"/>
              <a:gd name="connsiteX3" fmla="*/ 3048000 w 4203044"/>
              <a:gd name="connsiteY3" fmla="*/ 1634675 h 2653850"/>
              <a:gd name="connsiteX4" fmla="*/ 3848100 w 4203044"/>
              <a:gd name="connsiteY4" fmla="*/ 2653850 h 265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3044" h="2653850">
                <a:moveTo>
                  <a:pt x="0" y="767900"/>
                </a:moveTo>
                <a:cubicBezTo>
                  <a:pt x="983456" y="854419"/>
                  <a:pt x="1966913" y="940938"/>
                  <a:pt x="2667000" y="815525"/>
                </a:cubicBezTo>
                <a:cubicBezTo>
                  <a:pt x="3367088" y="690112"/>
                  <a:pt x="4137025" y="-121100"/>
                  <a:pt x="4200525" y="15425"/>
                </a:cubicBezTo>
                <a:cubicBezTo>
                  <a:pt x="4264025" y="151950"/>
                  <a:pt x="3106737" y="1194938"/>
                  <a:pt x="3048000" y="1634675"/>
                </a:cubicBezTo>
                <a:cubicBezTo>
                  <a:pt x="2989263" y="2074412"/>
                  <a:pt x="3418681" y="2364131"/>
                  <a:pt x="3848100" y="2653850"/>
                </a:cubicBezTo>
              </a:path>
            </a:pathLst>
          </a:custGeom>
          <a:noFill/>
          <a:ln>
            <a:solidFill>
              <a:schemeClr val="tx2">
                <a:lumMod val="75000"/>
                <a:lumOff val="25000"/>
              </a:schemeClr>
            </a:solidFill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0FD7DE-0CA6-196A-7CCE-9F9403CE8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31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071CB8B-F300-6A25-0973-D74A2CC6B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187" y="2452687"/>
            <a:ext cx="1857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4854CB-0129-5232-FFC8-43E31259D1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39718" r="15906"/>
          <a:stretch/>
        </p:blipFill>
        <p:spPr>
          <a:xfrm>
            <a:off x="6280665" y="440130"/>
            <a:ext cx="5743627" cy="201255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5F73D5-C017-764E-32D3-7E1F0E39F3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0582" y="3162943"/>
            <a:ext cx="3159817" cy="2914003"/>
          </a:xfrm>
          <a:prstGeom prst="rect">
            <a:avLst/>
          </a:prstGeom>
        </p:spPr>
      </p:pic>
      <p:pic>
        <p:nvPicPr>
          <p:cNvPr id="13" name="Graphique 12" descr="Chronomètre 25% avec un remplissage uni">
            <a:extLst>
              <a:ext uri="{FF2B5EF4-FFF2-40B4-BE49-F238E27FC236}">
                <a16:creationId xmlns:a16="http://schemas.microsoft.com/office/drawing/2014/main" id="{8AC8B9FD-B454-7C4F-5EFA-96A37BE17B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23112" y="1969628"/>
            <a:ext cx="1390353" cy="139035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6617836-F385-6BB7-10EC-25A136735B50}"/>
              </a:ext>
            </a:extLst>
          </p:cNvPr>
          <p:cNvSpPr txBox="1"/>
          <p:nvPr/>
        </p:nvSpPr>
        <p:spPr>
          <a:xfrm rot="16200000">
            <a:off x="5721058" y="5167365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ΔΙΑΚΡΙΣΗ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46EFF22-5D4D-9E6B-5C52-F17676EA52BA}"/>
              </a:ext>
            </a:extLst>
          </p:cNvPr>
          <p:cNvSpPr txBox="1"/>
          <p:nvPr/>
        </p:nvSpPr>
        <p:spPr>
          <a:xfrm>
            <a:off x="6655383" y="6076946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ΕΥΚΟΛΙΑ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9B3F5C8-8E78-1AF3-8DB5-5E0F62BBD159}"/>
              </a:ext>
            </a:extLst>
          </p:cNvPr>
          <p:cNvSpPr txBox="1"/>
          <p:nvPr/>
        </p:nvSpPr>
        <p:spPr>
          <a:xfrm rot="16200000">
            <a:off x="5642927" y="1270114"/>
            <a:ext cx="1275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ΔΥΝΑΜΙΚΟ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0E8355-58A8-3D66-C719-03E699AB0095}"/>
              </a:ext>
            </a:extLst>
          </p:cNvPr>
          <p:cNvSpPr txBox="1"/>
          <p:nvPr/>
        </p:nvSpPr>
        <p:spPr>
          <a:xfrm>
            <a:off x="6655383" y="2295473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ΒΑΘΜΟΙ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5C644F8-6CA9-E872-3F26-71E2F656D823}"/>
              </a:ext>
            </a:extLst>
          </p:cNvPr>
          <p:cNvSpPr txBox="1"/>
          <p:nvPr/>
        </p:nvSpPr>
        <p:spPr>
          <a:xfrm>
            <a:off x="437157" y="488369"/>
            <a:ext cx="4203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Μετά την εξέταση…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81E7EE-A70F-2C54-1416-297678815A5B}"/>
              </a:ext>
            </a:extLst>
          </p:cNvPr>
          <p:cNvSpPr txBox="1"/>
          <p:nvPr/>
        </p:nvSpPr>
        <p:spPr>
          <a:xfrm>
            <a:off x="776617" y="1581812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ΕΙΣΑΓΩΓΗ</a:t>
            </a:r>
            <a:endParaRPr lang="fr-FR" dirty="0"/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E900A44-9B44-907A-9C19-E6BB4C002133}"/>
              </a:ext>
            </a:extLst>
          </p:cNvPr>
          <p:cNvCxnSpPr/>
          <p:nvPr/>
        </p:nvCxnSpPr>
        <p:spPr>
          <a:xfrm>
            <a:off x="1381330" y="2045360"/>
            <a:ext cx="0" cy="322105"/>
          </a:xfrm>
          <a:prstGeom prst="line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F1593F2-EDB5-D0DA-8C42-48CDDDBC63C2}"/>
              </a:ext>
            </a:extLst>
          </p:cNvPr>
          <p:cNvSpPr txBox="1"/>
          <p:nvPr/>
        </p:nvSpPr>
        <p:spPr>
          <a:xfrm>
            <a:off x="2701651" y="4296778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Κανονική κατανομή</a:t>
            </a:r>
          </a:p>
          <a:p>
            <a:r>
              <a:rPr lang="el-GR" dirty="0">
                <a:solidFill>
                  <a:schemeClr val="tx2">
                    <a:lumMod val="75000"/>
                    <a:lumOff val="25000"/>
                  </a:schemeClr>
                </a:solidFill>
              </a:rPr>
              <a:t>Αποτελεσματικότητα</a:t>
            </a:r>
            <a:endParaRPr lang="fr-FR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61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B8B83EC4-E0F1-F56C-951D-ABC2AE59C9DA}"/>
              </a:ext>
            </a:extLst>
          </p:cNvPr>
          <p:cNvGrpSpPr/>
          <p:nvPr/>
        </p:nvGrpSpPr>
        <p:grpSpPr>
          <a:xfrm>
            <a:off x="5353050" y="3296982"/>
            <a:ext cx="6305054" cy="3138403"/>
            <a:chOff x="6063310" y="3735985"/>
            <a:chExt cx="5584210" cy="3138403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8836E522-DD3F-2444-3D24-0B50162DD186}"/>
                </a:ext>
              </a:extLst>
            </p:cNvPr>
            <p:cNvGrpSpPr/>
            <p:nvPr/>
          </p:nvGrpSpPr>
          <p:grpSpPr>
            <a:xfrm>
              <a:off x="6063310" y="3735985"/>
              <a:ext cx="5584210" cy="3138403"/>
              <a:chOff x="-587609" y="763066"/>
              <a:chExt cx="7445610" cy="41845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48A303F-07B3-21B9-901D-A08901CC4B2F}"/>
                  </a:ext>
                </a:extLst>
              </p:cNvPr>
              <p:cNvSpPr/>
              <p:nvPr/>
            </p:nvSpPr>
            <p:spPr>
              <a:xfrm>
                <a:off x="-587609" y="1828800"/>
                <a:ext cx="7445610" cy="3118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endParaRPr lang="fr-FR" sz="900" dirty="0"/>
              </a:p>
              <a:p>
                <a:pPr algn="r"/>
                <a:r>
                  <a:rPr lang="fr-FR" sz="1200" b="1" dirty="0"/>
                  <a:t>Olivier Delhaye</a:t>
                </a:r>
              </a:p>
              <a:p>
                <a:pPr algn="r"/>
                <a:endParaRPr lang="fr-FR" sz="1200" dirty="0"/>
              </a:p>
              <a:p>
                <a:pPr algn="r"/>
                <a:endParaRPr lang="fr-FR" sz="1200" dirty="0"/>
              </a:p>
              <a:p>
                <a:pPr algn="r"/>
                <a:endParaRPr lang="fr-FR" sz="1200" dirty="0"/>
              </a:p>
              <a:p>
                <a:pPr algn="r"/>
                <a:endParaRPr lang="fr-FR" sz="1200" dirty="0"/>
              </a:p>
              <a:p>
                <a:pPr algn="r"/>
                <a:r>
                  <a:rPr lang="fr-FR" sz="1200" dirty="0"/>
                  <a:t>Œuvre mise à disposition selon les termes de la Licence Creative Commons</a:t>
                </a:r>
                <a:br>
                  <a:rPr lang="fr-FR" sz="1200" dirty="0"/>
                </a:br>
                <a:r>
                  <a:rPr lang="fr-FR" sz="1200" dirty="0"/>
                  <a:t>Attribution - Pas d'Utilisation Commerciale - Pas de Modification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fr-FR" sz="1200" dirty="0"/>
                  <a:t>4.0 International</a:t>
                </a:r>
              </a:p>
              <a:p>
                <a:pPr algn="r">
                  <a:spcAft>
                    <a:spcPts val="600"/>
                  </a:spcAft>
                </a:pPr>
                <a:r>
                  <a:rPr lang="el-GR" sz="1200" dirty="0"/>
                  <a:t>Έργο που διατίθεται υπό τους όρους του</a:t>
                </a:r>
                <a:r>
                  <a:rPr lang="fr-FR" sz="1200" dirty="0"/>
                  <a:t> </a:t>
                </a:r>
                <a:r>
                  <a:rPr lang="el-GR" sz="1200" dirty="0"/>
                  <a:t>Creative Commons</a:t>
                </a:r>
                <a:br>
                  <a:rPr lang="fr-FR" sz="1200" dirty="0"/>
                </a:br>
                <a:r>
                  <a:rPr lang="el-GR" sz="1200" dirty="0"/>
                  <a:t>Αναφορά Δημιουργού</a:t>
                </a:r>
                <a:r>
                  <a:rPr lang="fr-FR" sz="1200" dirty="0"/>
                  <a:t> </a:t>
                </a:r>
                <a:r>
                  <a:rPr lang="el-GR" sz="1200" dirty="0"/>
                  <a:t>-</a:t>
                </a:r>
                <a:r>
                  <a:rPr lang="fr-FR" sz="1200" dirty="0"/>
                  <a:t> </a:t>
                </a:r>
                <a:r>
                  <a:rPr lang="el-GR" sz="1200" dirty="0"/>
                  <a:t>Μη Εμπορική Χρήση</a:t>
                </a:r>
                <a:r>
                  <a:rPr lang="fr-FR" sz="1200" dirty="0"/>
                  <a:t> </a:t>
                </a:r>
                <a:r>
                  <a:rPr lang="el-GR" sz="1200" dirty="0"/>
                  <a:t>-</a:t>
                </a:r>
                <a:r>
                  <a:rPr lang="fr-FR" sz="1200" dirty="0"/>
                  <a:t> </a:t>
                </a:r>
                <a:r>
                  <a:rPr lang="el-GR" sz="1200" dirty="0"/>
                  <a:t>Όχι Παράγωγα Έργα </a:t>
                </a:r>
                <a:br>
                  <a:rPr lang="fr-FR" sz="1200" dirty="0"/>
                </a:br>
                <a:r>
                  <a:rPr lang="el-GR" sz="1200" dirty="0"/>
                  <a:t>4.0 Διεθνές</a:t>
                </a:r>
                <a:r>
                  <a:rPr lang="fr-FR" sz="1200" dirty="0"/>
                  <a:t> </a:t>
                </a:r>
              </a:p>
            </p:txBody>
          </p:sp>
          <p:pic>
            <p:nvPicPr>
              <p:cNvPr id="7" name="Picture 2" descr="http://olimpia.topo.auth.gr/courses/signals/FIGURES/auth_logo_color.jpg">
                <a:extLst>
                  <a:ext uri="{FF2B5EF4-FFF2-40B4-BE49-F238E27FC236}">
                    <a16:creationId xmlns:a16="http://schemas.microsoft.com/office/drawing/2014/main" id="{7702CB37-0539-1AB5-049E-68A6EAFBAE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1864" y="763066"/>
                <a:ext cx="954345" cy="10667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Image 7">
                <a:hlinkClick r:id="rId4"/>
                <a:extLst>
                  <a:ext uri="{FF2B5EF4-FFF2-40B4-BE49-F238E27FC236}">
                    <a16:creationId xmlns:a16="http://schemas.microsoft.com/office/drawing/2014/main" id="{B012C177-7CD6-F221-D5D4-69876DBE4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483912" y="2462784"/>
                <a:ext cx="1269315" cy="665570"/>
              </a:xfrm>
              <a:prstGeom prst="rect">
                <a:avLst/>
              </a:prstGeom>
            </p:spPr>
          </p:pic>
        </p:grp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32F93B0-0003-9D37-54AC-B3EF77C167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909" y="3975843"/>
              <a:ext cx="1122566" cy="480924"/>
            </a:xfrm>
            <a:prstGeom prst="rect">
              <a:avLst/>
            </a:prstGeom>
          </p:spPr>
        </p:pic>
        <p:pic>
          <p:nvPicPr>
            <p:cNvPr id="5" name="Image 4" descr="Une image contenant bâtiment, fenêtre, dessin&#10;&#10;Description générée automatiquement">
              <a:extLst>
                <a:ext uri="{FF2B5EF4-FFF2-40B4-BE49-F238E27FC236}">
                  <a16:creationId xmlns:a16="http://schemas.microsoft.com/office/drawing/2014/main" id="{2B721B3A-BB95-2CE5-4EA4-A6E661C87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3180" y="3736783"/>
              <a:ext cx="715759" cy="798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4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que 7" descr="Profil mâle contour">
            <a:extLst>
              <a:ext uri="{FF2B5EF4-FFF2-40B4-BE49-F238E27FC236}">
                <a16:creationId xmlns:a16="http://schemas.microsoft.com/office/drawing/2014/main" id="{7EE5DDA7-0F06-651D-832A-73CE72F268F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446" y="5051002"/>
            <a:ext cx="914400" cy="914400"/>
          </a:xfrm>
          <a:prstGeom prst="rect">
            <a:avLst/>
          </a:prstGeom>
        </p:spPr>
      </p:pic>
      <p:pic>
        <p:nvPicPr>
          <p:cNvPr id="12" name="Graphique 11" descr="Profil mâle contour">
            <a:extLst>
              <a:ext uri="{FF2B5EF4-FFF2-40B4-BE49-F238E27FC236}">
                <a16:creationId xmlns:a16="http://schemas.microsoft.com/office/drawing/2014/main" id="{F7D43311-EE6C-6BC4-105C-6F02CD9BDF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9832" y="5051002"/>
            <a:ext cx="914400" cy="914400"/>
          </a:xfrm>
          <a:prstGeom prst="rect">
            <a:avLst/>
          </a:prstGeom>
        </p:spPr>
      </p:pic>
      <p:pic>
        <p:nvPicPr>
          <p:cNvPr id="14" name="Graphique 13" descr="Profil mâle contour">
            <a:extLst>
              <a:ext uri="{FF2B5EF4-FFF2-40B4-BE49-F238E27FC236}">
                <a16:creationId xmlns:a16="http://schemas.microsoft.com/office/drawing/2014/main" id="{3174EF28-4059-9847-6604-F31D82DAF0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23218" y="5051002"/>
            <a:ext cx="914400" cy="914400"/>
          </a:xfrm>
          <a:prstGeom prst="rect">
            <a:avLst/>
          </a:prstGeom>
        </p:spPr>
      </p:pic>
      <p:pic>
        <p:nvPicPr>
          <p:cNvPr id="15" name="Graphique 14" descr="Profil mâle contour">
            <a:extLst>
              <a:ext uri="{FF2B5EF4-FFF2-40B4-BE49-F238E27FC236}">
                <a16:creationId xmlns:a16="http://schemas.microsoft.com/office/drawing/2014/main" id="{D58C0889-04A8-75BE-8358-CAA3689ADD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66604" y="5051002"/>
            <a:ext cx="914400" cy="914400"/>
          </a:xfrm>
          <a:prstGeom prst="rect">
            <a:avLst/>
          </a:prstGeom>
        </p:spPr>
      </p:pic>
      <p:pic>
        <p:nvPicPr>
          <p:cNvPr id="16" name="Graphique 15" descr="Profil mâle contour">
            <a:extLst>
              <a:ext uri="{FF2B5EF4-FFF2-40B4-BE49-F238E27FC236}">
                <a16:creationId xmlns:a16="http://schemas.microsoft.com/office/drawing/2014/main" id="{459191F9-6AB8-88CF-5A8A-F3EDA68E9B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9990" y="5051002"/>
            <a:ext cx="914400" cy="914400"/>
          </a:xfrm>
          <a:prstGeom prst="rect">
            <a:avLst/>
          </a:prstGeom>
        </p:spPr>
      </p:pic>
      <p:pic>
        <p:nvPicPr>
          <p:cNvPr id="17" name="Graphique 16" descr="Profil mâle contour">
            <a:extLst>
              <a:ext uri="{FF2B5EF4-FFF2-40B4-BE49-F238E27FC236}">
                <a16:creationId xmlns:a16="http://schemas.microsoft.com/office/drawing/2014/main" id="{5FA5D837-B67E-50E0-37B3-E9620CDA6D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3376" y="5051002"/>
            <a:ext cx="914400" cy="914400"/>
          </a:xfrm>
          <a:prstGeom prst="rect">
            <a:avLst/>
          </a:prstGeom>
        </p:spPr>
      </p:pic>
      <p:pic>
        <p:nvPicPr>
          <p:cNvPr id="18" name="Graphique 17" descr="Profil mâle contour">
            <a:extLst>
              <a:ext uri="{FF2B5EF4-FFF2-40B4-BE49-F238E27FC236}">
                <a16:creationId xmlns:a16="http://schemas.microsoft.com/office/drawing/2014/main" id="{DF9E291D-8225-7671-0726-1E8CF41974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6762" y="5051002"/>
            <a:ext cx="914400" cy="914400"/>
          </a:xfrm>
          <a:prstGeom prst="rect">
            <a:avLst/>
          </a:prstGeom>
        </p:spPr>
      </p:pic>
      <p:pic>
        <p:nvPicPr>
          <p:cNvPr id="19" name="Graphique 18" descr="Profil mâle contour">
            <a:extLst>
              <a:ext uri="{FF2B5EF4-FFF2-40B4-BE49-F238E27FC236}">
                <a16:creationId xmlns:a16="http://schemas.microsoft.com/office/drawing/2014/main" id="{DA5771CB-A4BC-6F09-1C50-AF5D027F21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0148" y="5051002"/>
            <a:ext cx="914400" cy="914400"/>
          </a:xfrm>
          <a:prstGeom prst="rect">
            <a:avLst/>
          </a:prstGeom>
        </p:spPr>
      </p:pic>
      <p:pic>
        <p:nvPicPr>
          <p:cNvPr id="20" name="Graphique 19" descr="Profil mâle contour">
            <a:extLst>
              <a:ext uri="{FF2B5EF4-FFF2-40B4-BE49-F238E27FC236}">
                <a16:creationId xmlns:a16="http://schemas.microsoft.com/office/drawing/2014/main" id="{3CEFA9F8-C62C-B7C9-00E7-19A786EB009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3534" y="5051002"/>
            <a:ext cx="914400" cy="914400"/>
          </a:xfrm>
          <a:prstGeom prst="rect">
            <a:avLst/>
          </a:prstGeom>
        </p:spPr>
      </p:pic>
      <p:pic>
        <p:nvPicPr>
          <p:cNvPr id="21" name="Graphique 20" descr="Profil mâle contour">
            <a:extLst>
              <a:ext uri="{FF2B5EF4-FFF2-40B4-BE49-F238E27FC236}">
                <a16:creationId xmlns:a16="http://schemas.microsoft.com/office/drawing/2014/main" id="{CDA8C1CD-E109-4C61-814B-97B85C136F5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6920" y="5051002"/>
            <a:ext cx="914400" cy="914400"/>
          </a:xfrm>
          <a:prstGeom prst="rect">
            <a:avLst/>
          </a:prstGeom>
        </p:spPr>
      </p:pic>
      <p:pic>
        <p:nvPicPr>
          <p:cNvPr id="22" name="Graphique 21" descr="Profil mâle contour">
            <a:extLst>
              <a:ext uri="{FF2B5EF4-FFF2-40B4-BE49-F238E27FC236}">
                <a16:creationId xmlns:a16="http://schemas.microsoft.com/office/drawing/2014/main" id="{037BA52F-1ACB-E47D-CBF8-62CAB100AD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0306" y="5051002"/>
            <a:ext cx="914400" cy="914400"/>
          </a:xfrm>
          <a:prstGeom prst="rect">
            <a:avLst/>
          </a:prstGeom>
        </p:spPr>
      </p:pic>
      <p:pic>
        <p:nvPicPr>
          <p:cNvPr id="23" name="Graphique 22" descr="Profil mâle contour">
            <a:extLst>
              <a:ext uri="{FF2B5EF4-FFF2-40B4-BE49-F238E27FC236}">
                <a16:creationId xmlns:a16="http://schemas.microsoft.com/office/drawing/2014/main" id="{0A1EAC9F-D671-3A73-EC2F-87FF952E26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13692" y="5051002"/>
            <a:ext cx="914400" cy="914400"/>
          </a:xfrm>
          <a:prstGeom prst="rect">
            <a:avLst/>
          </a:prstGeom>
        </p:spPr>
      </p:pic>
      <p:pic>
        <p:nvPicPr>
          <p:cNvPr id="24" name="Graphique 23" descr="Profil mâle contour">
            <a:extLst>
              <a:ext uri="{FF2B5EF4-FFF2-40B4-BE49-F238E27FC236}">
                <a16:creationId xmlns:a16="http://schemas.microsoft.com/office/drawing/2014/main" id="{B66BEC0A-25E8-E64D-E4B7-B66A40327FC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7076" y="5051002"/>
            <a:ext cx="914400" cy="914400"/>
          </a:xfrm>
          <a:prstGeom prst="rect">
            <a:avLst/>
          </a:prstGeom>
        </p:spPr>
      </p:pic>
      <p:sp>
        <p:nvSpPr>
          <p:cNvPr id="31" name="Forme libre : forme 30">
            <a:extLst>
              <a:ext uri="{FF2B5EF4-FFF2-40B4-BE49-F238E27FC236}">
                <a16:creationId xmlns:a16="http://schemas.microsoft.com/office/drawing/2014/main" id="{0E0C1511-CA03-F5C1-F5C5-709FF798F3F5}"/>
              </a:ext>
            </a:extLst>
          </p:cNvPr>
          <p:cNvSpPr/>
          <p:nvPr/>
        </p:nvSpPr>
        <p:spPr>
          <a:xfrm>
            <a:off x="1264373" y="4298963"/>
            <a:ext cx="8026400" cy="739001"/>
          </a:xfrm>
          <a:custGeom>
            <a:avLst/>
            <a:gdLst>
              <a:gd name="connsiteX0" fmla="*/ 0 w 8026400"/>
              <a:gd name="connsiteY0" fmla="*/ 669140 h 739001"/>
              <a:gd name="connsiteX1" fmla="*/ 618066 w 8026400"/>
              <a:gd name="connsiteY1" fmla="*/ 273 h 739001"/>
              <a:gd name="connsiteX2" fmla="*/ 1278466 w 8026400"/>
              <a:gd name="connsiteY2" fmla="*/ 736873 h 739001"/>
              <a:gd name="connsiteX3" fmla="*/ 1930400 w 8026400"/>
              <a:gd name="connsiteY3" fmla="*/ 237340 h 739001"/>
              <a:gd name="connsiteX4" fmla="*/ 2565400 w 8026400"/>
              <a:gd name="connsiteY4" fmla="*/ 643740 h 739001"/>
              <a:gd name="connsiteX5" fmla="*/ 3234266 w 8026400"/>
              <a:gd name="connsiteY5" fmla="*/ 440540 h 739001"/>
              <a:gd name="connsiteX6" fmla="*/ 3869266 w 8026400"/>
              <a:gd name="connsiteY6" fmla="*/ 567540 h 739001"/>
              <a:gd name="connsiteX7" fmla="*/ 4495800 w 8026400"/>
              <a:gd name="connsiteY7" fmla="*/ 533673 h 739001"/>
              <a:gd name="connsiteX8" fmla="*/ 8026400 w 8026400"/>
              <a:gd name="connsiteY8" fmla="*/ 508273 h 73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26400" h="739001">
                <a:moveTo>
                  <a:pt x="0" y="669140"/>
                </a:moveTo>
                <a:cubicBezTo>
                  <a:pt x="202494" y="329062"/>
                  <a:pt x="404988" y="-11016"/>
                  <a:pt x="618066" y="273"/>
                </a:cubicBezTo>
                <a:cubicBezTo>
                  <a:pt x="831144" y="11562"/>
                  <a:pt x="1059744" y="697362"/>
                  <a:pt x="1278466" y="736873"/>
                </a:cubicBezTo>
                <a:cubicBezTo>
                  <a:pt x="1497188" y="776384"/>
                  <a:pt x="1715911" y="252862"/>
                  <a:pt x="1930400" y="237340"/>
                </a:cubicBezTo>
                <a:cubicBezTo>
                  <a:pt x="2144889" y="221818"/>
                  <a:pt x="2348089" y="609873"/>
                  <a:pt x="2565400" y="643740"/>
                </a:cubicBezTo>
                <a:cubicBezTo>
                  <a:pt x="2782711" y="677607"/>
                  <a:pt x="3016955" y="453240"/>
                  <a:pt x="3234266" y="440540"/>
                </a:cubicBezTo>
                <a:cubicBezTo>
                  <a:pt x="3451577" y="427840"/>
                  <a:pt x="3659010" y="552018"/>
                  <a:pt x="3869266" y="567540"/>
                </a:cubicBezTo>
                <a:cubicBezTo>
                  <a:pt x="4079522" y="583062"/>
                  <a:pt x="4495800" y="533673"/>
                  <a:pt x="4495800" y="533673"/>
                </a:cubicBezTo>
                <a:lnTo>
                  <a:pt x="8026400" y="50827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4B23011-5500-ABA7-A96A-591C38A9837D}"/>
              </a:ext>
            </a:extLst>
          </p:cNvPr>
          <p:cNvSpPr txBox="1"/>
          <p:nvPr/>
        </p:nvSpPr>
        <p:spPr>
          <a:xfrm>
            <a:off x="5501619" y="5643695"/>
            <a:ext cx="588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N</a:t>
            </a:r>
            <a:r>
              <a:rPr lang="fr-FR" baseline="30000" dirty="0"/>
              <a:t>o</a:t>
            </a:r>
            <a:r>
              <a:rPr lang="el-GR" baseline="30000" dirty="0"/>
              <a:t> </a:t>
            </a:r>
            <a:r>
              <a:rPr lang="fr-FR" b="1" dirty="0"/>
              <a:t>8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E46D845-D61F-0751-D2B2-79E2B72EC77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8057614" y="263803"/>
            <a:ext cx="3651773" cy="2617666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AE68E8B-D22E-676E-742D-2208E8E69DF1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313892">
            <a:off x="6759691" y="2249686"/>
            <a:ext cx="2447397" cy="95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AE798F2-533C-8C7B-4FAE-1DCB2E7ACDD1}"/>
              </a:ext>
            </a:extLst>
          </p:cNvPr>
          <p:cNvCxnSpPr>
            <a:cxnSpLocks/>
          </p:cNvCxnSpPr>
          <p:nvPr/>
        </p:nvCxnSpPr>
        <p:spPr>
          <a:xfrm flipH="1">
            <a:off x="5611162" y="3082444"/>
            <a:ext cx="784061" cy="23129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8114BBB7-7F2B-0AD6-76F5-C4D9195689A6}"/>
              </a:ext>
            </a:extLst>
          </p:cNvPr>
          <p:cNvSpPr txBox="1"/>
          <p:nvPr/>
        </p:nvSpPr>
        <p:spPr>
          <a:xfrm>
            <a:off x="1750846" y="3117839"/>
            <a:ext cx="2667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Καθορισμός </a:t>
            </a:r>
            <a:br>
              <a:rPr lang="el-GR" sz="2400" dirty="0"/>
            </a:br>
            <a:r>
              <a:rPr lang="el-GR" sz="2400" dirty="0"/>
              <a:t>του αληθινού σκορ</a:t>
            </a:r>
            <a:endParaRPr lang="fr-FR" sz="2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B8951B-FEAE-2491-6E71-807923A159CA}"/>
              </a:ext>
            </a:extLst>
          </p:cNvPr>
          <p:cNvSpPr txBox="1"/>
          <p:nvPr/>
        </p:nvSpPr>
        <p:spPr>
          <a:xfrm>
            <a:off x="5363260" y="4388430"/>
            <a:ext cx="564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Εξέλιξη του μέσου όρου των βαθμών που αποκτήθηκαν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4B52418D-39E9-A94F-9F84-4C67D914C407}"/>
              </a:ext>
            </a:extLst>
          </p:cNvPr>
          <p:cNvSpPr txBox="1"/>
          <p:nvPr/>
        </p:nvSpPr>
        <p:spPr>
          <a:xfrm>
            <a:off x="437157" y="488369"/>
            <a:ext cx="42411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Τεχνικοί περιορισμοί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Χρονικοί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Οικονομικοί 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95EE745-0141-45D8-AEF3-022AFAC56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A2AC5ED-1049-4FA6-8E3A-DDF74101878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02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CB6136B-E471-83EC-B5C5-C0212BC2FD18}"/>
              </a:ext>
            </a:extLst>
          </p:cNvPr>
          <p:cNvSpPr txBox="1"/>
          <p:nvPr/>
        </p:nvSpPr>
        <p:spPr>
          <a:xfrm>
            <a:off x="2092340" y="3105834"/>
            <a:ext cx="8090676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3600" dirty="0">
                <a:solidFill>
                  <a:schemeClr val="bg1">
                    <a:lumMod val="75000"/>
                  </a:schemeClr>
                </a:solidFill>
              </a:rPr>
              <a:t>Μετρολογικές / </a:t>
            </a:r>
            <a:r>
              <a:rPr lang="el-GR" sz="3600" dirty="0" err="1">
                <a:solidFill>
                  <a:schemeClr val="bg1">
                    <a:lumMod val="75000"/>
                  </a:schemeClr>
                </a:solidFill>
              </a:rPr>
              <a:t>δοκιμολογικές</a:t>
            </a:r>
            <a:r>
              <a:rPr lang="el-GR" sz="3600" dirty="0">
                <a:solidFill>
                  <a:schemeClr val="bg1">
                    <a:lumMod val="75000"/>
                  </a:schemeClr>
                </a:solidFill>
              </a:rPr>
              <a:t> ιδιότητες:</a:t>
            </a:r>
          </a:p>
          <a:p>
            <a:pPr algn="ctr"/>
            <a:r>
              <a:rPr lang="el-GR" sz="3600" dirty="0"/>
              <a:t>Εγκυρότητα - Αξιοπιστία</a:t>
            </a:r>
            <a:endParaRPr lang="fr-FR" sz="3600" dirty="0"/>
          </a:p>
          <a:p>
            <a:pPr algn="ctr"/>
            <a:endParaRPr lang="fr-FR" sz="36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43428B0-9316-2B5F-7401-A3D8A8359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5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D3E876-4EDC-54DD-ABD1-D9113FFB41BC}"/>
              </a:ext>
            </a:extLst>
          </p:cNvPr>
          <p:cNvSpPr txBox="1"/>
          <p:nvPr/>
        </p:nvSpPr>
        <p:spPr>
          <a:xfrm>
            <a:off x="437157" y="488369"/>
            <a:ext cx="452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Θεωρητική εισαγωγή 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170C960-1F96-333E-5380-AF70EEBF4581}"/>
              </a:ext>
            </a:extLst>
          </p:cNvPr>
          <p:cNvSpPr txBox="1"/>
          <p:nvPr/>
        </p:nvSpPr>
        <p:spPr>
          <a:xfrm>
            <a:off x="1950355" y="4016859"/>
            <a:ext cx="2029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/>
              <a:t>ΕΓΚΥΡΟΤΗΤΑ</a:t>
            </a:r>
            <a:endParaRPr lang="fr-FR" sz="24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9DBB29-112D-99F7-5239-1010FF254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6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C4BE151-7BB6-F46F-886D-5CD28D8646BF}"/>
              </a:ext>
            </a:extLst>
          </p:cNvPr>
          <p:cNvSpPr txBox="1"/>
          <p:nvPr/>
        </p:nvSpPr>
        <p:spPr>
          <a:xfrm>
            <a:off x="563420" y="5003610"/>
            <a:ext cx="4802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/>
            <a:r>
              <a:rPr lang="el-GR" sz="2400" u="sng" dirty="0">
                <a:solidFill>
                  <a:schemeClr val="bg1">
                    <a:lumMod val="50000"/>
                  </a:schemeClr>
                </a:solidFill>
              </a:rPr>
              <a:t>έγκυρο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 = που μετρά </a:t>
            </a:r>
          </a:p>
          <a:p>
            <a:pPr marL="0" lvl="1" algn="ctr"/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μόνο ό,τι πρέπει να μετρηθεί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lvl="1" algn="ctr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και τίποτα άλλο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27F8926-6945-DF6E-58F1-176C6936EBB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tretch>
            <a:fillRect/>
          </a:stretch>
        </p:blipFill>
        <p:spPr>
          <a:xfrm>
            <a:off x="1340864" y="647386"/>
            <a:ext cx="3248025" cy="3248025"/>
          </a:xfrm>
          <a:prstGeom prst="rect">
            <a:avLst/>
          </a:prstGeom>
        </p:spPr>
      </p:pic>
      <p:pic>
        <p:nvPicPr>
          <p:cNvPr id="15" name="Image 14" descr="Une image contenant personne, habits, Visage humain, intérieur">
            <a:extLst>
              <a:ext uri="{FF2B5EF4-FFF2-40B4-BE49-F238E27FC236}">
                <a16:creationId xmlns:a16="http://schemas.microsoft.com/office/drawing/2014/main" id="{56AFE7B8-B1ED-8765-2CD9-DEF7B2ABC3C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81" y="647385"/>
            <a:ext cx="3248025" cy="324802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1F11F39-6152-61CC-F9DF-5F9D5A02493F}"/>
              </a:ext>
            </a:extLst>
          </p:cNvPr>
          <p:cNvSpPr txBox="1"/>
          <p:nvPr/>
        </p:nvSpPr>
        <p:spPr>
          <a:xfrm>
            <a:off x="7172263" y="4016859"/>
            <a:ext cx="1782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/>
              <a:t>ΑΞΙΟΠΙΣΤΙΑ</a:t>
            </a:r>
            <a:endParaRPr lang="fr-FR" sz="2400" b="1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B1E14FA-FCDA-9549-ABF5-AE1811D2095C}"/>
              </a:ext>
            </a:extLst>
          </p:cNvPr>
          <p:cNvSpPr txBox="1"/>
          <p:nvPr/>
        </p:nvSpPr>
        <p:spPr>
          <a:xfrm>
            <a:off x="5846620" y="4951183"/>
            <a:ext cx="4434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2pPr lvl="1">
              <a:defRPr sz="2400"/>
            </a:lvl2pPr>
          </a:lstStyle>
          <a:p>
            <a:pPr marL="0" lvl="1" algn="ctr"/>
            <a:r>
              <a:rPr lang="el-GR" u="sng" dirty="0">
                <a:solidFill>
                  <a:schemeClr val="bg1">
                    <a:lumMod val="50000"/>
                  </a:schemeClr>
                </a:solidFill>
              </a:rPr>
              <a:t>αξιόπιστο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= που μετρά </a:t>
            </a:r>
          </a:p>
          <a:p>
            <a:pPr marL="0" lvl="1" algn="ctr"/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με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βεβαιότητα</a:t>
            </a:r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 και </a:t>
            </a:r>
          </a:p>
          <a:p>
            <a:pPr marL="0" lvl="1" algn="ctr"/>
            <a:r>
              <a:rPr lang="el-GR" dirty="0">
                <a:solidFill>
                  <a:schemeClr val="bg1">
                    <a:lumMod val="50000"/>
                  </a:schemeClr>
                </a:solidFill>
              </a:rPr>
              <a:t>με </a:t>
            </a:r>
            <a:r>
              <a:rPr lang="el-GR" b="1" dirty="0">
                <a:solidFill>
                  <a:schemeClr val="bg1">
                    <a:lumMod val="50000"/>
                  </a:schemeClr>
                </a:solidFill>
              </a:rPr>
              <a:t>ακρίβεια</a:t>
            </a:r>
            <a:endParaRPr lang="fr-FR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0C361A2-D91F-0D3B-3F2B-63BE5D81396C}"/>
              </a:ext>
            </a:extLst>
          </p:cNvPr>
          <p:cNvSpPr txBox="1"/>
          <p:nvPr/>
        </p:nvSpPr>
        <p:spPr>
          <a:xfrm>
            <a:off x="10575638" y="4016858"/>
            <a:ext cx="106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chemeClr val="bg1">
                    <a:lumMod val="75000"/>
                  </a:schemeClr>
                </a:solidFill>
              </a:rPr>
              <a:t>5 € 🤣</a:t>
            </a: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B5AC0452-60B4-EFCC-8FAB-14AC77F1CA95}"/>
              </a:ext>
            </a:extLst>
          </p:cNvPr>
          <p:cNvCxnSpPr>
            <a:cxnSpLocks/>
          </p:cNvCxnSpPr>
          <p:nvPr/>
        </p:nvCxnSpPr>
        <p:spPr>
          <a:xfrm>
            <a:off x="8185729" y="3695850"/>
            <a:ext cx="2389909" cy="505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B4A44EC-F000-B184-D6F3-8E4296C47240}"/>
              </a:ext>
            </a:extLst>
          </p:cNvPr>
          <p:cNvCxnSpPr>
            <a:cxnSpLocks/>
          </p:cNvCxnSpPr>
          <p:nvPr/>
        </p:nvCxnSpPr>
        <p:spPr>
          <a:xfrm flipV="1">
            <a:off x="8063693" y="4556347"/>
            <a:ext cx="0" cy="321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EA4B90F-9D32-12F5-91C1-A5B9197646D2}"/>
              </a:ext>
            </a:extLst>
          </p:cNvPr>
          <p:cNvCxnSpPr>
            <a:cxnSpLocks/>
          </p:cNvCxnSpPr>
          <p:nvPr/>
        </p:nvCxnSpPr>
        <p:spPr>
          <a:xfrm flipV="1">
            <a:off x="2964876" y="4556347"/>
            <a:ext cx="0" cy="32154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D63F37-591A-D768-503B-DCE99446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FF51415-42C7-8B2A-03A0-DBDC66F2FE05}"/>
              </a:ext>
            </a:extLst>
          </p:cNvPr>
          <p:cNvSpPr txBox="1"/>
          <p:nvPr/>
        </p:nvSpPr>
        <p:spPr>
          <a:xfrm>
            <a:off x="816543" y="3083558"/>
            <a:ext cx="3422732" cy="2108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l-GR" b="1" dirty="0"/>
              <a:t>Προσωπικές αντωνυμίες</a:t>
            </a:r>
          </a:p>
          <a:p>
            <a:r>
              <a:rPr lang="el-GR" dirty="0"/>
              <a:t>Διαλέξτε ανάμεσα σε </a:t>
            </a:r>
            <a:r>
              <a:rPr lang="el-GR" i="1" dirty="0"/>
              <a:t>του</a:t>
            </a:r>
            <a:r>
              <a:rPr lang="el-GR" dirty="0"/>
              <a:t> και </a:t>
            </a:r>
            <a:r>
              <a:rPr lang="el-GR" i="1" dirty="0"/>
              <a:t>τον</a:t>
            </a:r>
            <a:r>
              <a:rPr lang="el-GR" dirty="0"/>
              <a:t>:</a:t>
            </a:r>
            <a:endParaRPr lang="fr-FR" dirty="0"/>
          </a:p>
          <a:p>
            <a:endParaRPr lang="fr-FR" dirty="0"/>
          </a:p>
          <a:p>
            <a:r>
              <a:rPr lang="el-GR" dirty="0">
                <a:solidFill>
                  <a:srgbClr val="FF0000"/>
                </a:solidFill>
              </a:rPr>
              <a:t>___ μιλάω</a:t>
            </a:r>
            <a:r>
              <a:rPr lang="fr-FR" dirty="0">
                <a:solidFill>
                  <a:srgbClr val="FF0000"/>
                </a:solidFill>
              </a:rPr>
              <a:t>.</a:t>
            </a:r>
            <a:endParaRPr lang="el-GR" dirty="0">
              <a:solidFill>
                <a:srgbClr val="FF0000"/>
              </a:solidFill>
            </a:endParaRPr>
          </a:p>
          <a:p>
            <a:endParaRPr lang="el-GR" dirty="0"/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Μίλησες στον Πέτρο;  </a:t>
            </a:r>
          </a:p>
          <a:p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̶    _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_ μίλησα.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C15F74-057D-73AE-E15C-361CA4491845}"/>
              </a:ext>
            </a:extLst>
          </p:cNvPr>
          <p:cNvSpPr txBox="1"/>
          <p:nvPr/>
        </p:nvSpPr>
        <p:spPr>
          <a:xfrm>
            <a:off x="816543" y="5843496"/>
            <a:ext cx="4174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Η κοινή λογική αρκεί για να απαντήσουμε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3064564-6AC7-4EA4-0544-96BBF55A3D6D}"/>
              </a:ext>
            </a:extLst>
          </p:cNvPr>
          <p:cNvSpPr txBox="1"/>
          <p:nvPr/>
        </p:nvSpPr>
        <p:spPr>
          <a:xfrm>
            <a:off x="6957484" y="3093281"/>
            <a:ext cx="48846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Συνθήκες στην αίθουσα εξετάσεων</a:t>
            </a:r>
            <a:endParaRPr lang="fr-FR" dirty="0"/>
          </a:p>
          <a:p>
            <a:endParaRPr lang="fr-FR" dirty="0"/>
          </a:p>
          <a:p>
            <a:r>
              <a:rPr lang="el-GR" dirty="0"/>
              <a:t>Διάθεση του βαθμολογητή</a:t>
            </a:r>
            <a:endParaRPr lang="fr-FR" dirty="0"/>
          </a:p>
          <a:p>
            <a:endParaRPr lang="fr-FR" dirty="0"/>
          </a:p>
          <a:p>
            <a:r>
              <a:rPr lang="el-GR" dirty="0"/>
              <a:t>Διάρκεια εξέτασης</a:t>
            </a:r>
            <a:endParaRPr lang="fr-FR" dirty="0"/>
          </a:p>
          <a:p>
            <a:endParaRPr lang="fr-FR" dirty="0"/>
          </a:p>
          <a:p>
            <a:r>
              <a:rPr lang="el-GR" dirty="0"/>
              <a:t>Υπερβολική ευκολία/δυσκολία των ερωτήσεων</a:t>
            </a:r>
            <a:endParaRPr lang="fr-FR" dirty="0"/>
          </a:p>
          <a:p>
            <a:endParaRPr lang="fr-FR" dirty="0"/>
          </a:p>
          <a:p>
            <a:r>
              <a:rPr lang="el-GR" dirty="0"/>
              <a:t>Πιθανός ρόλος της τύχης</a:t>
            </a:r>
            <a:endParaRPr lang="fr-FR" dirty="0"/>
          </a:p>
          <a:p>
            <a:endParaRPr lang="fr-FR" dirty="0"/>
          </a:p>
          <a:p>
            <a:r>
              <a:rPr lang="el-GR" dirty="0"/>
              <a:t>Έλλειψη σαφήνειας στις οδηγίες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FD60B2-A7B9-9387-CB13-BD10DF50BB5A}"/>
              </a:ext>
            </a:extLst>
          </p:cNvPr>
          <p:cNvSpPr txBox="1"/>
          <p:nvPr/>
        </p:nvSpPr>
        <p:spPr>
          <a:xfrm>
            <a:off x="437157" y="488369"/>
            <a:ext cx="3055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Κοινές απειλές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85BE018-1A4C-98BD-1060-AA3CA85EFAB4}"/>
              </a:ext>
            </a:extLst>
          </p:cNvPr>
          <p:cNvSpPr/>
          <p:nvPr/>
        </p:nvSpPr>
        <p:spPr>
          <a:xfrm>
            <a:off x="6519738" y="3060662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1955A0F-501D-E897-F7C7-5A4DB55810F6}"/>
              </a:ext>
            </a:extLst>
          </p:cNvPr>
          <p:cNvSpPr/>
          <p:nvPr/>
        </p:nvSpPr>
        <p:spPr>
          <a:xfrm>
            <a:off x="6519738" y="3617229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8B19881-0518-7089-4049-A75F295E086B}"/>
              </a:ext>
            </a:extLst>
          </p:cNvPr>
          <p:cNvSpPr/>
          <p:nvPr/>
        </p:nvSpPr>
        <p:spPr>
          <a:xfrm>
            <a:off x="6519738" y="4173796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1DBD128-6089-90DF-D94E-894B17D97902}"/>
              </a:ext>
            </a:extLst>
          </p:cNvPr>
          <p:cNvSpPr/>
          <p:nvPr/>
        </p:nvSpPr>
        <p:spPr>
          <a:xfrm>
            <a:off x="6519738" y="4730363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4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DC73C5F-A3B5-003C-5CBE-0009F42C4666}"/>
              </a:ext>
            </a:extLst>
          </p:cNvPr>
          <p:cNvSpPr/>
          <p:nvPr/>
        </p:nvSpPr>
        <p:spPr>
          <a:xfrm>
            <a:off x="6519738" y="5286930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5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D2242AC-8158-0D33-C660-F6B83C76ADC6}"/>
              </a:ext>
            </a:extLst>
          </p:cNvPr>
          <p:cNvSpPr/>
          <p:nvPr/>
        </p:nvSpPr>
        <p:spPr>
          <a:xfrm>
            <a:off x="6519738" y="5843496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6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2F15F5B-039C-456C-0FB3-733F73889940}"/>
              </a:ext>
            </a:extLst>
          </p:cNvPr>
          <p:cNvSpPr/>
          <p:nvPr/>
        </p:nvSpPr>
        <p:spPr>
          <a:xfrm>
            <a:off x="349840" y="5841000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/>
              <a:t>2</a:t>
            </a:r>
            <a:endParaRPr lang="fr-FR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C3499E6-696A-7E48-7AB4-BC3457575CAD}"/>
              </a:ext>
            </a:extLst>
          </p:cNvPr>
          <p:cNvSpPr/>
          <p:nvPr/>
        </p:nvSpPr>
        <p:spPr>
          <a:xfrm>
            <a:off x="378798" y="3083558"/>
            <a:ext cx="389106" cy="38910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718B85D-9231-F6E5-0BE3-382A9B9872E7}"/>
              </a:ext>
            </a:extLst>
          </p:cNvPr>
          <p:cNvSpPr txBox="1"/>
          <p:nvPr/>
        </p:nvSpPr>
        <p:spPr>
          <a:xfrm>
            <a:off x="1860204" y="2412193"/>
            <a:ext cx="1094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ΕΓΚΥΡΟΤΗΤΑ</a:t>
            </a:r>
            <a:endParaRPr lang="fr-FR" sz="1200" b="1" dirty="0"/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5C6E6420-4546-C5F5-AE07-61F5496994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 amt="35000"/>
          </a:blip>
          <a:stretch>
            <a:fillRect/>
          </a:stretch>
        </p:blipFill>
        <p:spPr>
          <a:xfrm>
            <a:off x="777941" y="1439410"/>
            <a:ext cx="1187038" cy="1187038"/>
          </a:xfrm>
          <a:prstGeom prst="rect">
            <a:avLst/>
          </a:prstGeom>
        </p:spPr>
      </p:pic>
      <p:pic>
        <p:nvPicPr>
          <p:cNvPr id="26" name="Image 25" descr="Une image contenant personne, habits, Visage humain, intérieur">
            <a:extLst>
              <a:ext uri="{FF2B5EF4-FFF2-40B4-BE49-F238E27FC236}">
                <a16:creationId xmlns:a16="http://schemas.microsoft.com/office/drawing/2014/main" id="{FD10EF4E-0E50-0176-6CD5-CD617C6C57D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530" y="1439410"/>
            <a:ext cx="1187038" cy="118703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125EA108-FBBC-58C6-8A7E-DFD81E834A24}"/>
              </a:ext>
            </a:extLst>
          </p:cNvPr>
          <p:cNvSpPr txBox="1"/>
          <p:nvPr/>
        </p:nvSpPr>
        <p:spPr>
          <a:xfrm>
            <a:off x="8331714" y="2406266"/>
            <a:ext cx="1174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/>
              <a:t>ΑΞΙΟΠΙΣΤΙΑ</a:t>
            </a:r>
            <a:endParaRPr lang="fr-FR" sz="1200" b="1" dirty="0"/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04F9672A-40AD-1921-4582-CEB9AFD66B91}"/>
              </a:ext>
            </a:extLst>
          </p:cNvPr>
          <p:cNvSpPr/>
          <p:nvPr/>
        </p:nvSpPr>
        <p:spPr>
          <a:xfrm rot="19810130">
            <a:off x="7909285" y="951495"/>
            <a:ext cx="817123" cy="141222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F089E30B-BBF7-8466-5C77-1FEF7EDDED36}"/>
              </a:ext>
            </a:extLst>
          </p:cNvPr>
          <p:cNvCxnSpPr/>
          <p:nvPr/>
        </p:nvCxnSpPr>
        <p:spPr>
          <a:xfrm>
            <a:off x="777941" y="2674073"/>
            <a:ext cx="42131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B227E9C-1964-1A0D-3F70-DAEEC3440271}"/>
              </a:ext>
            </a:extLst>
          </p:cNvPr>
          <p:cNvCxnSpPr/>
          <p:nvPr/>
        </p:nvCxnSpPr>
        <p:spPr>
          <a:xfrm>
            <a:off x="6959666" y="2673740"/>
            <a:ext cx="421314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18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18AA14-FD18-1515-EE31-BA71B5009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AC5ED-1049-4FA6-8E3A-DDF74101878F}" type="slidenum">
              <a:rPr lang="fr-FR" smtClean="0"/>
              <a:t>8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12008A3-0B72-D490-351A-C1AB72216733}"/>
              </a:ext>
            </a:extLst>
          </p:cNvPr>
          <p:cNvSpPr txBox="1"/>
          <p:nvPr/>
        </p:nvSpPr>
        <p:spPr>
          <a:xfrm>
            <a:off x="437157" y="488369"/>
            <a:ext cx="50898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Παράδειγμα </a:t>
            </a:r>
            <a:br>
              <a:rPr lang="el-GR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± καλής δραστηριότητας </a:t>
            </a:r>
            <a:br>
              <a:rPr lang="el-GR" sz="36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3600" dirty="0">
                <a:solidFill>
                  <a:schemeClr val="bg1">
                    <a:lumMod val="50000"/>
                  </a:schemeClr>
                </a:solidFill>
              </a:rPr>
              <a:t>αξιολόγησης</a:t>
            </a:r>
            <a:endParaRPr lang="fr-FR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24874E2-0BC5-CEDE-DBC3-9D026A2449A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762" y="3224212"/>
            <a:ext cx="15144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4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886FDA4-3301-4645-9F51-C30D0F675BF4}"/>
              </a:ext>
            </a:extLst>
          </p:cNvPr>
          <p:cNvSpPr txBox="1"/>
          <p:nvPr/>
        </p:nvSpPr>
        <p:spPr>
          <a:xfrm>
            <a:off x="2134165" y="1004645"/>
            <a:ext cx="3648063" cy="4946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Ακούτε ένα απόσπασμα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μετεωρολογικό δελτίο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κάποιο ρεπορτάζ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από μια ανασκόπηση τύπου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κυρία που μιλάει είναι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δημοσιογράφος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πρωταθλήτρια 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γιατρός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κύριος που μιλάει είναι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δημοσιογράφος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πρωταθλητής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γιατρός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4C5288-9716-4AFF-AB63-076CDCDFE747}"/>
              </a:ext>
            </a:extLst>
          </p:cNvPr>
          <p:cNvSpPr txBox="1"/>
          <p:nvPr/>
        </p:nvSpPr>
        <p:spPr>
          <a:xfrm>
            <a:off x="6553200" y="1004644"/>
            <a:ext cx="3648063" cy="5345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Αναφέρονται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αγώνα σκι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επιδημία γρίπης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σε κακές καιρικές συνθήκες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κυρία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δίνει πληροφορίες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εκφέρει την άποψή της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ζητάει πληροφορίες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endParaRPr lang="el-G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1755">
              <a:lnSpc>
                <a:spcPct val="107000"/>
              </a:lnSpc>
              <a:spcAft>
                <a:spcPts val="800"/>
              </a:spcAft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 κύριος δίνει πληροφορίες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τον εαυτό του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άλλο άτομο</a:t>
            </a: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m"/>
              <a:tabLst>
                <a:tab pos="2705735" algn="l"/>
              </a:tabLst>
            </a:pPr>
            <a:r>
              <a:rPr lang="el-G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για άλλα άτομα</a:t>
            </a:r>
            <a:endParaRPr lang="fr-FR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44AB328D-7745-4AA2-8BCB-A7EF77CCFEB1}"/>
              </a:ext>
            </a:extLst>
          </p:cNvPr>
          <p:cNvCxnSpPr>
            <a:cxnSpLocks/>
          </p:cNvCxnSpPr>
          <p:nvPr/>
        </p:nvCxnSpPr>
        <p:spPr>
          <a:xfrm>
            <a:off x="6096000" y="1281650"/>
            <a:ext cx="0" cy="479194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56213A2-A9E1-144F-10D6-FF042795D081}"/>
              </a:ext>
            </a:extLst>
          </p:cNvPr>
          <p:cNvSpPr txBox="1"/>
          <p:nvPr/>
        </p:nvSpPr>
        <p:spPr>
          <a:xfrm rot="772791">
            <a:off x="10081783" y="440887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58AC39"/>
                </a:solidFill>
                <a:latin typeface="Bahnschrift Condensed" panose="020B0502040204020203" pitchFamily="34" charset="0"/>
              </a:rPr>
              <a:t> ΕΓΚΥΡΟ! </a:t>
            </a:r>
            <a:endParaRPr lang="fr-FR" sz="2800" dirty="0">
              <a:solidFill>
                <a:srgbClr val="58AC39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7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20000">
        <p:fade/>
      </p:transition>
    </mc:Choice>
    <mc:Fallback xmlns="">
      <p:transition spd="med" advClick="0" advTm="120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953</Words>
  <Application>Microsoft Office PowerPoint</Application>
  <PresentationFormat>Grand écran</PresentationFormat>
  <Paragraphs>387</Paragraphs>
  <Slides>32</Slides>
  <Notes>32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0" baseType="lpstr">
      <vt:lpstr>Aptos</vt:lpstr>
      <vt:lpstr>Wingdings</vt:lpstr>
      <vt:lpstr>Arial</vt:lpstr>
      <vt:lpstr>Bahnschrift Condensed</vt:lpstr>
      <vt:lpstr>Times New Roman</vt:lpstr>
      <vt:lpstr>Calibri</vt:lpstr>
      <vt:lpstr>Aptos Display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 Delhaye</dc:creator>
  <cp:lastModifiedBy>Olivier Delhaye</cp:lastModifiedBy>
  <cp:revision>117</cp:revision>
  <dcterms:created xsi:type="dcterms:W3CDTF">2024-05-05T18:27:45Z</dcterms:created>
  <dcterms:modified xsi:type="dcterms:W3CDTF">2026-03-15T20:48:50Z</dcterms:modified>
</cp:coreProperties>
</file>