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5"/>
  </p:notesMasterIdLst>
  <p:sldIdLst>
    <p:sldId id="257" r:id="rId3"/>
    <p:sldId id="343" r:id="rId4"/>
    <p:sldId id="336" r:id="rId5"/>
    <p:sldId id="282" r:id="rId6"/>
    <p:sldId id="329" r:id="rId7"/>
    <p:sldId id="330" r:id="rId8"/>
    <p:sldId id="331" r:id="rId9"/>
    <p:sldId id="350" r:id="rId10"/>
    <p:sldId id="281" r:id="rId11"/>
    <p:sldId id="283" r:id="rId12"/>
    <p:sldId id="258" r:id="rId13"/>
    <p:sldId id="332" r:id="rId14"/>
    <p:sldId id="317" r:id="rId15"/>
    <p:sldId id="308" r:id="rId16"/>
    <p:sldId id="311" r:id="rId17"/>
    <p:sldId id="259" r:id="rId18"/>
    <p:sldId id="333" r:id="rId19"/>
    <p:sldId id="288" r:id="rId20"/>
    <p:sldId id="318" r:id="rId21"/>
    <p:sldId id="319" r:id="rId22"/>
    <p:sldId id="320" r:id="rId23"/>
    <p:sldId id="285" r:id="rId24"/>
    <p:sldId id="286" r:id="rId25"/>
    <p:sldId id="287" r:id="rId26"/>
    <p:sldId id="289" r:id="rId27"/>
    <p:sldId id="298" r:id="rId28"/>
    <p:sldId id="312" r:id="rId29"/>
    <p:sldId id="260" r:id="rId30"/>
    <p:sldId id="313" r:id="rId31"/>
    <p:sldId id="314" r:id="rId32"/>
    <p:sldId id="302" r:id="rId33"/>
    <p:sldId id="303" r:id="rId34"/>
    <p:sldId id="304" r:id="rId35"/>
    <p:sldId id="321" r:id="rId36"/>
    <p:sldId id="322" r:id="rId37"/>
    <p:sldId id="323" r:id="rId38"/>
    <p:sldId id="324" r:id="rId39"/>
    <p:sldId id="325" r:id="rId40"/>
    <p:sldId id="315" r:id="rId41"/>
    <p:sldId id="339" r:id="rId42"/>
    <p:sldId id="337" r:id="rId43"/>
    <p:sldId id="338" r:id="rId44"/>
    <p:sldId id="341" r:id="rId45"/>
    <p:sldId id="342" r:id="rId46"/>
    <p:sldId id="347" r:id="rId47"/>
    <p:sldId id="263" r:id="rId48"/>
    <p:sldId id="345" r:id="rId49"/>
    <p:sldId id="349" r:id="rId50"/>
    <p:sldId id="301" r:id="rId51"/>
    <p:sldId id="334" r:id="rId52"/>
    <p:sldId id="327" r:id="rId53"/>
    <p:sldId id="344" r:id="rId54"/>
  </p:sldIdLst>
  <p:sldSz cx="12192000" cy="6858000"/>
  <p:notesSz cx="6858000" cy="9144000"/>
  <p:embeddedFontLst>
    <p:embeddedFont>
      <p:font typeface="Webdings" panose="05030102010509060703" pitchFamily="18" charset="2"/>
      <p:regular r:id="rId56"/>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F301"/>
    <a:srgbClr val="4472C4"/>
    <a:srgbClr val="B0413D"/>
    <a:srgbClr val="F3FFFF"/>
    <a:srgbClr val="B7534F"/>
    <a:srgbClr val="82B366"/>
    <a:srgbClr val="FFE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3" d="100"/>
          <a:sy n="73" d="100"/>
        </p:scale>
        <p:origin x="90" y="7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2B57A-1CB4-4196-88B2-3B89A65F6433}" type="datetimeFigureOut">
              <a:rPr lang="fr-FR" smtClean="0"/>
              <a:t>30/04/2024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BA477-BA15-46A4-99A2-42C74FB3215C}" type="slidenum">
              <a:rPr lang="fr-FR" smtClean="0"/>
              <a:t>‹N°›</a:t>
            </a:fld>
            <a:endParaRPr lang="fr-FR"/>
          </a:p>
        </p:txBody>
      </p:sp>
    </p:spTree>
    <p:extLst>
      <p:ext uri="{BB962C8B-B14F-4D97-AF65-F5344CB8AC3E}">
        <p14:creationId xmlns:p14="http://schemas.microsoft.com/office/powerpoint/2010/main" val="316723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53BA477-BA15-46A4-99A2-42C74FB3215C}" type="slidenum">
              <a:rPr lang="fr-FR" smtClean="0"/>
              <a:t>3</a:t>
            </a:fld>
            <a:endParaRPr lang="fr-FR"/>
          </a:p>
        </p:txBody>
      </p:sp>
    </p:spTree>
    <p:extLst>
      <p:ext uri="{BB962C8B-B14F-4D97-AF65-F5344CB8AC3E}">
        <p14:creationId xmlns:p14="http://schemas.microsoft.com/office/powerpoint/2010/main" val="2100840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FB216-2E64-444F-8EB8-89034CD9834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767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53BA477-BA15-46A4-99A2-42C74FB3215C}" type="slidenum">
              <a:rPr lang="fr-FR" smtClean="0"/>
              <a:t>50</a:t>
            </a:fld>
            <a:endParaRPr lang="fr-FR"/>
          </a:p>
        </p:txBody>
      </p:sp>
    </p:spTree>
    <p:extLst>
      <p:ext uri="{BB962C8B-B14F-4D97-AF65-F5344CB8AC3E}">
        <p14:creationId xmlns:p14="http://schemas.microsoft.com/office/powerpoint/2010/main" val="1986885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749A25-D9E9-7150-E3A9-37C17BDAA1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FEF7273-D02D-1D6D-4AB2-A02B679A78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8CF7606-C5BB-0266-2C3C-E6C6C6303355}"/>
              </a:ext>
            </a:extLst>
          </p:cNvPr>
          <p:cNvSpPr>
            <a:spLocks noGrp="1"/>
          </p:cNvSpPr>
          <p:nvPr>
            <p:ph type="dt" sz="half" idx="10"/>
          </p:nvPr>
        </p:nvSpPr>
        <p:spPr/>
        <p:txBody>
          <a:bodyPr/>
          <a:lstStyle/>
          <a:p>
            <a:fld id="{D1D05063-405B-4F75-89E0-357E792A6B4D}" type="datetime1">
              <a:rPr lang="fr-FR" smtClean="0"/>
              <a:t>30/04/2024</a:t>
            </a:fld>
            <a:endParaRPr lang="fr-FR"/>
          </a:p>
        </p:txBody>
      </p:sp>
      <p:sp>
        <p:nvSpPr>
          <p:cNvPr id="5" name="Espace réservé du pied de page 4">
            <a:extLst>
              <a:ext uri="{FF2B5EF4-FFF2-40B4-BE49-F238E27FC236}">
                <a16:creationId xmlns:a16="http://schemas.microsoft.com/office/drawing/2014/main" id="{29274E8A-7407-0A9B-4EDD-8566537CF7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DB8E19-3E0E-441A-4ADC-CF2F322539F6}"/>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2077073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81571-951D-7473-56B1-8C843A80536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3E3D2ED-0460-0987-CCEB-0F45B22293B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82B348-138E-047F-842D-CDE6F3D5A43A}"/>
              </a:ext>
            </a:extLst>
          </p:cNvPr>
          <p:cNvSpPr>
            <a:spLocks noGrp="1"/>
          </p:cNvSpPr>
          <p:nvPr>
            <p:ph type="dt" sz="half" idx="10"/>
          </p:nvPr>
        </p:nvSpPr>
        <p:spPr/>
        <p:txBody>
          <a:bodyPr/>
          <a:lstStyle/>
          <a:p>
            <a:fld id="{F2C5EBBA-ACDE-4F69-81F9-13575EF11F48}" type="datetime1">
              <a:rPr lang="fr-FR" smtClean="0"/>
              <a:t>30/04/2024</a:t>
            </a:fld>
            <a:endParaRPr lang="fr-FR"/>
          </a:p>
        </p:txBody>
      </p:sp>
      <p:sp>
        <p:nvSpPr>
          <p:cNvPr id="5" name="Espace réservé du pied de page 4">
            <a:extLst>
              <a:ext uri="{FF2B5EF4-FFF2-40B4-BE49-F238E27FC236}">
                <a16:creationId xmlns:a16="http://schemas.microsoft.com/office/drawing/2014/main" id="{E1C8018E-69D2-5E2C-0390-B0F3B90D0A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CCC301-D52A-8DCF-2F60-6F0032747B35}"/>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1133840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5FD405D-0209-0FEA-D538-4CD2239EDEE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82FCF7C-327A-4106-FF22-47AD4088E89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A7B6E1-DAB3-DC41-EEA7-7586520D79DF}"/>
              </a:ext>
            </a:extLst>
          </p:cNvPr>
          <p:cNvSpPr>
            <a:spLocks noGrp="1"/>
          </p:cNvSpPr>
          <p:nvPr>
            <p:ph type="dt" sz="half" idx="10"/>
          </p:nvPr>
        </p:nvSpPr>
        <p:spPr/>
        <p:txBody>
          <a:bodyPr/>
          <a:lstStyle/>
          <a:p>
            <a:fld id="{A0881E5A-6085-4E59-B6BF-8B7670765A4E}" type="datetime1">
              <a:rPr lang="fr-FR" smtClean="0"/>
              <a:t>30/04/2024</a:t>
            </a:fld>
            <a:endParaRPr lang="fr-FR"/>
          </a:p>
        </p:txBody>
      </p:sp>
      <p:sp>
        <p:nvSpPr>
          <p:cNvPr id="5" name="Espace réservé du pied de page 4">
            <a:extLst>
              <a:ext uri="{FF2B5EF4-FFF2-40B4-BE49-F238E27FC236}">
                <a16:creationId xmlns:a16="http://schemas.microsoft.com/office/drawing/2014/main" id="{D8643A87-E0D0-0A24-5F98-CBABDA8DB0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ABC27FD-D651-3594-18DB-D97DC9A0C2A2}"/>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4056415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B762F8-F102-0CA8-DB45-6E2B875164C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6BCCF12-D8F9-48B4-D861-80C0BBEDA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B0F48D7-4E2C-7F44-C829-BC4D8F14A73C}"/>
              </a:ext>
            </a:extLst>
          </p:cNvPr>
          <p:cNvSpPr>
            <a:spLocks noGrp="1"/>
          </p:cNvSpPr>
          <p:nvPr>
            <p:ph type="dt" sz="half" idx="10"/>
          </p:nvPr>
        </p:nvSpPr>
        <p:spPr/>
        <p:txBody>
          <a:bodyPr/>
          <a:lstStyle/>
          <a:p>
            <a:fld id="{4F625486-D017-400E-B352-21C0206564EF}" type="datetime1">
              <a:rPr lang="fr-FR" smtClean="0"/>
              <a:t>30/04/2024</a:t>
            </a:fld>
            <a:endParaRPr lang="fr-FR"/>
          </a:p>
        </p:txBody>
      </p:sp>
      <p:sp>
        <p:nvSpPr>
          <p:cNvPr id="5" name="Espace réservé du pied de page 4">
            <a:extLst>
              <a:ext uri="{FF2B5EF4-FFF2-40B4-BE49-F238E27FC236}">
                <a16:creationId xmlns:a16="http://schemas.microsoft.com/office/drawing/2014/main" id="{13F3360E-C3A5-4E65-56C7-8EDBCEEB1A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95E5FB-3DCA-E4C7-66D8-2E05C475812C}"/>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1104892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6AFAEF-2487-2299-5EDF-19370A747A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845F6D4-A6B5-49B5-E942-29B2611246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536597-0D79-FD26-5FE4-9822CC7D02B6}"/>
              </a:ext>
            </a:extLst>
          </p:cNvPr>
          <p:cNvSpPr>
            <a:spLocks noGrp="1"/>
          </p:cNvSpPr>
          <p:nvPr>
            <p:ph type="dt" sz="half" idx="10"/>
          </p:nvPr>
        </p:nvSpPr>
        <p:spPr/>
        <p:txBody>
          <a:bodyPr/>
          <a:lstStyle/>
          <a:p>
            <a:fld id="{45881ED8-5EE8-42A8-BFFA-832AEEC9BFE5}" type="datetime1">
              <a:rPr lang="fr-FR" smtClean="0"/>
              <a:t>30/04/2024</a:t>
            </a:fld>
            <a:endParaRPr lang="fr-FR"/>
          </a:p>
        </p:txBody>
      </p:sp>
      <p:sp>
        <p:nvSpPr>
          <p:cNvPr id="5" name="Espace réservé du pied de page 4">
            <a:extLst>
              <a:ext uri="{FF2B5EF4-FFF2-40B4-BE49-F238E27FC236}">
                <a16:creationId xmlns:a16="http://schemas.microsoft.com/office/drawing/2014/main" id="{84734D8D-D385-B9A7-961C-DF6CA42E74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AA375C-BE44-2142-4A4F-290320E395CD}"/>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1725969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66954B-7C52-BE0D-2382-F4CCD630649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0F97D68-8E2C-FE4D-332B-E80CFB0C8E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9756F7D-01C8-93B2-DA71-86F915C69A60}"/>
              </a:ext>
            </a:extLst>
          </p:cNvPr>
          <p:cNvSpPr>
            <a:spLocks noGrp="1"/>
          </p:cNvSpPr>
          <p:nvPr>
            <p:ph type="dt" sz="half" idx="10"/>
          </p:nvPr>
        </p:nvSpPr>
        <p:spPr/>
        <p:txBody>
          <a:bodyPr/>
          <a:lstStyle/>
          <a:p>
            <a:fld id="{C1EFA633-0915-4625-B423-1FC5453927A0}" type="datetime1">
              <a:rPr lang="fr-FR" smtClean="0"/>
              <a:t>30/04/2024</a:t>
            </a:fld>
            <a:endParaRPr lang="fr-FR"/>
          </a:p>
        </p:txBody>
      </p:sp>
      <p:sp>
        <p:nvSpPr>
          <p:cNvPr id="5" name="Espace réservé du pied de page 4">
            <a:extLst>
              <a:ext uri="{FF2B5EF4-FFF2-40B4-BE49-F238E27FC236}">
                <a16:creationId xmlns:a16="http://schemas.microsoft.com/office/drawing/2014/main" id="{05A57C94-E646-2D0C-D805-D7C330F90D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101194-5874-1CEA-E36B-85768E9D12F0}"/>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4040982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415F8A-C4A8-FBE0-EEBB-486FC98E153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1973A2E-1F54-710F-E9B4-FEA755D772D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B818670-98C7-C097-2CD0-1C6D6975FD4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4CE974C-30C1-0741-C8F0-E3668E623580}"/>
              </a:ext>
            </a:extLst>
          </p:cNvPr>
          <p:cNvSpPr>
            <a:spLocks noGrp="1"/>
          </p:cNvSpPr>
          <p:nvPr>
            <p:ph type="dt" sz="half" idx="10"/>
          </p:nvPr>
        </p:nvSpPr>
        <p:spPr/>
        <p:txBody>
          <a:bodyPr/>
          <a:lstStyle/>
          <a:p>
            <a:fld id="{6E6BB506-C323-4793-ADDB-421205CD7730}" type="datetime1">
              <a:rPr lang="fr-FR" smtClean="0"/>
              <a:t>30/04/2024</a:t>
            </a:fld>
            <a:endParaRPr lang="fr-FR"/>
          </a:p>
        </p:txBody>
      </p:sp>
      <p:sp>
        <p:nvSpPr>
          <p:cNvPr id="6" name="Espace réservé du pied de page 5">
            <a:extLst>
              <a:ext uri="{FF2B5EF4-FFF2-40B4-BE49-F238E27FC236}">
                <a16:creationId xmlns:a16="http://schemas.microsoft.com/office/drawing/2014/main" id="{92B7CA12-9403-F78E-987A-D278F0DDBA4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61F5168-5D6A-762E-5C6C-EB906A745A5F}"/>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1518093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322D2-AA00-DFEA-EF05-A3C1931DEDC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AA6BAAB-5C51-1E71-26E8-A7D966ABB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BF25D1B-805C-136C-725A-A02DF93403A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458CBFF-5960-6913-DFDD-4D2E4E13C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E2DB846-4350-86B3-C0BF-81CC66A27E2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05FDE4D-4BC9-7399-0E80-907772D4C811}"/>
              </a:ext>
            </a:extLst>
          </p:cNvPr>
          <p:cNvSpPr>
            <a:spLocks noGrp="1"/>
          </p:cNvSpPr>
          <p:nvPr>
            <p:ph type="dt" sz="half" idx="10"/>
          </p:nvPr>
        </p:nvSpPr>
        <p:spPr/>
        <p:txBody>
          <a:bodyPr/>
          <a:lstStyle/>
          <a:p>
            <a:fld id="{6DF37D3D-85AA-4C48-A20A-ED2FD3CDA427}" type="datetime1">
              <a:rPr lang="fr-FR" smtClean="0"/>
              <a:t>30/04/2024</a:t>
            </a:fld>
            <a:endParaRPr lang="fr-FR"/>
          </a:p>
        </p:txBody>
      </p:sp>
      <p:sp>
        <p:nvSpPr>
          <p:cNvPr id="8" name="Espace réservé du pied de page 7">
            <a:extLst>
              <a:ext uri="{FF2B5EF4-FFF2-40B4-BE49-F238E27FC236}">
                <a16:creationId xmlns:a16="http://schemas.microsoft.com/office/drawing/2014/main" id="{F062B0E5-FDA4-FA16-38C6-BC5EE098D2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D586347-5D96-C424-E146-75C911151338}"/>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378481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75632A-64EE-637B-F9E9-2934E604BAA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8B70639-7904-7A7F-E55C-EA2E9CC62244}"/>
              </a:ext>
            </a:extLst>
          </p:cNvPr>
          <p:cNvSpPr>
            <a:spLocks noGrp="1"/>
          </p:cNvSpPr>
          <p:nvPr>
            <p:ph type="dt" sz="half" idx="10"/>
          </p:nvPr>
        </p:nvSpPr>
        <p:spPr/>
        <p:txBody>
          <a:bodyPr/>
          <a:lstStyle/>
          <a:p>
            <a:fld id="{6EAA60EC-AD4B-49F7-82ED-74E17574CDE4}" type="datetime1">
              <a:rPr lang="fr-FR" smtClean="0"/>
              <a:t>30/04/2024</a:t>
            </a:fld>
            <a:endParaRPr lang="fr-FR"/>
          </a:p>
        </p:txBody>
      </p:sp>
      <p:sp>
        <p:nvSpPr>
          <p:cNvPr id="4" name="Espace réservé du pied de page 3">
            <a:extLst>
              <a:ext uri="{FF2B5EF4-FFF2-40B4-BE49-F238E27FC236}">
                <a16:creationId xmlns:a16="http://schemas.microsoft.com/office/drawing/2014/main" id="{C6EFF315-8FA2-39D2-7ECB-B815BA38C85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7EC9E4B-8EDD-0FC7-CFB2-9CA1FD299514}"/>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925827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C8D55F1-EFE0-41D5-6831-7B74108C26A7}"/>
              </a:ext>
            </a:extLst>
          </p:cNvPr>
          <p:cNvSpPr>
            <a:spLocks noGrp="1"/>
          </p:cNvSpPr>
          <p:nvPr>
            <p:ph type="dt" sz="half" idx="10"/>
          </p:nvPr>
        </p:nvSpPr>
        <p:spPr/>
        <p:txBody>
          <a:bodyPr/>
          <a:lstStyle/>
          <a:p>
            <a:fld id="{10207AF2-AF18-4A5B-9345-FD7133BF6AA6}" type="datetime1">
              <a:rPr lang="fr-FR" smtClean="0"/>
              <a:t>30/04/2024</a:t>
            </a:fld>
            <a:endParaRPr lang="fr-FR"/>
          </a:p>
        </p:txBody>
      </p:sp>
      <p:sp>
        <p:nvSpPr>
          <p:cNvPr id="3" name="Espace réservé du pied de page 2">
            <a:extLst>
              <a:ext uri="{FF2B5EF4-FFF2-40B4-BE49-F238E27FC236}">
                <a16:creationId xmlns:a16="http://schemas.microsoft.com/office/drawing/2014/main" id="{C42DFD00-7EA8-7A02-2446-F159815EA0B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267712A-9C3B-61B4-B22B-EF4B853779F6}"/>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3912737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AF3C0-82C2-5805-F82E-FF8A0F3A1AF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9D156AA-77CF-E2AD-3AAF-44663333E3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3E19CD3-9BF2-F174-8531-77ADDBE21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9268524-1F12-3ED6-C270-43C39FEA3A9D}"/>
              </a:ext>
            </a:extLst>
          </p:cNvPr>
          <p:cNvSpPr>
            <a:spLocks noGrp="1"/>
          </p:cNvSpPr>
          <p:nvPr>
            <p:ph type="dt" sz="half" idx="10"/>
          </p:nvPr>
        </p:nvSpPr>
        <p:spPr/>
        <p:txBody>
          <a:bodyPr/>
          <a:lstStyle/>
          <a:p>
            <a:fld id="{1BD8A61B-B8E3-4D5E-A98D-84DFA30A3087}" type="datetime1">
              <a:rPr lang="fr-FR" smtClean="0"/>
              <a:t>30/04/2024</a:t>
            </a:fld>
            <a:endParaRPr lang="fr-FR"/>
          </a:p>
        </p:txBody>
      </p:sp>
      <p:sp>
        <p:nvSpPr>
          <p:cNvPr id="6" name="Espace réservé du pied de page 5">
            <a:extLst>
              <a:ext uri="{FF2B5EF4-FFF2-40B4-BE49-F238E27FC236}">
                <a16:creationId xmlns:a16="http://schemas.microsoft.com/office/drawing/2014/main" id="{86E7A9FB-F330-348E-CE3D-52DFFE71EB4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326A8D0-26F3-7659-BB43-C736626D4D13}"/>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4085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4A66EC-CB23-4A90-CCFB-409285F17FD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3F7939-FA34-194F-D030-4A93E57174F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13C7DC-C49F-E37B-38A7-A592F64DECCE}"/>
              </a:ext>
            </a:extLst>
          </p:cNvPr>
          <p:cNvSpPr>
            <a:spLocks noGrp="1"/>
          </p:cNvSpPr>
          <p:nvPr>
            <p:ph type="dt" sz="half" idx="10"/>
          </p:nvPr>
        </p:nvSpPr>
        <p:spPr/>
        <p:txBody>
          <a:bodyPr/>
          <a:lstStyle/>
          <a:p>
            <a:fld id="{E6364E4F-5277-45E2-9402-194F814D2A5E}" type="datetime1">
              <a:rPr lang="fr-FR" smtClean="0"/>
              <a:t>30/04/2024</a:t>
            </a:fld>
            <a:endParaRPr lang="fr-FR"/>
          </a:p>
        </p:txBody>
      </p:sp>
      <p:sp>
        <p:nvSpPr>
          <p:cNvPr id="5" name="Espace réservé du pied de page 4">
            <a:extLst>
              <a:ext uri="{FF2B5EF4-FFF2-40B4-BE49-F238E27FC236}">
                <a16:creationId xmlns:a16="http://schemas.microsoft.com/office/drawing/2014/main" id="{01813DED-45E3-93C9-FA7A-4B914CFBF7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2FDA3D-6EF1-46A5-35F0-60E3D2D99AE3}"/>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467825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84E29-CCC5-BB19-CBF0-9DF63AB0CBD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B302016-1623-17D3-D4E4-4D973B86A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6DDB313-C92F-BFD5-E33F-A3E719747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BF3A726-06C0-DF20-06EC-548912ED034B}"/>
              </a:ext>
            </a:extLst>
          </p:cNvPr>
          <p:cNvSpPr>
            <a:spLocks noGrp="1"/>
          </p:cNvSpPr>
          <p:nvPr>
            <p:ph type="dt" sz="half" idx="10"/>
          </p:nvPr>
        </p:nvSpPr>
        <p:spPr/>
        <p:txBody>
          <a:bodyPr/>
          <a:lstStyle/>
          <a:p>
            <a:fld id="{0767BAD7-BB1F-4FD4-8169-443A811E5BDB}" type="datetime1">
              <a:rPr lang="fr-FR" smtClean="0"/>
              <a:t>30/04/2024</a:t>
            </a:fld>
            <a:endParaRPr lang="fr-FR"/>
          </a:p>
        </p:txBody>
      </p:sp>
      <p:sp>
        <p:nvSpPr>
          <p:cNvPr id="6" name="Espace réservé du pied de page 5">
            <a:extLst>
              <a:ext uri="{FF2B5EF4-FFF2-40B4-BE49-F238E27FC236}">
                <a16:creationId xmlns:a16="http://schemas.microsoft.com/office/drawing/2014/main" id="{76115DEC-65BE-1C0D-64D5-7A1B302285A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459E742-DC1B-1892-5CC4-1BA1AB498B79}"/>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3920382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B0E430-5604-1B0D-846C-38FE0B0490A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A38B4DE-5542-C944-F300-D6BE2AAFC50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CBE164A-5414-9509-3212-9A8567CC7208}"/>
              </a:ext>
            </a:extLst>
          </p:cNvPr>
          <p:cNvSpPr>
            <a:spLocks noGrp="1"/>
          </p:cNvSpPr>
          <p:nvPr>
            <p:ph type="dt" sz="half" idx="10"/>
          </p:nvPr>
        </p:nvSpPr>
        <p:spPr/>
        <p:txBody>
          <a:bodyPr/>
          <a:lstStyle/>
          <a:p>
            <a:fld id="{165971C2-0FFB-4E95-9ECD-79D8A9CFBF3F}" type="datetime1">
              <a:rPr lang="fr-FR" smtClean="0"/>
              <a:t>30/04/2024</a:t>
            </a:fld>
            <a:endParaRPr lang="fr-FR"/>
          </a:p>
        </p:txBody>
      </p:sp>
      <p:sp>
        <p:nvSpPr>
          <p:cNvPr id="5" name="Espace réservé du pied de page 4">
            <a:extLst>
              <a:ext uri="{FF2B5EF4-FFF2-40B4-BE49-F238E27FC236}">
                <a16:creationId xmlns:a16="http://schemas.microsoft.com/office/drawing/2014/main" id="{C7598E95-CF55-6402-2E41-4DBA24A1FF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99A58E-ADFB-F84E-00C5-0A686DFCAD31}"/>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2173519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F4CC887-B26C-2465-B7D0-73D36F502E8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A16D860-198B-A4C4-9420-4FE7990A030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0FF081C-92CF-BB79-0027-1FC360FBA8FB}"/>
              </a:ext>
            </a:extLst>
          </p:cNvPr>
          <p:cNvSpPr>
            <a:spLocks noGrp="1"/>
          </p:cNvSpPr>
          <p:nvPr>
            <p:ph type="dt" sz="half" idx="10"/>
          </p:nvPr>
        </p:nvSpPr>
        <p:spPr/>
        <p:txBody>
          <a:bodyPr/>
          <a:lstStyle/>
          <a:p>
            <a:fld id="{8ABCEAD8-31EC-4674-9F59-3E0DA0738E8E}" type="datetime1">
              <a:rPr lang="fr-FR" smtClean="0"/>
              <a:t>30/04/2024</a:t>
            </a:fld>
            <a:endParaRPr lang="fr-FR"/>
          </a:p>
        </p:txBody>
      </p:sp>
      <p:sp>
        <p:nvSpPr>
          <p:cNvPr id="5" name="Espace réservé du pied de page 4">
            <a:extLst>
              <a:ext uri="{FF2B5EF4-FFF2-40B4-BE49-F238E27FC236}">
                <a16:creationId xmlns:a16="http://schemas.microsoft.com/office/drawing/2014/main" id="{7A752AC3-C158-4B2E-C0DE-90398A095F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844BB3-8BEA-059D-B009-E3B4D989B7E2}"/>
              </a:ext>
            </a:extLst>
          </p:cNvPr>
          <p:cNvSpPr>
            <a:spLocks noGrp="1"/>
          </p:cNvSpPr>
          <p:nvPr>
            <p:ph type="sldNum" sz="quarter" idx="12"/>
          </p:nvPr>
        </p:nvSpPr>
        <p:spPr/>
        <p:txBody>
          <a:bodyPr/>
          <a:lstStyle/>
          <a:p>
            <a:fld id="{A155AEFD-F12B-487F-A3C9-A502590000AA}" type="slidenum">
              <a:rPr lang="fr-FR" smtClean="0"/>
              <a:t>‹N°›</a:t>
            </a:fld>
            <a:endParaRPr lang="fr-FR"/>
          </a:p>
        </p:txBody>
      </p:sp>
    </p:spTree>
    <p:extLst>
      <p:ext uri="{BB962C8B-B14F-4D97-AF65-F5344CB8AC3E}">
        <p14:creationId xmlns:p14="http://schemas.microsoft.com/office/powerpoint/2010/main" val="3258708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EA0FA-C655-E79C-6BEA-A7FCDF6D2EA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7F16718-6E6A-35FB-3D5F-8CE15F60DF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42A93B1-4EEA-7BC4-D07C-A076D0440EC3}"/>
              </a:ext>
            </a:extLst>
          </p:cNvPr>
          <p:cNvSpPr>
            <a:spLocks noGrp="1"/>
          </p:cNvSpPr>
          <p:nvPr>
            <p:ph type="dt" sz="half" idx="10"/>
          </p:nvPr>
        </p:nvSpPr>
        <p:spPr/>
        <p:txBody>
          <a:bodyPr/>
          <a:lstStyle/>
          <a:p>
            <a:fld id="{2C4DAF52-6A55-4410-ADF0-CA99CBA9F154}" type="datetime1">
              <a:rPr lang="fr-FR" smtClean="0"/>
              <a:t>30/04/2024</a:t>
            </a:fld>
            <a:endParaRPr lang="fr-FR"/>
          </a:p>
        </p:txBody>
      </p:sp>
      <p:sp>
        <p:nvSpPr>
          <p:cNvPr id="5" name="Espace réservé du pied de page 4">
            <a:extLst>
              <a:ext uri="{FF2B5EF4-FFF2-40B4-BE49-F238E27FC236}">
                <a16:creationId xmlns:a16="http://schemas.microsoft.com/office/drawing/2014/main" id="{3AA2A45D-89C6-E79C-276F-EA55E3F64C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460895-A5D7-3A56-FB00-9F19FCB63E42}"/>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343852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922AFC-9059-31B7-71F7-F85F1ED8EDD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459C0C4-BE5A-2524-C6EF-101514B1F67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B108F76-F68E-94FC-3CAB-38F46A68F72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9E7F388-11BF-4FFB-58DC-77A03E1D5619}"/>
              </a:ext>
            </a:extLst>
          </p:cNvPr>
          <p:cNvSpPr>
            <a:spLocks noGrp="1"/>
          </p:cNvSpPr>
          <p:nvPr>
            <p:ph type="dt" sz="half" idx="10"/>
          </p:nvPr>
        </p:nvSpPr>
        <p:spPr/>
        <p:txBody>
          <a:bodyPr/>
          <a:lstStyle/>
          <a:p>
            <a:fld id="{1E3B093E-EB73-4607-BDB5-AEF8A5DF9974}" type="datetime1">
              <a:rPr lang="fr-FR" smtClean="0"/>
              <a:t>30/04/2024</a:t>
            </a:fld>
            <a:endParaRPr lang="fr-FR"/>
          </a:p>
        </p:txBody>
      </p:sp>
      <p:sp>
        <p:nvSpPr>
          <p:cNvPr id="6" name="Espace réservé du pied de page 5">
            <a:extLst>
              <a:ext uri="{FF2B5EF4-FFF2-40B4-BE49-F238E27FC236}">
                <a16:creationId xmlns:a16="http://schemas.microsoft.com/office/drawing/2014/main" id="{4213970D-F853-EF07-86DD-039617C52BC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D125BA-0654-24B1-D3D2-93CB55F9A701}"/>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19815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257D9-8770-A2A2-DBF3-5AB372BCA74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8AF7AD7-0950-2660-4878-2ADA9E93EA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CE736BB-640E-01F3-3673-63A7EF83BE0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4865158-5E2C-17FA-87FD-F697D0C357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93E6452-1C15-CEE2-7A67-86DB999EF49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2B9926E-6ADD-EB93-E724-CA85B2895CB8}"/>
              </a:ext>
            </a:extLst>
          </p:cNvPr>
          <p:cNvSpPr>
            <a:spLocks noGrp="1"/>
          </p:cNvSpPr>
          <p:nvPr>
            <p:ph type="dt" sz="half" idx="10"/>
          </p:nvPr>
        </p:nvSpPr>
        <p:spPr/>
        <p:txBody>
          <a:bodyPr/>
          <a:lstStyle/>
          <a:p>
            <a:fld id="{F21C6FD4-526E-413B-A26B-80236ADC98A7}" type="datetime1">
              <a:rPr lang="fr-FR" smtClean="0"/>
              <a:t>30/04/2024</a:t>
            </a:fld>
            <a:endParaRPr lang="fr-FR"/>
          </a:p>
        </p:txBody>
      </p:sp>
      <p:sp>
        <p:nvSpPr>
          <p:cNvPr id="8" name="Espace réservé du pied de page 7">
            <a:extLst>
              <a:ext uri="{FF2B5EF4-FFF2-40B4-BE49-F238E27FC236}">
                <a16:creationId xmlns:a16="http://schemas.microsoft.com/office/drawing/2014/main" id="{C52AA491-CD5E-8318-CFB5-75E62328643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A445AC6-2511-2ED9-A661-3B2C08D278FA}"/>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769057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F34D31-3E67-EAAE-83D1-741AA8EFD5E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8D9130F-D92D-7498-D15B-9F73139D48B2}"/>
              </a:ext>
            </a:extLst>
          </p:cNvPr>
          <p:cNvSpPr>
            <a:spLocks noGrp="1"/>
          </p:cNvSpPr>
          <p:nvPr>
            <p:ph type="dt" sz="half" idx="10"/>
          </p:nvPr>
        </p:nvSpPr>
        <p:spPr/>
        <p:txBody>
          <a:bodyPr/>
          <a:lstStyle/>
          <a:p>
            <a:fld id="{4671C483-FCE9-4DF1-B6BE-81FCDDD3ED5E}" type="datetime1">
              <a:rPr lang="fr-FR" smtClean="0"/>
              <a:t>30/04/2024</a:t>
            </a:fld>
            <a:endParaRPr lang="fr-FR"/>
          </a:p>
        </p:txBody>
      </p:sp>
      <p:sp>
        <p:nvSpPr>
          <p:cNvPr id="4" name="Espace réservé du pied de page 3">
            <a:extLst>
              <a:ext uri="{FF2B5EF4-FFF2-40B4-BE49-F238E27FC236}">
                <a16:creationId xmlns:a16="http://schemas.microsoft.com/office/drawing/2014/main" id="{E21ED3F8-0DA9-8236-7C0D-BCA47459089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94D4D43-2C1C-F9D8-409D-1469577656B6}"/>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261270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86C0226-E173-AFB2-F8FB-9EFA118DD3B2}"/>
              </a:ext>
            </a:extLst>
          </p:cNvPr>
          <p:cNvSpPr>
            <a:spLocks noGrp="1"/>
          </p:cNvSpPr>
          <p:nvPr>
            <p:ph type="dt" sz="half" idx="10"/>
          </p:nvPr>
        </p:nvSpPr>
        <p:spPr/>
        <p:txBody>
          <a:bodyPr/>
          <a:lstStyle/>
          <a:p>
            <a:fld id="{92AF4A3F-346E-4CF4-AEBC-ECF528410604}" type="datetime1">
              <a:rPr lang="fr-FR" smtClean="0"/>
              <a:t>30/04/2024</a:t>
            </a:fld>
            <a:endParaRPr lang="fr-FR"/>
          </a:p>
        </p:txBody>
      </p:sp>
      <p:sp>
        <p:nvSpPr>
          <p:cNvPr id="3" name="Espace réservé du pied de page 2">
            <a:extLst>
              <a:ext uri="{FF2B5EF4-FFF2-40B4-BE49-F238E27FC236}">
                <a16:creationId xmlns:a16="http://schemas.microsoft.com/office/drawing/2014/main" id="{BE6B38C3-61BD-0686-43B7-C8BB38E07C9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C0413AF-ECF5-915F-D4F1-CFC1FE674357}"/>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4042648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020172-3828-3A15-A154-F1293FC46C0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33AA2DC-AC0E-F972-494D-0AA537213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E1FFA12-71D2-B7D9-83A2-E56ED2B7E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8EB9F49-3FBF-B76D-4D43-C1ACDBDBC730}"/>
              </a:ext>
            </a:extLst>
          </p:cNvPr>
          <p:cNvSpPr>
            <a:spLocks noGrp="1"/>
          </p:cNvSpPr>
          <p:nvPr>
            <p:ph type="dt" sz="half" idx="10"/>
          </p:nvPr>
        </p:nvSpPr>
        <p:spPr/>
        <p:txBody>
          <a:bodyPr/>
          <a:lstStyle/>
          <a:p>
            <a:fld id="{A0EF7C0D-0B4D-43D2-B647-0EE5F86DB84C}" type="datetime1">
              <a:rPr lang="fr-FR" smtClean="0"/>
              <a:t>30/04/2024</a:t>
            </a:fld>
            <a:endParaRPr lang="fr-FR"/>
          </a:p>
        </p:txBody>
      </p:sp>
      <p:sp>
        <p:nvSpPr>
          <p:cNvPr id="6" name="Espace réservé du pied de page 5">
            <a:extLst>
              <a:ext uri="{FF2B5EF4-FFF2-40B4-BE49-F238E27FC236}">
                <a16:creationId xmlns:a16="http://schemas.microsoft.com/office/drawing/2014/main" id="{0FEEF94D-F2BC-2E78-B93C-2B6591355BF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C0ED60B-0BF3-FC73-4589-C2AC7D59CAB3}"/>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1290284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79AD5D-3D78-B780-FAE5-D31A48CB4FB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3BACB18-2303-80D2-4A22-A88D427F7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42397E0-7BC9-EF10-D1C7-3D4E606AE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7A4C094-A166-E316-1978-956D79836564}"/>
              </a:ext>
            </a:extLst>
          </p:cNvPr>
          <p:cNvSpPr>
            <a:spLocks noGrp="1"/>
          </p:cNvSpPr>
          <p:nvPr>
            <p:ph type="dt" sz="half" idx="10"/>
          </p:nvPr>
        </p:nvSpPr>
        <p:spPr/>
        <p:txBody>
          <a:bodyPr/>
          <a:lstStyle/>
          <a:p>
            <a:fld id="{2BD350E2-14F2-42AC-ABF0-B55F2D4C65EA}" type="datetime1">
              <a:rPr lang="fr-FR" smtClean="0"/>
              <a:t>30/04/2024</a:t>
            </a:fld>
            <a:endParaRPr lang="fr-FR"/>
          </a:p>
        </p:txBody>
      </p:sp>
      <p:sp>
        <p:nvSpPr>
          <p:cNvPr id="6" name="Espace réservé du pied de page 5">
            <a:extLst>
              <a:ext uri="{FF2B5EF4-FFF2-40B4-BE49-F238E27FC236}">
                <a16:creationId xmlns:a16="http://schemas.microsoft.com/office/drawing/2014/main" id="{4B4BEB69-925C-9698-E8CB-9E22BDA5EB5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63C9F1-0F31-3868-92F1-BD812C8DC32B}"/>
              </a:ext>
            </a:extLst>
          </p:cNvPr>
          <p:cNvSpPr>
            <a:spLocks noGrp="1"/>
          </p:cNvSpPr>
          <p:nvPr>
            <p:ph type="sldNum" sz="quarter" idx="12"/>
          </p:nvPr>
        </p:nvSpPr>
        <p:spPr/>
        <p:txBody>
          <a:bodyPr/>
          <a:lstStyle/>
          <a:p>
            <a:fld id="{DE72B1B6-D2B8-4246-BD5A-AAB75EB5DC44}" type="slidenum">
              <a:rPr lang="fr-FR" smtClean="0"/>
              <a:t>‹N°›</a:t>
            </a:fld>
            <a:endParaRPr lang="fr-FR"/>
          </a:p>
        </p:txBody>
      </p:sp>
    </p:spTree>
    <p:extLst>
      <p:ext uri="{BB962C8B-B14F-4D97-AF65-F5344CB8AC3E}">
        <p14:creationId xmlns:p14="http://schemas.microsoft.com/office/powerpoint/2010/main" val="176388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7000">
              <a:schemeClr val="bg1"/>
            </a:gs>
            <a:gs pos="100000">
              <a:schemeClr val="bg1">
                <a:lumMod val="7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AFA42FC-48AC-7754-081C-23499ACCD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68DC9AA-BBBB-157A-E171-628F1BE31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EB0877-48F4-B6A8-D296-705FCEF15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667ADA-5773-4A03-A9CD-537987D80769}" type="datetime1">
              <a:rPr lang="fr-FR" smtClean="0"/>
              <a:t>30/04/2024</a:t>
            </a:fld>
            <a:endParaRPr lang="fr-FR"/>
          </a:p>
        </p:txBody>
      </p:sp>
      <p:sp>
        <p:nvSpPr>
          <p:cNvPr id="5" name="Espace réservé du pied de page 4">
            <a:extLst>
              <a:ext uri="{FF2B5EF4-FFF2-40B4-BE49-F238E27FC236}">
                <a16:creationId xmlns:a16="http://schemas.microsoft.com/office/drawing/2014/main" id="{9A16B97C-D0AD-1CE8-6515-4DCCBC26FF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C0C7095-B58C-FC94-6EF7-8980BB6A19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72B1B6-D2B8-4246-BD5A-AAB75EB5DC44}" type="slidenum">
              <a:rPr lang="fr-FR" smtClean="0"/>
              <a:t>‹N°›</a:t>
            </a:fld>
            <a:endParaRPr lang="fr-FR"/>
          </a:p>
        </p:txBody>
      </p:sp>
    </p:spTree>
    <p:extLst>
      <p:ext uri="{BB962C8B-B14F-4D97-AF65-F5344CB8AC3E}">
        <p14:creationId xmlns:p14="http://schemas.microsoft.com/office/powerpoint/2010/main" val="984693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7000">
              <a:schemeClr val="bg1"/>
            </a:gs>
            <a:gs pos="100000">
              <a:schemeClr val="bg1">
                <a:lumMod val="7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7B5E05B-4749-DA8A-2A75-96AFA67AD1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DFA94FA-C757-392E-80E8-2D5198B6E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352393-029C-8AD4-C380-E1A7EFB39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C2E56-6348-455F-888E-6ACD38778FBC}" type="datetime1">
              <a:rPr lang="fr-FR" smtClean="0"/>
              <a:t>30/04/2024</a:t>
            </a:fld>
            <a:endParaRPr lang="fr-FR"/>
          </a:p>
        </p:txBody>
      </p:sp>
      <p:sp>
        <p:nvSpPr>
          <p:cNvPr id="5" name="Espace réservé du pied de page 4">
            <a:extLst>
              <a:ext uri="{FF2B5EF4-FFF2-40B4-BE49-F238E27FC236}">
                <a16:creationId xmlns:a16="http://schemas.microsoft.com/office/drawing/2014/main" id="{82176A14-CA1F-62EB-AD3F-7BD819557E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A969E86-D943-7F40-0867-2A643B63F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5AEFD-F12B-487F-A3C9-A502590000AA}" type="slidenum">
              <a:rPr lang="fr-FR" smtClean="0"/>
              <a:t>‹N°›</a:t>
            </a:fld>
            <a:endParaRPr lang="fr-FR"/>
          </a:p>
        </p:txBody>
      </p:sp>
    </p:spTree>
    <p:extLst>
      <p:ext uri="{BB962C8B-B14F-4D97-AF65-F5344CB8AC3E}">
        <p14:creationId xmlns:p14="http://schemas.microsoft.com/office/powerpoint/2010/main" val="2401164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ly/hvubA" TargetMode="Externa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8.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hdphoto" Target="../media/hdphoto5.wdp"/><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5.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5.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5.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18.xml"/><Relationship Id="rId5" Type="http://schemas.microsoft.com/office/2007/relationships/hdphoto" Target="../media/hdphoto12.wdp"/><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hdphoto" Target="../media/hdphoto13.wdp"/><Relationship Id="rId7"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18.xml"/><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18.xml"/><Relationship Id="rId5" Type="http://schemas.microsoft.com/office/2007/relationships/hdphoto" Target="../media/hdphoto16.wdp"/><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sv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4.png"/><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hyperlink" Target="https://www.facebook.com/olivier.delhaye/" TargetMode="External"/><Relationship Id="rId2" Type="http://schemas.openxmlformats.org/officeDocument/2006/relationships/hyperlink" Target="mailto:delhaye@frl.auth.gr" TargetMode="External"/><Relationship Id="rId1" Type="http://schemas.openxmlformats.org/officeDocument/2006/relationships/slideLayout" Target="../slideLayouts/slideLayout18.xml"/><Relationship Id="rId6" Type="http://schemas.openxmlformats.org/officeDocument/2006/relationships/image" Target="../media/image3.png"/><Relationship Id="rId5" Type="http://schemas.microsoft.com/office/2007/relationships/hdphoto" Target="../media/hdphoto17.wdp"/><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creativecommons.org/licenses/by-nc-nd/4.0/deed.en"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55FFA7C-CE73-1C1D-67A0-D5CF26748DF9}"/>
              </a:ext>
            </a:extLst>
          </p:cNvPr>
          <p:cNvPicPr>
            <a:picLocks noChangeAspect="1"/>
          </p:cNvPicPr>
          <p:nvPr/>
        </p:nvPicPr>
        <p:blipFill>
          <a:blip r:embed="rId2"/>
          <a:stretch>
            <a:fillRect/>
          </a:stretch>
        </p:blipFill>
        <p:spPr>
          <a:xfrm>
            <a:off x="571500" y="0"/>
            <a:ext cx="6858000" cy="6858000"/>
          </a:xfrm>
          <a:prstGeom prst="rect">
            <a:avLst/>
          </a:prstGeom>
        </p:spPr>
      </p:pic>
      <p:sp>
        <p:nvSpPr>
          <p:cNvPr id="6" name="ZoneTexte 5">
            <a:extLst>
              <a:ext uri="{FF2B5EF4-FFF2-40B4-BE49-F238E27FC236}">
                <a16:creationId xmlns:a16="http://schemas.microsoft.com/office/drawing/2014/main" id="{AB8AC76B-1D30-2FAA-4F6F-52CEA3BCD726}"/>
              </a:ext>
            </a:extLst>
          </p:cNvPr>
          <p:cNvSpPr txBox="1"/>
          <p:nvPr/>
        </p:nvSpPr>
        <p:spPr>
          <a:xfrm>
            <a:off x="7810500" y="3886200"/>
            <a:ext cx="4161717" cy="2893100"/>
          </a:xfrm>
          <a:prstGeom prst="rect">
            <a:avLst/>
          </a:prstGeom>
          <a:noFill/>
        </p:spPr>
        <p:txBody>
          <a:bodyPr wrap="none" rtlCol="0">
            <a:spAutoFit/>
          </a:bodyPr>
          <a:lstStyle/>
          <a:p>
            <a:r>
              <a:rPr lang="fr-FR" sz="3200" b="1" dirty="0"/>
              <a:t>ChatGPT</a:t>
            </a:r>
            <a:r>
              <a:rPr lang="fr-FR" sz="3200" dirty="0"/>
              <a:t>, </a:t>
            </a:r>
          </a:p>
          <a:p>
            <a:r>
              <a:rPr lang="fr-FR" sz="3200" dirty="0"/>
              <a:t>le GPS du prof de </a:t>
            </a:r>
            <a:r>
              <a:rPr lang="fr-FR" sz="3200" dirty="0" err="1"/>
              <a:t>fle</a:t>
            </a:r>
            <a:endParaRPr lang="fr-FR" sz="3200" dirty="0"/>
          </a:p>
          <a:p>
            <a:endParaRPr lang="fr-FR" sz="3200" dirty="0"/>
          </a:p>
          <a:p>
            <a:r>
              <a:rPr lang="fr-FR" b="1" dirty="0">
                <a:solidFill>
                  <a:schemeClr val="tx1">
                    <a:lumMod val="50000"/>
                    <a:lumOff val="50000"/>
                  </a:schemeClr>
                </a:solidFill>
              </a:rPr>
              <a:t>Olivier DELHAYE</a:t>
            </a:r>
          </a:p>
          <a:p>
            <a:r>
              <a:rPr lang="fr-FR" dirty="0">
                <a:solidFill>
                  <a:schemeClr val="tx1">
                    <a:lumMod val="50000"/>
                    <a:lumOff val="50000"/>
                  </a:schemeClr>
                </a:solidFill>
              </a:rPr>
              <a:t>Didacticien des langues et docimologue</a:t>
            </a:r>
          </a:p>
          <a:p>
            <a:r>
              <a:rPr lang="fr-FR" dirty="0">
                <a:solidFill>
                  <a:schemeClr val="tx1">
                    <a:lumMod val="50000"/>
                    <a:lumOff val="50000"/>
                  </a:schemeClr>
                </a:solidFill>
              </a:rPr>
              <a:t>Université Aristote de Thessaloniki</a:t>
            </a:r>
          </a:p>
          <a:p>
            <a:endParaRPr lang="fr-FR" sz="3200" dirty="0"/>
          </a:p>
        </p:txBody>
      </p:sp>
      <p:cxnSp>
        <p:nvCxnSpPr>
          <p:cNvPr id="3" name="Connecteur droit 2">
            <a:extLst>
              <a:ext uri="{FF2B5EF4-FFF2-40B4-BE49-F238E27FC236}">
                <a16:creationId xmlns:a16="http://schemas.microsoft.com/office/drawing/2014/main" id="{5DAB07C3-2FDA-141F-3E6D-ADD18383C89A}"/>
              </a:ext>
            </a:extLst>
          </p:cNvPr>
          <p:cNvCxnSpPr/>
          <p:nvPr/>
        </p:nvCxnSpPr>
        <p:spPr>
          <a:xfrm flipV="1">
            <a:off x="8722659" y="4374776"/>
            <a:ext cx="188259" cy="8068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704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AF7327A-2A93-50FF-78AB-E7A4C2023919}"/>
              </a:ext>
            </a:extLst>
          </p:cNvPr>
          <p:cNvPicPr>
            <a:picLocks noChangeAspect="1"/>
          </p:cNvPicPr>
          <p:nvPr/>
        </p:nvPicPr>
        <p:blipFill rotWithShape="1">
          <a:blip r:embed="rId2">
            <a:clrChange>
              <a:clrFrom>
                <a:srgbClr val="FFFFFF"/>
              </a:clrFrom>
              <a:clrTo>
                <a:srgbClr val="FFFFFF">
                  <a:alpha val="0"/>
                </a:srgbClr>
              </a:clrTo>
            </a:clrChange>
          </a:blip>
          <a:srcRect l="43563" r="15054"/>
          <a:stretch/>
        </p:blipFill>
        <p:spPr>
          <a:xfrm>
            <a:off x="4987531" y="2045201"/>
            <a:ext cx="5303038" cy="2628900"/>
          </a:xfrm>
          <a:prstGeom prst="rect">
            <a:avLst/>
          </a:prstGeom>
        </p:spPr>
      </p:pic>
      <p:pic>
        <p:nvPicPr>
          <p:cNvPr id="6" name="Image 5" descr="Une image contenant mammifère, chat, Chats petite et moyenne taille, chat domestique&#10;&#10;Description générée automatiquement">
            <a:extLst>
              <a:ext uri="{FF2B5EF4-FFF2-40B4-BE49-F238E27FC236}">
                <a16:creationId xmlns:a16="http://schemas.microsoft.com/office/drawing/2014/main" id="{C2BC2F43-F31A-556D-DB45-701899BF2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 y="2502401"/>
            <a:ext cx="2667000" cy="1714500"/>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EE674C09-2139-40EF-689B-BDFD3FDAB09A}"/>
              </a:ext>
            </a:extLst>
          </p:cNvPr>
          <p:cNvPicPr>
            <a:picLocks noChangeAspect="1"/>
          </p:cNvPicPr>
          <p:nvPr/>
        </p:nvPicPr>
        <p:blipFill>
          <a:blip r:embed="rId4"/>
          <a:stretch>
            <a:fillRect/>
          </a:stretch>
        </p:blipFill>
        <p:spPr>
          <a:xfrm>
            <a:off x="2862261" y="2502401"/>
            <a:ext cx="1979271" cy="1714500"/>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C73DEE52-372C-F118-5E63-B6D667DC64A1}"/>
              </a:ext>
            </a:extLst>
          </p:cNvPr>
          <p:cNvSpPr txBox="1"/>
          <p:nvPr/>
        </p:nvSpPr>
        <p:spPr>
          <a:xfrm>
            <a:off x="10383015" y="3179117"/>
            <a:ext cx="958468" cy="461665"/>
          </a:xfrm>
          <a:prstGeom prst="rect">
            <a:avLst/>
          </a:prstGeom>
          <a:noFill/>
        </p:spPr>
        <p:txBody>
          <a:bodyPr wrap="none" rtlCol="0">
            <a:spAutoFit/>
          </a:bodyPr>
          <a:lstStyle/>
          <a:p>
            <a:r>
              <a:rPr lang="fr-FR" sz="2400" b="1" dirty="0"/>
              <a:t>CHAT</a:t>
            </a:r>
          </a:p>
        </p:txBody>
      </p:sp>
      <p:sp>
        <p:nvSpPr>
          <p:cNvPr id="11" name="ZoneTexte 10">
            <a:extLst>
              <a:ext uri="{FF2B5EF4-FFF2-40B4-BE49-F238E27FC236}">
                <a16:creationId xmlns:a16="http://schemas.microsoft.com/office/drawing/2014/main" id="{E5F1DD65-1505-01A4-3CEF-33E8E041F479}"/>
              </a:ext>
            </a:extLst>
          </p:cNvPr>
          <p:cNvSpPr txBox="1"/>
          <p:nvPr/>
        </p:nvSpPr>
        <p:spPr>
          <a:xfrm>
            <a:off x="11284823" y="2871341"/>
            <a:ext cx="697627" cy="1077218"/>
          </a:xfrm>
          <a:prstGeom prst="rect">
            <a:avLst/>
          </a:prstGeom>
          <a:noFill/>
        </p:spPr>
        <p:txBody>
          <a:bodyPr wrap="none" rtlCol="0">
            <a:spAutoFit/>
          </a:bodyPr>
          <a:lstStyle/>
          <a:p>
            <a:pPr algn="ctr"/>
            <a:r>
              <a:rPr lang="fr-FR" sz="4000" dirty="0">
                <a:solidFill>
                  <a:srgbClr val="B0413D"/>
                </a:solidFill>
                <a:sym typeface="Webdings" panose="05030102010509060703" pitchFamily="18" charset="2"/>
              </a:rPr>
              <a:t></a:t>
            </a:r>
          </a:p>
          <a:p>
            <a:pPr algn="ctr"/>
            <a:r>
              <a:rPr lang="fr-FR" sz="2400" b="1" dirty="0">
                <a:solidFill>
                  <a:srgbClr val="FF0000"/>
                </a:solidFill>
                <a:sym typeface="Webdings" panose="05030102010509060703" pitchFamily="18" charset="2"/>
              </a:rPr>
              <a:t></a:t>
            </a:r>
            <a:endParaRPr lang="fr-FR" sz="2400" b="1" dirty="0">
              <a:solidFill>
                <a:srgbClr val="FF0000"/>
              </a:solidFill>
            </a:endParaRPr>
          </a:p>
        </p:txBody>
      </p:sp>
      <p:sp>
        <p:nvSpPr>
          <p:cNvPr id="12" name="Forme libre : forme 11">
            <a:extLst>
              <a:ext uri="{FF2B5EF4-FFF2-40B4-BE49-F238E27FC236}">
                <a16:creationId xmlns:a16="http://schemas.microsoft.com/office/drawing/2014/main" id="{C762E911-0430-EFBD-0A0A-8BF442EFBCA4}"/>
              </a:ext>
            </a:extLst>
          </p:cNvPr>
          <p:cNvSpPr/>
          <p:nvPr/>
        </p:nvSpPr>
        <p:spPr>
          <a:xfrm>
            <a:off x="7515225" y="4006721"/>
            <a:ext cx="4057650" cy="2166037"/>
          </a:xfrm>
          <a:custGeom>
            <a:avLst/>
            <a:gdLst>
              <a:gd name="connsiteX0" fmla="*/ 4057650 w 4057650"/>
              <a:gd name="connsiteY0" fmla="*/ 0 h 2166037"/>
              <a:gd name="connsiteX1" fmla="*/ 2295525 w 4057650"/>
              <a:gd name="connsiteY1" fmla="*/ 2143125 h 2166037"/>
              <a:gd name="connsiteX2" fmla="*/ 0 w 4057650"/>
              <a:gd name="connsiteY2" fmla="*/ 942975 h 2166037"/>
            </a:gdLst>
            <a:ahLst/>
            <a:cxnLst>
              <a:cxn ang="0">
                <a:pos x="connsiteX0" y="connsiteY0"/>
              </a:cxn>
              <a:cxn ang="0">
                <a:pos x="connsiteX1" y="connsiteY1"/>
              </a:cxn>
              <a:cxn ang="0">
                <a:pos x="connsiteX2" y="connsiteY2"/>
              </a:cxn>
            </a:cxnLst>
            <a:rect l="l" t="t" r="r" b="b"/>
            <a:pathLst>
              <a:path w="4057650" h="2166037">
                <a:moveTo>
                  <a:pt x="4057650" y="0"/>
                </a:moveTo>
                <a:cubicBezTo>
                  <a:pt x="3514725" y="992981"/>
                  <a:pt x="2971800" y="1985963"/>
                  <a:pt x="2295525" y="2143125"/>
                </a:cubicBezTo>
                <a:cubicBezTo>
                  <a:pt x="1619250" y="2300287"/>
                  <a:pt x="809625" y="1621631"/>
                  <a:pt x="0" y="942975"/>
                </a:cubicBezTo>
              </a:path>
            </a:pathLst>
          </a:custGeom>
          <a:noFill/>
          <a:ln w="3810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B0413D"/>
              </a:solidFill>
            </a:endParaRPr>
          </a:p>
        </p:txBody>
      </p:sp>
      <p:sp>
        <p:nvSpPr>
          <p:cNvPr id="13" name="ZoneTexte 12">
            <a:extLst>
              <a:ext uri="{FF2B5EF4-FFF2-40B4-BE49-F238E27FC236}">
                <a16:creationId xmlns:a16="http://schemas.microsoft.com/office/drawing/2014/main" id="{619E6D80-12CD-4CC8-BFEF-4FCE86EBB819}"/>
              </a:ext>
            </a:extLst>
          </p:cNvPr>
          <p:cNvSpPr txBox="1"/>
          <p:nvPr/>
        </p:nvSpPr>
        <p:spPr>
          <a:xfrm>
            <a:off x="6638062" y="955499"/>
            <a:ext cx="1800045" cy="461665"/>
          </a:xfrm>
          <a:prstGeom prst="rect">
            <a:avLst/>
          </a:prstGeom>
          <a:noFill/>
        </p:spPr>
        <p:txBody>
          <a:bodyPr wrap="none" rtlCol="0">
            <a:spAutoFit/>
          </a:bodyPr>
          <a:lstStyle/>
          <a:p>
            <a:r>
              <a:rPr lang="fr-FR" sz="2400" b="1" dirty="0">
                <a:solidFill>
                  <a:srgbClr val="B7534F"/>
                </a:solidFill>
              </a:rPr>
              <a:t>N</a:t>
            </a:r>
            <a:r>
              <a:rPr lang="fr-FR" sz="2400" b="1" dirty="0">
                <a:solidFill>
                  <a:srgbClr val="82B366"/>
                </a:solidFill>
              </a:rPr>
              <a:t>E</a:t>
            </a:r>
            <a:r>
              <a:rPr lang="fr-FR" sz="2400" b="1" dirty="0">
                <a:solidFill>
                  <a:srgbClr val="B7534F"/>
                </a:solidFill>
              </a:rPr>
              <a:t>U</a:t>
            </a:r>
            <a:r>
              <a:rPr lang="fr-FR" sz="2400" b="1" dirty="0">
                <a:solidFill>
                  <a:srgbClr val="82B366"/>
                </a:solidFill>
              </a:rPr>
              <a:t>R</a:t>
            </a:r>
            <a:r>
              <a:rPr lang="fr-FR" sz="2400" b="1" dirty="0">
                <a:solidFill>
                  <a:srgbClr val="B7534F"/>
                </a:solidFill>
              </a:rPr>
              <a:t>O</a:t>
            </a:r>
            <a:r>
              <a:rPr lang="fr-FR" sz="2400" b="1" dirty="0">
                <a:solidFill>
                  <a:srgbClr val="82B366"/>
                </a:solidFill>
              </a:rPr>
              <a:t>N</a:t>
            </a:r>
            <a:r>
              <a:rPr lang="fr-FR" sz="2400" b="1" dirty="0">
                <a:solidFill>
                  <a:srgbClr val="B7534F"/>
                </a:solidFill>
              </a:rPr>
              <a:t>E</a:t>
            </a:r>
            <a:r>
              <a:rPr lang="fr-FR" sz="2400" b="1" dirty="0">
                <a:solidFill>
                  <a:srgbClr val="82B366"/>
                </a:solidFill>
              </a:rPr>
              <a:t>S</a:t>
            </a:r>
          </a:p>
        </p:txBody>
      </p:sp>
      <p:sp>
        <p:nvSpPr>
          <p:cNvPr id="14" name="ZoneTexte 13">
            <a:extLst>
              <a:ext uri="{FF2B5EF4-FFF2-40B4-BE49-F238E27FC236}">
                <a16:creationId xmlns:a16="http://schemas.microsoft.com/office/drawing/2014/main" id="{11DE7F09-CE5E-3907-E15A-F71FC738A502}"/>
              </a:ext>
            </a:extLst>
          </p:cNvPr>
          <p:cNvSpPr txBox="1"/>
          <p:nvPr/>
        </p:nvSpPr>
        <p:spPr>
          <a:xfrm>
            <a:off x="1177173" y="962025"/>
            <a:ext cx="4532010" cy="461665"/>
          </a:xfrm>
          <a:prstGeom prst="rect">
            <a:avLst/>
          </a:prstGeom>
          <a:noFill/>
        </p:spPr>
        <p:txBody>
          <a:bodyPr wrap="none" rtlCol="0">
            <a:spAutoFit/>
          </a:bodyPr>
          <a:lstStyle/>
          <a:p>
            <a:r>
              <a:rPr lang="fr-FR" sz="2400" b="1" dirty="0">
                <a:solidFill>
                  <a:schemeClr val="bg1">
                    <a:lumMod val="75000"/>
                  </a:schemeClr>
                </a:solidFill>
              </a:rPr>
              <a:t>1 000 000 000 000 PARAMÈTRES</a:t>
            </a:r>
          </a:p>
        </p:txBody>
      </p:sp>
      <p:cxnSp>
        <p:nvCxnSpPr>
          <p:cNvPr id="16" name="Connecteur droit 15">
            <a:extLst>
              <a:ext uri="{FF2B5EF4-FFF2-40B4-BE49-F238E27FC236}">
                <a16:creationId xmlns:a16="http://schemas.microsoft.com/office/drawing/2014/main" id="{F4C90FE1-F378-F43B-D10F-5FC19C2E86AA}"/>
              </a:ext>
            </a:extLst>
          </p:cNvPr>
          <p:cNvCxnSpPr>
            <a:cxnSpLocks/>
            <a:stCxn id="14" idx="2"/>
          </p:cNvCxnSpPr>
          <p:nvPr/>
        </p:nvCxnSpPr>
        <p:spPr>
          <a:xfrm>
            <a:off x="3443178" y="1423690"/>
            <a:ext cx="262047" cy="83312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AE04630E-624E-DE5C-A98A-B27C8F8ED231}"/>
              </a:ext>
            </a:extLst>
          </p:cNvPr>
          <p:cNvSpPr>
            <a:spLocks noGrp="1"/>
          </p:cNvSpPr>
          <p:nvPr>
            <p:ph type="sldNum" sz="quarter" idx="12"/>
          </p:nvPr>
        </p:nvSpPr>
        <p:spPr/>
        <p:txBody>
          <a:bodyPr/>
          <a:lstStyle/>
          <a:p>
            <a:fld id="{DE72B1B6-D2B8-4246-BD5A-AAB75EB5DC44}" type="slidenum">
              <a:rPr lang="fr-FR" smtClean="0"/>
              <a:t>10</a:t>
            </a:fld>
            <a:endParaRPr lang="fr-FR"/>
          </a:p>
        </p:txBody>
      </p:sp>
      <p:pic>
        <p:nvPicPr>
          <p:cNvPr id="4" name="Image 3">
            <a:extLst>
              <a:ext uri="{FF2B5EF4-FFF2-40B4-BE49-F238E27FC236}">
                <a16:creationId xmlns:a16="http://schemas.microsoft.com/office/drawing/2014/main" id="{4D00F5C8-F584-2B87-5689-F2FE63C56021}"/>
              </a:ext>
            </a:extLst>
          </p:cNvPr>
          <p:cNvPicPr>
            <a:picLocks noChangeAspect="1"/>
          </p:cNvPicPr>
          <p:nvPr/>
        </p:nvPicPr>
        <p:blipFill>
          <a:blip r:embed="rId4"/>
          <a:stretch>
            <a:fillRect/>
          </a:stretch>
        </p:blipFill>
        <p:spPr>
          <a:xfrm>
            <a:off x="1652379" y="2739328"/>
            <a:ext cx="152400" cy="132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Connecteur droit 6">
            <a:extLst>
              <a:ext uri="{FF2B5EF4-FFF2-40B4-BE49-F238E27FC236}">
                <a16:creationId xmlns:a16="http://schemas.microsoft.com/office/drawing/2014/main" id="{BD31DFF0-4BF6-993D-8F49-07A4E7C4CDC3}"/>
              </a:ext>
            </a:extLst>
          </p:cNvPr>
          <p:cNvCxnSpPr/>
          <p:nvPr/>
        </p:nvCxnSpPr>
        <p:spPr>
          <a:xfrm flipH="1">
            <a:off x="1804779" y="2502401"/>
            <a:ext cx="1057482" cy="23692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11C5653A-00E1-4433-B657-482960EE1BC5}"/>
              </a:ext>
            </a:extLst>
          </p:cNvPr>
          <p:cNvCxnSpPr>
            <a:cxnSpLocks/>
          </p:cNvCxnSpPr>
          <p:nvPr/>
        </p:nvCxnSpPr>
        <p:spPr>
          <a:xfrm flipH="1" flipV="1">
            <a:off x="1811327" y="2871332"/>
            <a:ext cx="1050934" cy="134556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A878B86F-8AF3-61E1-8471-073D7D8A8835}"/>
              </a:ext>
            </a:extLst>
          </p:cNvPr>
          <p:cNvSpPr txBox="1"/>
          <p:nvPr/>
        </p:nvSpPr>
        <p:spPr>
          <a:xfrm>
            <a:off x="6096000" y="5586618"/>
            <a:ext cx="1518364" cy="646331"/>
          </a:xfrm>
          <a:prstGeom prst="rect">
            <a:avLst/>
          </a:prstGeom>
          <a:noFill/>
        </p:spPr>
        <p:txBody>
          <a:bodyPr wrap="none" rtlCol="0">
            <a:spAutoFit/>
          </a:bodyPr>
          <a:lstStyle/>
          <a:p>
            <a:r>
              <a:rPr lang="fr-FR" sz="3600" u="sng" dirty="0">
                <a:solidFill>
                  <a:schemeClr val="bg1">
                    <a:lumMod val="75000"/>
                  </a:schemeClr>
                </a:solidFill>
              </a:rPr>
              <a:t>Sa</a:t>
            </a:r>
            <a:r>
              <a:rPr lang="fr-FR" sz="3600" dirty="0">
                <a:solidFill>
                  <a:schemeClr val="bg1">
                    <a:lumMod val="75000"/>
                  </a:schemeClr>
                </a:solidFill>
              </a:rPr>
              <a:t> | </a:t>
            </a:r>
            <a:r>
              <a:rPr lang="fr-FR" sz="3600" strike="sngStrike" dirty="0">
                <a:solidFill>
                  <a:schemeClr val="bg1">
                    <a:lumMod val="75000"/>
                  </a:schemeClr>
                </a:solidFill>
              </a:rPr>
              <a:t>Sé</a:t>
            </a:r>
          </a:p>
        </p:txBody>
      </p:sp>
      <p:sp>
        <p:nvSpPr>
          <p:cNvPr id="20" name="Ellipse 19">
            <a:extLst>
              <a:ext uri="{FF2B5EF4-FFF2-40B4-BE49-F238E27FC236}">
                <a16:creationId xmlns:a16="http://schemas.microsoft.com/office/drawing/2014/main" id="{D32E9569-1749-6AA7-6534-2A8F077C0ECC}"/>
              </a:ext>
            </a:extLst>
          </p:cNvPr>
          <p:cNvSpPr/>
          <p:nvPr/>
        </p:nvSpPr>
        <p:spPr>
          <a:xfrm>
            <a:off x="6415306" y="3063771"/>
            <a:ext cx="777241" cy="697324"/>
          </a:xfrm>
          <a:prstGeom prst="ellipse">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EBCE107B-1FA0-D73D-53F8-3B0B09CBE6D3}"/>
              </a:ext>
            </a:extLst>
          </p:cNvPr>
          <p:cNvSpPr/>
          <p:nvPr/>
        </p:nvSpPr>
        <p:spPr>
          <a:xfrm>
            <a:off x="7798181" y="3730863"/>
            <a:ext cx="777241" cy="697324"/>
          </a:xfrm>
          <a:prstGeom prst="ellipse">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082A1D33-8BEE-96F1-B50C-CBFFAE4E3A18}"/>
              </a:ext>
            </a:extLst>
          </p:cNvPr>
          <p:cNvSpPr/>
          <p:nvPr/>
        </p:nvSpPr>
        <p:spPr>
          <a:xfrm>
            <a:off x="5092305" y="2171700"/>
            <a:ext cx="777241" cy="697324"/>
          </a:xfrm>
          <a:prstGeom prst="ellipse">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F3F0508C-766E-4B72-AA33-4C3450490352}"/>
              </a:ext>
            </a:extLst>
          </p:cNvPr>
          <p:cNvSpPr/>
          <p:nvPr/>
        </p:nvSpPr>
        <p:spPr>
          <a:xfrm>
            <a:off x="9204959" y="3067643"/>
            <a:ext cx="777241" cy="697324"/>
          </a:xfrm>
          <a:prstGeom prst="ellipse">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B134332E-4C66-28DC-555F-2676AEC736BE}"/>
              </a:ext>
            </a:extLst>
          </p:cNvPr>
          <p:cNvSpPr txBox="1"/>
          <p:nvPr/>
        </p:nvSpPr>
        <p:spPr>
          <a:xfrm>
            <a:off x="6033674" y="6229846"/>
            <a:ext cx="1605376" cy="369332"/>
          </a:xfrm>
          <a:prstGeom prst="rect">
            <a:avLst/>
          </a:prstGeom>
          <a:noFill/>
        </p:spPr>
        <p:txBody>
          <a:bodyPr wrap="none" rtlCol="0">
            <a:spAutoFit/>
          </a:bodyPr>
          <a:lstStyle/>
          <a:p>
            <a:r>
              <a:rPr lang="fr-FR" strike="sngStrike" dirty="0">
                <a:solidFill>
                  <a:schemeClr val="bg1">
                    <a:lumMod val="75000"/>
                  </a:schemeClr>
                </a:solidFill>
              </a:rPr>
              <a:t>CONSCIENCE</a:t>
            </a:r>
          </a:p>
        </p:txBody>
      </p:sp>
      <p:sp>
        <p:nvSpPr>
          <p:cNvPr id="25" name="Accolade ouvrante 24">
            <a:extLst>
              <a:ext uri="{FF2B5EF4-FFF2-40B4-BE49-F238E27FC236}">
                <a16:creationId xmlns:a16="http://schemas.microsoft.com/office/drawing/2014/main" id="{819F8F42-7EDA-5E4B-5355-56750C40EECD}"/>
              </a:ext>
            </a:extLst>
          </p:cNvPr>
          <p:cNvSpPr/>
          <p:nvPr/>
        </p:nvSpPr>
        <p:spPr>
          <a:xfrm rot="5400000">
            <a:off x="7306418" y="-691984"/>
            <a:ext cx="461666" cy="4889894"/>
          </a:xfrm>
          <a:prstGeom prst="leftBrac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2B3D84A9-8CBC-1CBD-6B6F-4100234606DA}"/>
              </a:ext>
            </a:extLst>
          </p:cNvPr>
          <p:cNvCxnSpPr>
            <a:cxnSpLocks/>
          </p:cNvCxnSpPr>
          <p:nvPr/>
        </p:nvCxnSpPr>
        <p:spPr>
          <a:xfrm>
            <a:off x="5720261" y="4871330"/>
            <a:ext cx="480275" cy="71528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3260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FA695A2-E484-F799-6F38-F676D43437E1}"/>
              </a:ext>
            </a:extLst>
          </p:cNvPr>
          <p:cNvSpPr txBox="1"/>
          <p:nvPr/>
        </p:nvSpPr>
        <p:spPr>
          <a:xfrm>
            <a:off x="3603000" y="960646"/>
            <a:ext cx="6809729" cy="5586145"/>
          </a:xfrm>
          <a:prstGeom prst="rect">
            <a:avLst/>
          </a:prstGeom>
          <a:noFill/>
        </p:spPr>
        <p:txBody>
          <a:bodyPr wrap="square" rtlCol="0">
            <a:spAutoFit/>
          </a:bodyPr>
          <a:lstStyle/>
          <a:p>
            <a:r>
              <a:rPr lang="fr-FR" sz="2400" dirty="0"/>
              <a:t>Intelligence </a:t>
            </a:r>
            <a:r>
              <a:rPr lang="fr-FR" sz="2400" strike="sngStrike" dirty="0"/>
              <a:t>artificielle</a:t>
            </a:r>
          </a:p>
          <a:p>
            <a:r>
              <a:rPr lang="fr-FR" sz="2400" dirty="0"/>
              <a:t>  </a:t>
            </a:r>
          </a:p>
          <a:p>
            <a:r>
              <a:rPr lang="fr-FR" sz="2400" b="1" dirty="0"/>
              <a:t>Intelligence </a:t>
            </a:r>
            <a:r>
              <a:rPr lang="fr-FR" sz="2400" b="1" dirty="0">
                <a:solidFill>
                  <a:srgbClr val="FF0000"/>
                </a:solidFill>
              </a:rPr>
              <a:t>assistée</a:t>
            </a:r>
          </a:p>
          <a:p>
            <a:endParaRPr lang="fr-FR" sz="2400" dirty="0"/>
          </a:p>
          <a:p>
            <a:r>
              <a:rPr lang="fr-FR" sz="2400" dirty="0"/>
              <a:t>Opérations chronophages ou ennuyeuses </a:t>
            </a:r>
            <a:r>
              <a:rPr lang="fr-FR" sz="4000" dirty="0"/>
              <a:t>🥳</a:t>
            </a:r>
            <a:endParaRPr lang="fr-FR" sz="2400" dirty="0"/>
          </a:p>
          <a:p>
            <a:endParaRPr lang="fr-FR" sz="2400" dirty="0"/>
          </a:p>
          <a:p>
            <a:r>
              <a:rPr lang="fr-FR" sz="2400" b="1" strike="sngStrike" dirty="0">
                <a:solidFill>
                  <a:schemeClr val="bg1">
                    <a:lumMod val="50000"/>
                  </a:schemeClr>
                </a:solidFill>
              </a:rPr>
              <a:t>(</a:t>
            </a:r>
            <a:r>
              <a:rPr lang="fr-FR" sz="2400" b="1" strike="sngStrike" dirty="0" err="1">
                <a:solidFill>
                  <a:schemeClr val="bg1">
                    <a:lumMod val="50000"/>
                  </a:schemeClr>
                </a:solidFill>
              </a:rPr>
              <a:t>co</a:t>
            </a:r>
            <a:r>
              <a:rPr lang="fr-FR" sz="2400" b="1" strike="sngStrike" dirty="0">
                <a:solidFill>
                  <a:schemeClr val="bg1">
                    <a:lumMod val="50000"/>
                  </a:schemeClr>
                </a:solidFill>
              </a:rPr>
              <a:t>-) Création </a:t>
            </a:r>
          </a:p>
          <a:p>
            <a:pPr marL="800100" lvl="1" indent="-342900">
              <a:buFont typeface="Arial" panose="020B0604020202020204" pitchFamily="34" charset="0"/>
              <a:buChar char="•"/>
            </a:pPr>
            <a:r>
              <a:rPr lang="fr-FR" sz="2400" strike="sngStrike" dirty="0">
                <a:solidFill>
                  <a:schemeClr val="bg1">
                    <a:lumMod val="50000"/>
                  </a:schemeClr>
                </a:solidFill>
              </a:rPr>
              <a:t>de contenus</a:t>
            </a:r>
          </a:p>
          <a:p>
            <a:pPr marL="800100" lvl="1" indent="-342900">
              <a:buFont typeface="Arial" panose="020B0604020202020204" pitchFamily="34" charset="0"/>
              <a:buChar char="•"/>
            </a:pPr>
            <a:r>
              <a:rPr lang="fr-FR" sz="2400" strike="sngStrike" dirty="0">
                <a:solidFill>
                  <a:schemeClr val="bg1">
                    <a:lumMod val="50000"/>
                  </a:schemeClr>
                </a:solidFill>
              </a:rPr>
              <a:t>de connaissances</a:t>
            </a:r>
          </a:p>
          <a:p>
            <a:r>
              <a:rPr lang="fr-FR" sz="2400" dirty="0"/>
              <a:t> </a:t>
            </a:r>
          </a:p>
          <a:p>
            <a:pPr>
              <a:spcAft>
                <a:spcPts val="600"/>
              </a:spcAft>
            </a:pPr>
            <a:r>
              <a:rPr lang="fr-FR" sz="2400" b="1" dirty="0"/>
              <a:t>Limitation aux </a:t>
            </a:r>
          </a:p>
          <a:p>
            <a:pPr marL="800100" lvl="1" indent="-342900">
              <a:buFont typeface="Arial" panose="020B0604020202020204" pitchFamily="34" charset="0"/>
              <a:buChar char="•"/>
            </a:pPr>
            <a:r>
              <a:rPr lang="fr-FR" sz="2400" dirty="0"/>
              <a:t>activités d’</a:t>
            </a:r>
            <a:r>
              <a:rPr lang="fr-FR" sz="2400" u="sng" dirty="0"/>
              <a:t>évaluation</a:t>
            </a:r>
            <a:r>
              <a:rPr lang="fr-FR" sz="2400" dirty="0"/>
              <a:t> </a:t>
            </a:r>
            <a:r>
              <a:rPr lang="fr-FR" sz="2400" u="sng" dirty="0"/>
              <a:t>en </a:t>
            </a:r>
            <a:r>
              <a:rPr lang="fr-FR" sz="2400" u="sng" dirty="0" err="1"/>
              <a:t>fle</a:t>
            </a:r>
            <a:r>
              <a:rPr lang="fr-FR" sz="2400" dirty="0"/>
              <a:t> </a:t>
            </a:r>
          </a:p>
          <a:p>
            <a:pPr marL="800100" lvl="1" indent="-342900">
              <a:buFont typeface="Arial" panose="020B0604020202020204" pitchFamily="34" charset="0"/>
              <a:buChar char="•"/>
            </a:pPr>
            <a:r>
              <a:rPr lang="fr-FR" sz="2400" dirty="0"/>
              <a:t>aide à la recherche</a:t>
            </a:r>
          </a:p>
          <a:p>
            <a:endParaRPr lang="fr-FR" sz="2400" dirty="0"/>
          </a:p>
        </p:txBody>
      </p:sp>
      <p:sp>
        <p:nvSpPr>
          <p:cNvPr id="9" name="Forme libre : forme 8">
            <a:extLst>
              <a:ext uri="{FF2B5EF4-FFF2-40B4-BE49-F238E27FC236}">
                <a16:creationId xmlns:a16="http://schemas.microsoft.com/office/drawing/2014/main" id="{98F7D40A-EA17-7AD1-5BE5-6794F8ECBBCF}"/>
              </a:ext>
            </a:extLst>
          </p:cNvPr>
          <p:cNvSpPr/>
          <p:nvPr/>
        </p:nvSpPr>
        <p:spPr>
          <a:xfrm>
            <a:off x="5554579" y="1374451"/>
            <a:ext cx="541421" cy="360956"/>
          </a:xfrm>
          <a:custGeom>
            <a:avLst/>
            <a:gdLst>
              <a:gd name="connsiteX0" fmla="*/ 0 w 541421"/>
              <a:gd name="connsiteY0" fmla="*/ 0 h 360956"/>
              <a:gd name="connsiteX1" fmla="*/ 132347 w 541421"/>
              <a:gd name="connsiteY1" fmla="*/ 360948 h 360956"/>
              <a:gd name="connsiteX2" fmla="*/ 348916 w 541421"/>
              <a:gd name="connsiteY2" fmla="*/ 12032 h 360956"/>
              <a:gd name="connsiteX3" fmla="*/ 541421 w 541421"/>
              <a:gd name="connsiteY3" fmla="*/ 348916 h 360956"/>
            </a:gdLst>
            <a:ahLst/>
            <a:cxnLst>
              <a:cxn ang="0">
                <a:pos x="connsiteX0" y="connsiteY0"/>
              </a:cxn>
              <a:cxn ang="0">
                <a:pos x="connsiteX1" y="connsiteY1"/>
              </a:cxn>
              <a:cxn ang="0">
                <a:pos x="connsiteX2" y="connsiteY2"/>
              </a:cxn>
              <a:cxn ang="0">
                <a:pos x="connsiteX3" y="connsiteY3"/>
              </a:cxn>
            </a:cxnLst>
            <a:rect l="l" t="t" r="r" b="b"/>
            <a:pathLst>
              <a:path w="541421" h="360956">
                <a:moveTo>
                  <a:pt x="0" y="0"/>
                </a:moveTo>
                <a:cubicBezTo>
                  <a:pt x="37097" y="179471"/>
                  <a:pt x="74194" y="358943"/>
                  <a:pt x="132347" y="360948"/>
                </a:cubicBezTo>
                <a:cubicBezTo>
                  <a:pt x="190500" y="362953"/>
                  <a:pt x="280737" y="14037"/>
                  <a:pt x="348916" y="12032"/>
                </a:cubicBezTo>
                <a:cubicBezTo>
                  <a:pt x="417095" y="10027"/>
                  <a:pt x="479258" y="179471"/>
                  <a:pt x="541421" y="348916"/>
                </a:cubicBezTo>
              </a:path>
            </a:pathLst>
          </a:custGeom>
          <a:noFill/>
          <a:ln>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E9C26801-26D8-8B28-D029-FCDA63FFA5F4}"/>
              </a:ext>
            </a:extLst>
          </p:cNvPr>
          <p:cNvSpPr>
            <a:spLocks noGrp="1"/>
          </p:cNvSpPr>
          <p:nvPr>
            <p:ph type="sldNum" sz="quarter" idx="12"/>
          </p:nvPr>
        </p:nvSpPr>
        <p:spPr/>
        <p:txBody>
          <a:bodyPr/>
          <a:lstStyle/>
          <a:p>
            <a:fld id="{DE72B1B6-D2B8-4246-BD5A-AAB75EB5DC44}" type="slidenum">
              <a:rPr lang="fr-FR" smtClean="0"/>
              <a:t>11</a:t>
            </a:fld>
            <a:endParaRPr lang="fr-FR"/>
          </a:p>
        </p:txBody>
      </p:sp>
      <p:sp>
        <p:nvSpPr>
          <p:cNvPr id="4" name="ZoneTexte 3">
            <a:extLst>
              <a:ext uri="{FF2B5EF4-FFF2-40B4-BE49-F238E27FC236}">
                <a16:creationId xmlns:a16="http://schemas.microsoft.com/office/drawing/2014/main" id="{8CE784A7-9A4E-FB9A-7A66-7954D86FC672}"/>
              </a:ext>
            </a:extLst>
          </p:cNvPr>
          <p:cNvSpPr txBox="1"/>
          <p:nvPr/>
        </p:nvSpPr>
        <p:spPr>
          <a:xfrm>
            <a:off x="2309014" y="960646"/>
            <a:ext cx="1475084" cy="461665"/>
          </a:xfrm>
          <a:prstGeom prst="rect">
            <a:avLst/>
          </a:prstGeom>
          <a:noFill/>
        </p:spPr>
        <p:txBody>
          <a:bodyPr wrap="none" rtlCol="0">
            <a:spAutoFit/>
          </a:bodyPr>
          <a:lstStyle/>
          <a:p>
            <a:pPr algn="r"/>
            <a:r>
              <a:rPr lang="fr-FR" sz="2400" dirty="0">
                <a:solidFill>
                  <a:schemeClr val="bg1">
                    <a:lumMod val="75000"/>
                  </a:schemeClr>
                </a:solidFill>
              </a:rPr>
              <a:t>Illusion d’</a:t>
            </a:r>
          </a:p>
        </p:txBody>
      </p:sp>
      <p:sp>
        <p:nvSpPr>
          <p:cNvPr id="6" name="ZoneTexte 5">
            <a:extLst>
              <a:ext uri="{FF2B5EF4-FFF2-40B4-BE49-F238E27FC236}">
                <a16:creationId xmlns:a16="http://schemas.microsoft.com/office/drawing/2014/main" id="{CB993E80-E604-5D76-F630-272D3D02782C}"/>
              </a:ext>
            </a:extLst>
          </p:cNvPr>
          <p:cNvSpPr txBox="1"/>
          <p:nvPr/>
        </p:nvSpPr>
        <p:spPr>
          <a:xfrm>
            <a:off x="2783275" y="1690136"/>
            <a:ext cx="932243" cy="461665"/>
          </a:xfrm>
          <a:prstGeom prst="rect">
            <a:avLst/>
          </a:prstGeom>
          <a:noFill/>
        </p:spPr>
        <p:txBody>
          <a:bodyPr wrap="none" rtlCol="0">
            <a:spAutoFit/>
          </a:bodyPr>
          <a:lstStyle/>
          <a:p>
            <a:pPr algn="r"/>
            <a:r>
              <a:rPr lang="fr-FR" sz="2400" dirty="0">
                <a:solidFill>
                  <a:schemeClr val="bg1">
                    <a:lumMod val="75000"/>
                  </a:schemeClr>
                </a:solidFill>
              </a:rPr>
              <a:t>Notre</a:t>
            </a:r>
          </a:p>
        </p:txBody>
      </p:sp>
    </p:spTree>
    <p:extLst>
      <p:ext uri="{BB962C8B-B14F-4D97-AF65-F5344CB8AC3E}">
        <p14:creationId xmlns:p14="http://schemas.microsoft.com/office/powerpoint/2010/main" val="1184115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7439A22-4EF6-71E9-1871-3215ECC62506}"/>
              </a:ext>
            </a:extLst>
          </p:cNvPr>
          <p:cNvSpPr txBox="1"/>
          <p:nvPr/>
        </p:nvSpPr>
        <p:spPr>
          <a:xfrm rot="191139">
            <a:off x="7629215" y="5521792"/>
            <a:ext cx="3422587" cy="923330"/>
          </a:xfrm>
          <a:prstGeom prst="rect">
            <a:avLst/>
          </a:prstGeom>
          <a:noFill/>
        </p:spPr>
        <p:txBody>
          <a:bodyPr wrap="square" rtlCol="0">
            <a:spAutoFit/>
          </a:bodyPr>
          <a:lstStyle/>
          <a:p>
            <a:r>
              <a:rPr lang="fr-FR" dirty="0"/>
              <a:t>Delhaye, O. (2023). Évaluer avec ChatGPT. Contact+, 104 [en voie de publication].</a:t>
            </a:r>
          </a:p>
        </p:txBody>
      </p:sp>
      <p:pic>
        <p:nvPicPr>
          <p:cNvPr id="8" name="Image 7">
            <a:hlinkClick r:id="rId2"/>
            <a:extLst>
              <a:ext uri="{FF2B5EF4-FFF2-40B4-BE49-F238E27FC236}">
                <a16:creationId xmlns:a16="http://schemas.microsoft.com/office/drawing/2014/main" id="{FF3AA8EA-DABE-288E-79FB-08DBD02F938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189942">
            <a:off x="7785623" y="409260"/>
            <a:ext cx="3422587" cy="4896853"/>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89AD7F02-DDB1-0064-C37D-C072FFA3860E}"/>
              </a:ext>
            </a:extLst>
          </p:cNvPr>
          <p:cNvSpPr txBox="1"/>
          <p:nvPr/>
        </p:nvSpPr>
        <p:spPr>
          <a:xfrm>
            <a:off x="1332183" y="4579879"/>
            <a:ext cx="2858539" cy="1569660"/>
          </a:xfrm>
          <a:prstGeom prst="rect">
            <a:avLst/>
          </a:prstGeom>
          <a:noFill/>
        </p:spPr>
        <p:txBody>
          <a:bodyPr wrap="none" rtlCol="0">
            <a:spAutoFit/>
          </a:bodyPr>
          <a:lstStyle/>
          <a:p>
            <a:pPr algn="ctr"/>
            <a:r>
              <a:rPr kumimoji="0" lang="fr-FR" sz="2400" b="0" i="0" u="none" strike="noStrike" kern="1200" cap="none" spc="0" normalizeH="0" baseline="0" noProof="0" dirty="0">
                <a:ln>
                  <a:noFill/>
                </a:ln>
                <a:effectLst/>
                <a:uLnTx/>
                <a:uFillTx/>
                <a:latin typeface="Calibri" panose="020F0502020204030204"/>
                <a:ea typeface="+mn-ea"/>
                <a:cs typeface="+mn-cs"/>
              </a:rPr>
              <a:t>Ne rien retenir, </a:t>
            </a:r>
            <a:br>
              <a:rPr kumimoji="0" lang="fr-FR" sz="2400" b="0" i="0" u="none" strike="noStrike" kern="1200" cap="none" spc="0" normalizeH="0" baseline="0" noProof="0" dirty="0">
                <a:ln>
                  <a:noFill/>
                </a:ln>
                <a:effectLst/>
                <a:uLnTx/>
                <a:uFillTx/>
                <a:latin typeface="Calibri" panose="020F0502020204030204"/>
                <a:ea typeface="+mn-ea"/>
                <a:cs typeface="+mn-cs"/>
              </a:rPr>
            </a:br>
            <a:r>
              <a:rPr kumimoji="0" lang="fr-FR" sz="2400" b="1" i="0" u="none" strike="noStrike" kern="1200" cap="none" spc="0" normalizeH="0" baseline="0" noProof="0" dirty="0">
                <a:ln>
                  <a:noFill/>
                </a:ln>
                <a:effectLst/>
                <a:uLnTx/>
                <a:uFillTx/>
                <a:latin typeface="Calibri" panose="020F0502020204030204"/>
                <a:ea typeface="+mn-ea"/>
                <a:cs typeface="+mn-cs"/>
              </a:rPr>
              <a:t>juste </a:t>
            </a:r>
            <a:r>
              <a:rPr kumimoji="0" lang="fr-FR" sz="2400" b="1" i="0" u="sng" strike="noStrike" kern="1200" cap="none" spc="0" normalizeH="0" baseline="0" noProof="0" dirty="0">
                <a:ln>
                  <a:noFill/>
                </a:ln>
                <a:effectLst/>
                <a:uLnTx/>
                <a:uFillTx/>
                <a:latin typeface="Calibri" panose="020F0502020204030204"/>
                <a:ea typeface="+mn-ea"/>
                <a:cs typeface="+mn-cs"/>
              </a:rPr>
              <a:t>comprendre</a:t>
            </a:r>
            <a:r>
              <a:rPr kumimoji="0" lang="fr-FR" sz="2400" b="0" i="0" u="none" strike="noStrike" kern="1200" cap="none" spc="0" normalizeH="0" baseline="0" noProof="0" dirty="0">
                <a:ln>
                  <a:noFill/>
                </a:ln>
                <a:effectLst/>
                <a:uLnTx/>
                <a:uFillTx/>
                <a:latin typeface="Calibri" panose="020F0502020204030204"/>
                <a:ea typeface="+mn-ea"/>
                <a:cs typeface="+mn-cs"/>
              </a:rPr>
              <a:t>…</a:t>
            </a:r>
          </a:p>
          <a:p>
            <a:pPr algn="ctr"/>
            <a:endParaRPr lang="fr-FR" sz="2400" dirty="0">
              <a:latin typeface="Calibri" panose="020F0502020204030204"/>
            </a:endParaRPr>
          </a:p>
          <a:p>
            <a:pPr algn="ctr"/>
            <a:r>
              <a:rPr lang="fr-FR" sz="2400" dirty="0">
                <a:latin typeface="Calibri" panose="020F0502020204030204"/>
              </a:rPr>
              <a:t>Donc, intervenir ! 😉</a:t>
            </a:r>
            <a:endParaRPr lang="fr-FR" sz="2400" dirty="0"/>
          </a:p>
        </p:txBody>
      </p:sp>
      <p:cxnSp>
        <p:nvCxnSpPr>
          <p:cNvPr id="3" name="Connecteur droit 2">
            <a:extLst>
              <a:ext uri="{FF2B5EF4-FFF2-40B4-BE49-F238E27FC236}">
                <a16:creationId xmlns:a16="http://schemas.microsoft.com/office/drawing/2014/main" id="{ED2831F8-B365-A028-196E-35B1B365FFB6}"/>
              </a:ext>
            </a:extLst>
          </p:cNvPr>
          <p:cNvCxnSpPr>
            <a:cxnSpLocks/>
          </p:cNvCxnSpPr>
          <p:nvPr/>
        </p:nvCxnSpPr>
        <p:spPr>
          <a:xfrm flipV="1">
            <a:off x="4881649" y="4288278"/>
            <a:ext cx="1910971" cy="390631"/>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A1DB31CC-B1FC-D8B4-2D76-8DDE1F093CA0}"/>
              </a:ext>
            </a:extLst>
          </p:cNvPr>
          <p:cNvSpPr>
            <a:spLocks noGrp="1"/>
          </p:cNvSpPr>
          <p:nvPr>
            <p:ph type="sldNum" sz="quarter" idx="12"/>
          </p:nvPr>
        </p:nvSpPr>
        <p:spPr/>
        <p:txBody>
          <a:bodyPr/>
          <a:lstStyle/>
          <a:p>
            <a:fld id="{DE72B1B6-D2B8-4246-BD5A-AAB75EB5DC44}" type="slidenum">
              <a:rPr lang="fr-FR" smtClean="0"/>
              <a:t>12</a:t>
            </a:fld>
            <a:endParaRPr lang="fr-FR"/>
          </a:p>
        </p:txBody>
      </p:sp>
      <p:sp>
        <p:nvSpPr>
          <p:cNvPr id="4" name="ZoneTexte 3">
            <a:extLst>
              <a:ext uri="{FF2B5EF4-FFF2-40B4-BE49-F238E27FC236}">
                <a16:creationId xmlns:a16="http://schemas.microsoft.com/office/drawing/2014/main" id="{BEAFD7AD-D0F4-A470-F067-4EC5D0A7005B}"/>
              </a:ext>
            </a:extLst>
          </p:cNvPr>
          <p:cNvSpPr txBox="1"/>
          <p:nvPr/>
        </p:nvSpPr>
        <p:spPr>
          <a:xfrm>
            <a:off x="2023110" y="41316"/>
            <a:ext cx="1476686" cy="5386090"/>
          </a:xfrm>
          <a:prstGeom prst="rect">
            <a:avLst/>
          </a:prstGeom>
          <a:noFill/>
        </p:spPr>
        <p:txBody>
          <a:bodyPr wrap="none" rtlCol="0">
            <a:spAutoFit/>
          </a:bodyPr>
          <a:lstStyle/>
          <a:p>
            <a:r>
              <a:rPr lang="fr-FR" sz="34400" dirty="0">
                <a:solidFill>
                  <a:schemeClr val="bg1">
                    <a:lumMod val="75000"/>
                  </a:schemeClr>
                </a:solidFill>
              </a:rPr>
              <a:t>!</a:t>
            </a:r>
          </a:p>
        </p:txBody>
      </p:sp>
    </p:spTree>
    <p:extLst>
      <p:ext uri="{BB962C8B-B14F-4D97-AF65-F5344CB8AC3E}">
        <p14:creationId xmlns:p14="http://schemas.microsoft.com/office/powerpoint/2010/main" val="2425631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B4DD86D9-62E6-8F15-486B-8662A997B4DE}"/>
              </a:ext>
            </a:extLst>
          </p:cNvPr>
          <p:cNvCxnSpPr>
            <a:cxnSpLocks/>
          </p:cNvCxnSpPr>
          <p:nvPr/>
        </p:nvCxnSpPr>
        <p:spPr>
          <a:xfrm flipH="1">
            <a:off x="3458720" y="4591050"/>
            <a:ext cx="1697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6B452153-5719-4418-B1AB-D93153C670FA}"/>
              </a:ext>
            </a:extLst>
          </p:cNvPr>
          <p:cNvPicPr>
            <a:picLocks noChangeAspect="1"/>
          </p:cNvPicPr>
          <p:nvPr/>
        </p:nvPicPr>
        <p:blipFill>
          <a:blip r:embed="rId2"/>
          <a:stretch>
            <a:fillRect/>
          </a:stretch>
        </p:blipFill>
        <p:spPr>
          <a:xfrm>
            <a:off x="4859315" y="1120549"/>
            <a:ext cx="6611273" cy="4336920"/>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4FE707D8-0443-C631-6951-98DF4FC0E5CA}"/>
              </a:ext>
            </a:extLst>
          </p:cNvPr>
          <p:cNvPicPr>
            <a:picLocks noChangeAspect="1"/>
          </p:cNvPicPr>
          <p:nvPr/>
        </p:nvPicPr>
        <p:blipFill>
          <a:blip r:embed="rId3"/>
          <a:stretch>
            <a:fillRect/>
          </a:stretch>
        </p:blipFill>
        <p:spPr>
          <a:xfrm>
            <a:off x="4859315" y="2237196"/>
            <a:ext cx="6611273" cy="2860023"/>
          </a:xfrm>
          <a:prstGeom prst="rect">
            <a:avLst/>
          </a:prstGeom>
        </p:spPr>
      </p:pic>
      <p:pic>
        <p:nvPicPr>
          <p:cNvPr id="7" name="Image 6">
            <a:extLst>
              <a:ext uri="{FF2B5EF4-FFF2-40B4-BE49-F238E27FC236}">
                <a16:creationId xmlns:a16="http://schemas.microsoft.com/office/drawing/2014/main" id="{DC88F837-1704-394F-8BA3-3F174DF98D5B}"/>
              </a:ext>
            </a:extLst>
          </p:cNvPr>
          <p:cNvPicPr>
            <a:picLocks noChangeAspect="1"/>
          </p:cNvPicPr>
          <p:nvPr/>
        </p:nvPicPr>
        <p:blipFill>
          <a:blip r:embed="rId4"/>
          <a:stretch>
            <a:fillRect/>
          </a:stretch>
        </p:blipFill>
        <p:spPr>
          <a:xfrm>
            <a:off x="6476422" y="1408277"/>
            <a:ext cx="3400900" cy="685896"/>
          </a:xfrm>
          <a:prstGeom prst="rect">
            <a:avLst/>
          </a:prstGeom>
        </p:spPr>
      </p:pic>
      <p:pic>
        <p:nvPicPr>
          <p:cNvPr id="9" name="Image 8">
            <a:extLst>
              <a:ext uri="{FF2B5EF4-FFF2-40B4-BE49-F238E27FC236}">
                <a16:creationId xmlns:a16="http://schemas.microsoft.com/office/drawing/2014/main" id="{562892F3-7D66-52DE-9DF7-2C06D1DFE53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Lst>
          </a:blip>
          <a:stretch>
            <a:fillRect/>
          </a:stretch>
        </p:blipFill>
        <p:spPr>
          <a:xfrm>
            <a:off x="841553" y="1118953"/>
            <a:ext cx="3778071" cy="5111507"/>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1ED371D6-1603-5167-0A69-F3D9DC9DD4F3}"/>
              </a:ext>
            </a:extLst>
          </p:cNvPr>
          <p:cNvPicPr>
            <a:picLocks noChangeAspect="1"/>
          </p:cNvPicPr>
          <p:nvPr/>
        </p:nvPicPr>
        <p:blipFill>
          <a:blip r:embed="rId7"/>
          <a:stretch>
            <a:fillRect/>
          </a:stretch>
        </p:blipFill>
        <p:spPr>
          <a:xfrm>
            <a:off x="4859315" y="5457469"/>
            <a:ext cx="6611273" cy="771633"/>
          </a:xfrm>
          <a:prstGeom prst="rect">
            <a:avLst/>
          </a:prstGeom>
          <a:ln>
            <a:noFill/>
          </a:ln>
          <a:effectLst>
            <a:outerShdw blurRad="292100" dist="139700" dir="2700000" algn="tl" rotWithShape="0">
              <a:srgbClr val="333333">
                <a:alpha val="65000"/>
              </a:srgbClr>
            </a:outerShdw>
          </a:effectLst>
        </p:spPr>
      </p:pic>
      <p:sp>
        <p:nvSpPr>
          <p:cNvPr id="13" name="ZoneTexte 12">
            <a:extLst>
              <a:ext uri="{FF2B5EF4-FFF2-40B4-BE49-F238E27FC236}">
                <a16:creationId xmlns:a16="http://schemas.microsoft.com/office/drawing/2014/main" id="{9151E451-D76C-EC21-1771-2221EF5107E8}"/>
              </a:ext>
            </a:extLst>
          </p:cNvPr>
          <p:cNvSpPr txBox="1"/>
          <p:nvPr/>
        </p:nvSpPr>
        <p:spPr>
          <a:xfrm>
            <a:off x="841553" y="134079"/>
            <a:ext cx="377806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A37F"/>
                </a:solidFill>
                <a:effectLst/>
                <a:uLnTx/>
                <a:uFillTx/>
                <a:latin typeface="Calibri" panose="020F0502020204030204"/>
                <a:ea typeface="+mn-ea"/>
                <a:cs typeface="+mn-cs"/>
              </a:rPr>
              <a:t>https://</a:t>
            </a:r>
            <a:r>
              <a:rPr kumimoji="0" lang="fr-FR" sz="2400" b="1" i="0" u="none" strike="noStrike" kern="1200" cap="none" spc="0" normalizeH="0" baseline="0" noProof="0" dirty="0">
                <a:ln>
                  <a:noFill/>
                </a:ln>
                <a:solidFill>
                  <a:srgbClr val="10A37F"/>
                </a:solidFill>
                <a:effectLst/>
                <a:uLnTx/>
                <a:uFillTx/>
                <a:latin typeface="Calibri" panose="020F0502020204030204"/>
                <a:ea typeface="+mn-ea"/>
                <a:cs typeface="+mn-cs"/>
              </a:rPr>
              <a:t>chat.openai.com</a:t>
            </a:r>
          </a:p>
        </p:txBody>
      </p:sp>
      <p:cxnSp>
        <p:nvCxnSpPr>
          <p:cNvPr id="15" name="Connecteur droit 14">
            <a:extLst>
              <a:ext uri="{FF2B5EF4-FFF2-40B4-BE49-F238E27FC236}">
                <a16:creationId xmlns:a16="http://schemas.microsoft.com/office/drawing/2014/main" id="{A4E0E3D0-0335-9390-1C48-5505EE1F01CF}"/>
              </a:ext>
            </a:extLst>
          </p:cNvPr>
          <p:cNvCxnSpPr/>
          <p:nvPr/>
        </p:nvCxnSpPr>
        <p:spPr>
          <a:xfrm>
            <a:off x="2730587" y="657225"/>
            <a:ext cx="0" cy="314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FB411157-D996-7FDD-2CA8-55CA41DC1F62}"/>
              </a:ext>
            </a:extLst>
          </p:cNvPr>
          <p:cNvSpPr/>
          <p:nvPr/>
        </p:nvSpPr>
        <p:spPr>
          <a:xfrm>
            <a:off x="942975" y="4219575"/>
            <a:ext cx="742950" cy="742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lipse 16">
            <a:extLst>
              <a:ext uri="{FF2B5EF4-FFF2-40B4-BE49-F238E27FC236}">
                <a16:creationId xmlns:a16="http://schemas.microsoft.com/office/drawing/2014/main" id="{F406B1E9-5A44-8ADA-6AEA-4EEE280E94A1}"/>
              </a:ext>
            </a:extLst>
          </p:cNvPr>
          <p:cNvSpPr/>
          <p:nvPr/>
        </p:nvSpPr>
        <p:spPr>
          <a:xfrm>
            <a:off x="7041408" y="1346514"/>
            <a:ext cx="742950" cy="742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D7AB9095-1525-BE1E-A6E7-29A3B7D636A2}"/>
              </a:ext>
            </a:extLst>
          </p:cNvPr>
          <p:cNvSpPr txBox="1"/>
          <p:nvPr/>
        </p:nvSpPr>
        <p:spPr>
          <a:xfrm>
            <a:off x="9601200" y="132983"/>
            <a:ext cx="249395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Mode sombre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Journalisation des tchats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Profil</a:t>
            </a:r>
            <a:endParaRPr kumimoji="0" lang="fr-FR" sz="1800" b="1" i="1" u="none" strike="noStrike" kern="1200" cap="none" spc="0" normalizeH="0" baseline="30000" noProof="0" dirty="0">
              <a:ln>
                <a:noFill/>
              </a:ln>
              <a:solidFill>
                <a:srgbClr val="FF0000"/>
              </a:solidFill>
              <a:effectLst/>
              <a:uLnTx/>
              <a:uFillTx/>
              <a:latin typeface="Calibri" panose="020F0502020204030204"/>
              <a:ea typeface="+mn-ea"/>
              <a:cs typeface="+mn-cs"/>
            </a:endParaRPr>
          </a:p>
        </p:txBody>
      </p:sp>
      <p:cxnSp>
        <p:nvCxnSpPr>
          <p:cNvPr id="6" name="Connecteur droit 5">
            <a:extLst>
              <a:ext uri="{FF2B5EF4-FFF2-40B4-BE49-F238E27FC236}">
                <a16:creationId xmlns:a16="http://schemas.microsoft.com/office/drawing/2014/main" id="{7B62A9EB-28E2-9691-8A02-BC428140661F}"/>
              </a:ext>
            </a:extLst>
          </p:cNvPr>
          <p:cNvCxnSpPr>
            <a:cxnSpLocks/>
          </p:cNvCxnSpPr>
          <p:nvPr/>
        </p:nvCxnSpPr>
        <p:spPr>
          <a:xfrm flipH="1">
            <a:off x="9305925" y="810038"/>
            <a:ext cx="228600" cy="186856"/>
          </a:xfrm>
          <a:prstGeom prst="line">
            <a:avLst/>
          </a:prstGeom>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005D18C0-8EAA-F0E3-B8C4-3098F4805901}"/>
              </a:ext>
            </a:extLst>
          </p:cNvPr>
          <p:cNvSpPr txBox="1"/>
          <p:nvPr/>
        </p:nvSpPr>
        <p:spPr>
          <a:xfrm>
            <a:off x="5276835" y="6320175"/>
            <a:ext cx="5501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 H</a:t>
            </a:r>
          </a:p>
        </p:txBody>
      </p:sp>
      <p:cxnSp>
        <p:nvCxnSpPr>
          <p:cNvPr id="18" name="Connecteur droit 17">
            <a:extLst>
              <a:ext uri="{FF2B5EF4-FFF2-40B4-BE49-F238E27FC236}">
                <a16:creationId xmlns:a16="http://schemas.microsoft.com/office/drawing/2014/main" id="{E6B3F70C-DCBF-CF9B-8EA6-6955F77B9681}"/>
              </a:ext>
            </a:extLst>
          </p:cNvPr>
          <p:cNvCxnSpPr>
            <a:cxnSpLocks/>
          </p:cNvCxnSpPr>
          <p:nvPr/>
        </p:nvCxnSpPr>
        <p:spPr>
          <a:xfrm flipH="1">
            <a:off x="5826986" y="6052930"/>
            <a:ext cx="538030" cy="338805"/>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Image 23">
            <a:extLst>
              <a:ext uri="{FF2B5EF4-FFF2-40B4-BE49-F238E27FC236}">
                <a16:creationId xmlns:a16="http://schemas.microsoft.com/office/drawing/2014/main" id="{0284C28A-5FAA-915B-4554-BF91CE5BE28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127670" y="6391735"/>
            <a:ext cx="226212" cy="226212"/>
          </a:xfrm>
          <a:prstGeom prst="rect">
            <a:avLst/>
          </a:prstGeom>
        </p:spPr>
      </p:pic>
      <p:sp>
        <p:nvSpPr>
          <p:cNvPr id="10" name="ZoneTexte 9">
            <a:extLst>
              <a:ext uri="{FF2B5EF4-FFF2-40B4-BE49-F238E27FC236}">
                <a16:creationId xmlns:a16="http://schemas.microsoft.com/office/drawing/2014/main" id="{56ED84CF-C332-D4F1-3BD9-F764BD329728}"/>
              </a:ext>
            </a:extLst>
          </p:cNvPr>
          <p:cNvSpPr txBox="1"/>
          <p:nvPr/>
        </p:nvSpPr>
        <p:spPr>
          <a:xfrm>
            <a:off x="7820549" y="6404686"/>
            <a:ext cx="888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Prompt</a:t>
            </a:r>
          </a:p>
        </p:txBody>
      </p:sp>
      <p:cxnSp>
        <p:nvCxnSpPr>
          <p:cNvPr id="20" name="Connecteur droit 19">
            <a:extLst>
              <a:ext uri="{FF2B5EF4-FFF2-40B4-BE49-F238E27FC236}">
                <a16:creationId xmlns:a16="http://schemas.microsoft.com/office/drawing/2014/main" id="{F5E96946-E5CD-1B8F-CDDE-CD568F26A158}"/>
              </a:ext>
            </a:extLst>
          </p:cNvPr>
          <p:cNvCxnSpPr/>
          <p:nvPr/>
        </p:nvCxnSpPr>
        <p:spPr>
          <a:xfrm flipH="1" flipV="1">
            <a:off x="7301345" y="6052930"/>
            <a:ext cx="483013" cy="351756"/>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2AB7F4F-988C-EC8C-894A-7E473AE49CCF}"/>
              </a:ext>
            </a:extLst>
          </p:cNvPr>
          <p:cNvSpPr/>
          <p:nvPr/>
        </p:nvSpPr>
        <p:spPr>
          <a:xfrm>
            <a:off x="3096499" y="1232960"/>
            <a:ext cx="1022684" cy="364977"/>
          </a:xfrm>
          <a:prstGeom prst="rect">
            <a:avLst/>
          </a:prstGeom>
          <a:solidFill>
            <a:srgbClr val="F3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F70C78D8-61B6-BD24-CADB-5A68B405424F}"/>
              </a:ext>
            </a:extLst>
          </p:cNvPr>
          <p:cNvSpPr>
            <a:spLocks noGrp="1"/>
          </p:cNvSpPr>
          <p:nvPr>
            <p:ph type="sldNum" sz="quarter" idx="12"/>
          </p:nvPr>
        </p:nvSpPr>
        <p:spPr/>
        <p:txBody>
          <a:bodyPr/>
          <a:lstStyle/>
          <a:p>
            <a:fld id="{A155AEFD-F12B-487F-A3C9-A502590000AA}" type="slidenum">
              <a:rPr lang="fr-FR" smtClean="0"/>
              <a:t>13</a:t>
            </a:fld>
            <a:endParaRPr lang="fr-FR"/>
          </a:p>
        </p:txBody>
      </p:sp>
    </p:spTree>
    <p:extLst>
      <p:ext uri="{BB962C8B-B14F-4D97-AF65-F5344CB8AC3E}">
        <p14:creationId xmlns:p14="http://schemas.microsoft.com/office/powerpoint/2010/main" val="30120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D03D329-792B-50F1-5D97-A56E6C5BC663}"/>
              </a:ext>
            </a:extLst>
          </p:cNvPr>
          <p:cNvPicPr>
            <a:picLocks noChangeAspect="1"/>
          </p:cNvPicPr>
          <p:nvPr/>
        </p:nvPicPr>
        <p:blipFill>
          <a:blip r:embed="rId2"/>
          <a:stretch>
            <a:fillRect/>
          </a:stretch>
        </p:blipFill>
        <p:spPr>
          <a:xfrm>
            <a:off x="0" y="-4346"/>
            <a:ext cx="12192000" cy="6862346"/>
          </a:xfrm>
          <a:prstGeom prst="rect">
            <a:avLst/>
          </a:prstGeom>
        </p:spPr>
      </p:pic>
      <p:sp>
        <p:nvSpPr>
          <p:cNvPr id="4" name="ZoneTexte 3">
            <a:extLst>
              <a:ext uri="{FF2B5EF4-FFF2-40B4-BE49-F238E27FC236}">
                <a16:creationId xmlns:a16="http://schemas.microsoft.com/office/drawing/2014/main" id="{E3C7F551-0F4B-7721-DBA2-DADB083BE214}"/>
              </a:ext>
            </a:extLst>
          </p:cNvPr>
          <p:cNvSpPr txBox="1"/>
          <p:nvPr/>
        </p:nvSpPr>
        <p:spPr>
          <a:xfrm>
            <a:off x="8360834" y="265880"/>
            <a:ext cx="13157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PROFIL = CV</a:t>
            </a:r>
          </a:p>
        </p:txBody>
      </p:sp>
      <p:cxnSp>
        <p:nvCxnSpPr>
          <p:cNvPr id="6" name="Connecteur droit 5">
            <a:extLst>
              <a:ext uri="{FF2B5EF4-FFF2-40B4-BE49-F238E27FC236}">
                <a16:creationId xmlns:a16="http://schemas.microsoft.com/office/drawing/2014/main" id="{2D3CAF14-D164-0A80-EBB5-3235D5C7003E}"/>
              </a:ext>
            </a:extLst>
          </p:cNvPr>
          <p:cNvCxnSpPr>
            <a:cxnSpLocks/>
          </p:cNvCxnSpPr>
          <p:nvPr/>
        </p:nvCxnSpPr>
        <p:spPr>
          <a:xfrm flipH="1">
            <a:off x="7523018" y="678999"/>
            <a:ext cx="837816" cy="76689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AF7CAC60-D255-3944-F7FD-2205A80C43FF}"/>
              </a:ext>
            </a:extLst>
          </p:cNvPr>
          <p:cNvPicPr>
            <a:picLocks noChangeAspect="1"/>
          </p:cNvPicPr>
          <p:nvPr/>
        </p:nvPicPr>
        <p:blipFill>
          <a:blip r:embed="rId3"/>
          <a:stretch>
            <a:fillRect/>
          </a:stretch>
        </p:blipFill>
        <p:spPr>
          <a:xfrm>
            <a:off x="352393" y="1581150"/>
            <a:ext cx="438211" cy="457264"/>
          </a:xfrm>
          <a:prstGeom prst="rect">
            <a:avLst/>
          </a:prstGeom>
        </p:spPr>
      </p:pic>
      <p:pic>
        <p:nvPicPr>
          <p:cNvPr id="7" name="Image 6">
            <a:extLst>
              <a:ext uri="{FF2B5EF4-FFF2-40B4-BE49-F238E27FC236}">
                <a16:creationId xmlns:a16="http://schemas.microsoft.com/office/drawing/2014/main" id="{73D9B170-EA74-FADD-75E3-1C26F18F8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06" y="1017059"/>
            <a:ext cx="271985" cy="271985"/>
          </a:xfrm>
          <a:prstGeom prst="rect">
            <a:avLst/>
          </a:prstGeom>
        </p:spPr>
      </p:pic>
      <p:sp>
        <p:nvSpPr>
          <p:cNvPr id="3" name="ZoneTexte 2">
            <a:extLst>
              <a:ext uri="{FF2B5EF4-FFF2-40B4-BE49-F238E27FC236}">
                <a16:creationId xmlns:a16="http://schemas.microsoft.com/office/drawing/2014/main" id="{791E3154-F6DD-CDAB-3AEE-C476526CCFCC}"/>
              </a:ext>
            </a:extLst>
          </p:cNvPr>
          <p:cNvSpPr txBox="1"/>
          <p:nvPr/>
        </p:nvSpPr>
        <p:spPr>
          <a:xfrm>
            <a:off x="790604" y="949225"/>
            <a:ext cx="11146367"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Que sais-tu de moi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prstClr val="white"/>
                </a:solidFill>
                <a:effectLst/>
                <a:uLnTx/>
                <a:uFillTx/>
                <a:latin typeface="Calibri" panose="020F0502020204030204"/>
                <a:ea typeface="+mn-ea"/>
                <a:cs typeface="+mn-cs"/>
              </a:rPr>
              <a:t>D'après les informations que vous avez fournies dans votre </a:t>
            </a:r>
            <a:r>
              <a:rPr kumimoji="0" lang="fr-FR" sz="2000" b="0" i="1" u="none" strike="noStrike" kern="1200" cap="none" spc="0" normalizeH="0" baseline="0" noProof="0" dirty="0">
                <a:ln>
                  <a:noFill/>
                </a:ln>
                <a:solidFill>
                  <a:srgbClr val="FFFF00"/>
                </a:solidFill>
                <a:effectLst/>
                <a:uLnTx/>
                <a:uFillTx/>
                <a:latin typeface="Calibri" panose="020F0502020204030204"/>
                <a:ea typeface="+mn-ea"/>
                <a:cs typeface="+mn-cs"/>
              </a:rPr>
              <a:t>profil</a:t>
            </a:r>
            <a:r>
              <a:rPr kumimoji="0" lang="fr-FR" sz="2000" b="0" i="1" u="none" strike="noStrike" kern="1200" cap="none" spc="0" normalizeH="0" baseline="0" noProof="0" dirty="0">
                <a:ln>
                  <a:noFill/>
                </a:ln>
                <a:solidFill>
                  <a:prstClr val="white"/>
                </a:solidFill>
                <a:effectLst/>
                <a:uLnTx/>
                <a:uFillTx/>
                <a:latin typeface="Calibri" panose="020F0502020204030204"/>
                <a:ea typeface="+mn-ea"/>
                <a:cs typeface="+mn-cs"/>
              </a:rPr>
              <a:t>, vous enseignez principalement au Département de Langue et de Littérature françaises de l’Université Aristote de Thessalonique. Vous avez été Directeur de la Section de Linguistique et de Didactique des Langues, et vous avez cofondé le Laboratoire ouvert, interuniversitaire et interdisciplinaire pour la recherche en Méthodologie de l’enseignement-apprentissage des langues (Méthodal OpenLab). Vos domaines de recherche incluent la méthodologie de l’enseignement-apprentissage des langues, la docimologie, l’évaluation des compétences de communication en langues étrangères, la pédagogie scolaire et la didactique des langues en environnement d’apprentissage numérique. Vous partagez régulièrement votre expertise dans le domaine de l’apprentissage des langues, et vous êtes impliqué dans l'évaluation d'instruments d'évaluation en langues et de dispositifs de certification en langues. Vous réalisez également des cours en ligne sur différentes plateformes universitaires et concevez des examens de langue pour des concours d'accès à la fonction publique pour les enseignants de français. </a:t>
            </a:r>
            <a:br>
              <a:rPr kumimoji="0" lang="fr-FR" sz="2000" b="0" i="1"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fr-FR" sz="20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2000" b="0" i="1" u="none" strike="noStrike" kern="1200" cap="none" spc="0" normalizeH="0" baseline="0" noProof="0" dirty="0">
                <a:ln>
                  <a:noFill/>
                </a:ln>
                <a:solidFill>
                  <a:prstClr val="white"/>
                </a:solidFill>
                <a:effectLst/>
                <a:uLnTx/>
                <a:uFillTx/>
                <a:latin typeface="Calibri" panose="020F0502020204030204"/>
                <a:ea typeface="+mn-ea"/>
                <a:cs typeface="+mn-cs"/>
              </a:rPr>
              <a:t>Si </a:t>
            </a:r>
            <a:r>
              <a:rPr kumimoji="0" lang="fr-FR" sz="2000" b="0" i="1" u="none" strike="noStrike" kern="1200" cap="none" spc="0" normalizeH="0" baseline="0" noProof="0" dirty="0">
                <a:ln>
                  <a:noFill/>
                </a:ln>
                <a:solidFill>
                  <a:srgbClr val="FFFF00"/>
                </a:solidFill>
                <a:effectLst/>
                <a:uLnTx/>
                <a:uFillTx/>
                <a:latin typeface="Calibri" panose="020F0502020204030204"/>
                <a:ea typeface="+mn-ea"/>
                <a:cs typeface="+mn-cs"/>
              </a:rPr>
              <a:t>vous </a:t>
            </a:r>
            <a:r>
              <a:rPr kumimoji="0" lang="fr-FR" sz="2000" b="0" i="1" u="none" strike="noStrike" kern="1200" cap="none" spc="0" normalizeH="0" baseline="0" noProof="0" dirty="0">
                <a:ln>
                  <a:noFill/>
                </a:ln>
                <a:solidFill>
                  <a:prstClr val="white"/>
                </a:solidFill>
                <a:effectLst/>
                <a:uLnTx/>
                <a:uFillTx/>
                <a:latin typeface="Calibri" panose="020F0502020204030204"/>
                <a:ea typeface="+mn-ea"/>
                <a:cs typeface="+mn-cs"/>
              </a:rPr>
              <a:t>avez des questions ou des demandes spécifiques liées à ces domaines, n'hésitez pas à les poser, et je serai heureux de vous aider.</a:t>
            </a:r>
          </a:p>
        </p:txBody>
      </p:sp>
      <p:cxnSp>
        <p:nvCxnSpPr>
          <p:cNvPr id="13" name="Connecteur droit 12">
            <a:extLst>
              <a:ext uri="{FF2B5EF4-FFF2-40B4-BE49-F238E27FC236}">
                <a16:creationId xmlns:a16="http://schemas.microsoft.com/office/drawing/2014/main" id="{A537260D-B42C-87CD-8FAE-83B343271A21}"/>
              </a:ext>
            </a:extLst>
          </p:cNvPr>
          <p:cNvCxnSpPr>
            <a:cxnSpLocks/>
          </p:cNvCxnSpPr>
          <p:nvPr/>
        </p:nvCxnSpPr>
        <p:spPr>
          <a:xfrm flipH="1">
            <a:off x="1543050" y="5394960"/>
            <a:ext cx="217170" cy="20574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C80377B0-7DE2-0227-FCE2-187986C9ED91}"/>
              </a:ext>
            </a:extLst>
          </p:cNvPr>
          <p:cNvSpPr txBox="1"/>
          <p:nvPr/>
        </p:nvSpPr>
        <p:spPr>
          <a:xfrm>
            <a:off x="8360834" y="536106"/>
            <a:ext cx="30466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4500 &gt; 1500 &gt; 1000 caractères</a:t>
            </a:r>
          </a:p>
        </p:txBody>
      </p:sp>
      <p:sp>
        <p:nvSpPr>
          <p:cNvPr id="2" name="Espace réservé du numéro de diapositive 1">
            <a:extLst>
              <a:ext uri="{FF2B5EF4-FFF2-40B4-BE49-F238E27FC236}">
                <a16:creationId xmlns:a16="http://schemas.microsoft.com/office/drawing/2014/main" id="{4975AC03-9B01-8BDA-911D-47EDD1CED167}"/>
              </a:ext>
            </a:extLst>
          </p:cNvPr>
          <p:cNvSpPr>
            <a:spLocks noGrp="1"/>
          </p:cNvSpPr>
          <p:nvPr>
            <p:ph type="sldNum" sz="quarter" idx="12"/>
          </p:nvPr>
        </p:nvSpPr>
        <p:spPr/>
        <p:txBody>
          <a:bodyPr/>
          <a:lstStyle/>
          <a:p>
            <a:fld id="{A155AEFD-F12B-487F-A3C9-A502590000AA}" type="slidenum">
              <a:rPr lang="fr-FR" smtClean="0"/>
              <a:t>14</a:t>
            </a:fld>
            <a:endParaRPr lang="fr-FR"/>
          </a:p>
        </p:txBody>
      </p:sp>
      <p:pic>
        <p:nvPicPr>
          <p:cNvPr id="5" name="Graphique 4" descr="Homme détective avec un remplissage uni">
            <a:extLst>
              <a:ext uri="{FF2B5EF4-FFF2-40B4-BE49-F238E27FC236}">
                <a16:creationId xmlns:a16="http://schemas.microsoft.com/office/drawing/2014/main" id="{C1049F96-4934-3112-B0C2-EE190317CD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7526" y="146189"/>
            <a:ext cx="914400" cy="914400"/>
          </a:xfrm>
          <a:prstGeom prst="rect">
            <a:avLst/>
          </a:prstGeom>
        </p:spPr>
      </p:pic>
    </p:spTree>
    <p:extLst>
      <p:ext uri="{BB962C8B-B14F-4D97-AF65-F5344CB8AC3E}">
        <p14:creationId xmlns:p14="http://schemas.microsoft.com/office/powerpoint/2010/main" val="2415385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5B3E11-9E9F-DD1D-A4C8-10F99F2FD03E}"/>
              </a:ext>
            </a:extLst>
          </p:cNvPr>
          <p:cNvSpPr txBox="1"/>
          <p:nvPr/>
        </p:nvSpPr>
        <p:spPr>
          <a:xfrm>
            <a:off x="1630803" y="3105833"/>
            <a:ext cx="893039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GPT-</a:t>
            </a:r>
            <a:r>
              <a:rPr kumimoji="0" lang="fr-FR" sz="3600" b="1"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isation</a:t>
            </a:r>
            <a:r>
              <a:rPr kumimoji="0" lang="fr-FR" sz="3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d’activités classiques d’évaluation</a:t>
            </a:r>
          </a:p>
        </p:txBody>
      </p:sp>
      <p:pic>
        <p:nvPicPr>
          <p:cNvPr id="3" name="Image 2" descr="Une image contenant logo, symbole, Police, Graphique&#10;&#10;Description générée automatiquement">
            <a:extLst>
              <a:ext uri="{FF2B5EF4-FFF2-40B4-BE49-F238E27FC236}">
                <a16:creationId xmlns:a16="http://schemas.microsoft.com/office/drawing/2014/main" id="{F3934001-4850-6D68-1C9D-0F6BA80C4602}"/>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alphaModFix amt="20000"/>
            <a:extLst>
              <a:ext uri="{28A0092B-C50C-407E-A947-70E740481C1C}">
                <a14:useLocalDpi xmlns:a14="http://schemas.microsoft.com/office/drawing/2010/main" val="0"/>
              </a:ext>
            </a:extLst>
          </a:blip>
          <a:srcRect l="31134" r="29230" b="29381"/>
          <a:stretch/>
        </p:blipFill>
        <p:spPr>
          <a:xfrm>
            <a:off x="3870947" y="1199108"/>
            <a:ext cx="4450106" cy="4459782"/>
          </a:xfrm>
          <a:prstGeom prst="rect">
            <a:avLst/>
          </a:prstGeom>
        </p:spPr>
      </p:pic>
      <p:sp>
        <p:nvSpPr>
          <p:cNvPr id="4" name="Espace réservé du numéro de diapositive 3">
            <a:extLst>
              <a:ext uri="{FF2B5EF4-FFF2-40B4-BE49-F238E27FC236}">
                <a16:creationId xmlns:a16="http://schemas.microsoft.com/office/drawing/2014/main" id="{C1BA8832-3779-9815-0007-62F9F7AC5D43}"/>
              </a:ext>
            </a:extLst>
          </p:cNvPr>
          <p:cNvSpPr>
            <a:spLocks noGrp="1"/>
          </p:cNvSpPr>
          <p:nvPr>
            <p:ph type="sldNum" sz="quarter" idx="12"/>
          </p:nvPr>
        </p:nvSpPr>
        <p:spPr/>
        <p:txBody>
          <a:bodyPr/>
          <a:lstStyle/>
          <a:p>
            <a:fld id="{A155AEFD-F12B-487F-A3C9-A502590000AA}" type="slidenum">
              <a:rPr lang="fr-FR" smtClean="0"/>
              <a:t>15</a:t>
            </a:fld>
            <a:endParaRPr lang="fr-FR"/>
          </a:p>
        </p:txBody>
      </p:sp>
    </p:spTree>
    <p:extLst>
      <p:ext uri="{BB962C8B-B14F-4D97-AF65-F5344CB8AC3E}">
        <p14:creationId xmlns:p14="http://schemas.microsoft.com/office/powerpoint/2010/main" val="4196665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DBD52BA-A5C3-11DA-C479-14A2E8225079}"/>
              </a:ext>
            </a:extLst>
          </p:cNvPr>
          <p:cNvSpPr txBox="1"/>
          <p:nvPr/>
        </p:nvSpPr>
        <p:spPr>
          <a:xfrm>
            <a:off x="6659341" y="5871638"/>
            <a:ext cx="53529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Renvoie-moi ta réponse en numérotant les 5 questions et en numérotant aussi les réponses proposées avec des lettres de l’alphabet.</a:t>
            </a:r>
          </a:p>
        </p:txBody>
      </p:sp>
      <p:sp>
        <p:nvSpPr>
          <p:cNvPr id="8" name="ZoneTexte 7">
            <a:extLst>
              <a:ext uri="{FF2B5EF4-FFF2-40B4-BE49-F238E27FC236}">
                <a16:creationId xmlns:a16="http://schemas.microsoft.com/office/drawing/2014/main" id="{10A33040-6DBD-6443-BCAA-E17A76A7DF67}"/>
              </a:ext>
            </a:extLst>
          </p:cNvPr>
          <p:cNvSpPr txBox="1"/>
          <p:nvPr/>
        </p:nvSpPr>
        <p:spPr>
          <a:xfrm>
            <a:off x="647737" y="338469"/>
            <a:ext cx="403668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srgbClr val="FF0000"/>
                </a:solidFill>
                <a:effectLst/>
                <a:uLnTx/>
                <a:uFillTx/>
                <a:latin typeface="Calibri" panose="020F0502020204030204"/>
                <a:ea typeface="+mn-ea"/>
                <a:cs typeface="+mn-cs"/>
              </a:rPr>
              <a:t>Étoffer</a:t>
            </a:r>
            <a:r>
              <a:rPr kumimoji="0" lang="fr-FR" sz="2400" b="0" i="0" u="none" strike="noStrike" kern="1200" cap="none" spc="0" normalizeH="0" baseline="0" noProof="0" dirty="0">
                <a:ln>
                  <a:noFill/>
                </a:ln>
                <a:solidFill>
                  <a:srgbClr val="FF0000"/>
                </a:solidFill>
                <a:effectLst/>
                <a:uLnTx/>
                <a:uFillTx/>
                <a:latin typeface="Calibri" panose="020F0502020204030204"/>
                <a:ea typeface="+mn-ea"/>
                <a:cs typeface="+mn-cs"/>
              </a:rPr>
              <a:t> les réponses dans QCM</a:t>
            </a:r>
          </a:p>
        </p:txBody>
      </p:sp>
      <p:pic>
        <p:nvPicPr>
          <p:cNvPr id="10" name="Image 9">
            <a:extLst>
              <a:ext uri="{FF2B5EF4-FFF2-40B4-BE49-F238E27FC236}">
                <a16:creationId xmlns:a16="http://schemas.microsoft.com/office/drawing/2014/main" id="{31DAAB5A-1466-CE5C-4444-A0D05B6B641C}"/>
              </a:ext>
            </a:extLst>
          </p:cNvPr>
          <p:cNvPicPr>
            <a:picLocks noChangeAspect="1"/>
          </p:cNvPicPr>
          <p:nvPr/>
        </p:nvPicPr>
        <p:blipFill>
          <a:blip r:embed="rId2"/>
          <a:stretch>
            <a:fillRect/>
          </a:stretch>
        </p:blipFill>
        <p:spPr>
          <a:xfrm>
            <a:off x="179739" y="957961"/>
            <a:ext cx="5259599" cy="5732564"/>
          </a:xfrm>
          <a:prstGeom prst="rect">
            <a:avLst/>
          </a:prstGeom>
        </p:spPr>
      </p:pic>
      <p:pic>
        <p:nvPicPr>
          <p:cNvPr id="11" name="Image 10">
            <a:extLst>
              <a:ext uri="{FF2B5EF4-FFF2-40B4-BE49-F238E27FC236}">
                <a16:creationId xmlns:a16="http://schemas.microsoft.com/office/drawing/2014/main" id="{36E2D079-61C1-0FF3-D820-9CEFE6B56D3D}"/>
              </a:ext>
            </a:extLst>
          </p:cNvPr>
          <p:cNvPicPr>
            <a:picLocks noChangeAspect="1"/>
          </p:cNvPicPr>
          <p:nvPr/>
        </p:nvPicPr>
        <p:blipFill>
          <a:blip r:embed="rId3"/>
          <a:stretch>
            <a:fillRect/>
          </a:stretch>
        </p:blipFill>
        <p:spPr>
          <a:xfrm>
            <a:off x="179739" y="1822138"/>
            <a:ext cx="5259599" cy="4668991"/>
          </a:xfrm>
          <a:prstGeom prst="rect">
            <a:avLst/>
          </a:prstGeom>
        </p:spPr>
      </p:pic>
      <p:pic>
        <p:nvPicPr>
          <p:cNvPr id="12" name="Image 11">
            <a:extLst>
              <a:ext uri="{FF2B5EF4-FFF2-40B4-BE49-F238E27FC236}">
                <a16:creationId xmlns:a16="http://schemas.microsoft.com/office/drawing/2014/main" id="{8261142F-91D5-7754-10FF-0CF76FC5F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52" y="2021533"/>
            <a:ext cx="271985" cy="271985"/>
          </a:xfrm>
          <a:prstGeom prst="rect">
            <a:avLst/>
          </a:prstGeom>
        </p:spPr>
      </p:pic>
      <p:pic>
        <p:nvPicPr>
          <p:cNvPr id="14" name="Image 13">
            <a:extLst>
              <a:ext uri="{FF2B5EF4-FFF2-40B4-BE49-F238E27FC236}">
                <a16:creationId xmlns:a16="http://schemas.microsoft.com/office/drawing/2014/main" id="{A545DC6C-283A-2205-CE3E-429C37CD36AA}"/>
              </a:ext>
            </a:extLst>
          </p:cNvPr>
          <p:cNvPicPr>
            <a:picLocks noChangeAspect="1"/>
          </p:cNvPicPr>
          <p:nvPr/>
        </p:nvPicPr>
        <p:blipFill>
          <a:blip r:embed="rId5"/>
          <a:stretch>
            <a:fillRect/>
          </a:stretch>
        </p:blipFill>
        <p:spPr>
          <a:xfrm>
            <a:off x="1109088" y="1047101"/>
            <a:ext cx="3400900" cy="685896"/>
          </a:xfrm>
          <a:prstGeom prst="rect">
            <a:avLst/>
          </a:prstGeom>
        </p:spPr>
      </p:pic>
      <p:sp>
        <p:nvSpPr>
          <p:cNvPr id="4" name="ZoneTexte 3">
            <a:extLst>
              <a:ext uri="{FF2B5EF4-FFF2-40B4-BE49-F238E27FC236}">
                <a16:creationId xmlns:a16="http://schemas.microsoft.com/office/drawing/2014/main" id="{5B9A67DF-52D3-6823-6ADD-6D19EB02CBFB}"/>
              </a:ext>
            </a:extLst>
          </p:cNvPr>
          <p:cNvSpPr txBox="1"/>
          <p:nvPr/>
        </p:nvSpPr>
        <p:spPr>
          <a:xfrm>
            <a:off x="843750" y="1935376"/>
            <a:ext cx="4458233"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Voici un questionnaire à choix multiple concernant un document remis aux élèves. Il est bien fait. Je voudrais que tu ajoutes une quatrième option à chacun des 5 items qui composent ce questionnaire. Voici le qcm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Observez ce document. De quoi s’agit-il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Pour chaque item, inscrivez une croix dans la case correspondant à votre choix.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1 Il s’agit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d’un programme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d’une publicité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d’une carte de réduction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a:t>
            </a:r>
          </a:p>
        </p:txBody>
      </p:sp>
      <p:pic>
        <p:nvPicPr>
          <p:cNvPr id="15" name="Image 14">
            <a:extLst>
              <a:ext uri="{FF2B5EF4-FFF2-40B4-BE49-F238E27FC236}">
                <a16:creationId xmlns:a16="http://schemas.microsoft.com/office/drawing/2014/main" id="{D6224FC0-4179-6DE1-43E2-58E96DB8032B}"/>
              </a:ext>
            </a:extLst>
          </p:cNvPr>
          <p:cNvPicPr>
            <a:picLocks noChangeAspect="1"/>
          </p:cNvPicPr>
          <p:nvPr/>
        </p:nvPicPr>
        <p:blipFill>
          <a:blip r:embed="rId2"/>
          <a:stretch>
            <a:fillRect/>
          </a:stretch>
        </p:blipFill>
        <p:spPr>
          <a:xfrm>
            <a:off x="6707778" y="129355"/>
            <a:ext cx="5259599" cy="5619326"/>
          </a:xfrm>
          <a:prstGeom prst="rect">
            <a:avLst/>
          </a:prstGeom>
        </p:spPr>
      </p:pic>
      <p:pic>
        <p:nvPicPr>
          <p:cNvPr id="16" name="Image 15">
            <a:extLst>
              <a:ext uri="{FF2B5EF4-FFF2-40B4-BE49-F238E27FC236}">
                <a16:creationId xmlns:a16="http://schemas.microsoft.com/office/drawing/2014/main" id="{FBC5A224-E931-AB48-E93E-3CE1E72D07F7}"/>
              </a:ext>
            </a:extLst>
          </p:cNvPr>
          <p:cNvPicPr>
            <a:picLocks noChangeAspect="1"/>
          </p:cNvPicPr>
          <p:nvPr/>
        </p:nvPicPr>
        <p:blipFill>
          <a:blip r:embed="rId3"/>
          <a:stretch>
            <a:fillRect/>
          </a:stretch>
        </p:blipFill>
        <p:spPr>
          <a:xfrm>
            <a:off x="6707778" y="993532"/>
            <a:ext cx="5259599" cy="4360555"/>
          </a:xfrm>
          <a:prstGeom prst="rect">
            <a:avLst/>
          </a:prstGeom>
        </p:spPr>
      </p:pic>
      <p:pic>
        <p:nvPicPr>
          <p:cNvPr id="18" name="Image 17">
            <a:extLst>
              <a:ext uri="{FF2B5EF4-FFF2-40B4-BE49-F238E27FC236}">
                <a16:creationId xmlns:a16="http://schemas.microsoft.com/office/drawing/2014/main" id="{234DB87F-7911-C2F0-6F36-E7B3D3402A93}"/>
              </a:ext>
            </a:extLst>
          </p:cNvPr>
          <p:cNvPicPr>
            <a:picLocks noChangeAspect="1"/>
          </p:cNvPicPr>
          <p:nvPr/>
        </p:nvPicPr>
        <p:blipFill>
          <a:blip r:embed="rId6"/>
          <a:stretch>
            <a:fillRect/>
          </a:stretch>
        </p:blipFill>
        <p:spPr>
          <a:xfrm>
            <a:off x="6820679" y="1121112"/>
            <a:ext cx="438211" cy="457264"/>
          </a:xfrm>
          <a:prstGeom prst="rect">
            <a:avLst/>
          </a:prstGeom>
        </p:spPr>
      </p:pic>
      <p:pic>
        <p:nvPicPr>
          <p:cNvPr id="19" name="Image 18">
            <a:extLst>
              <a:ext uri="{FF2B5EF4-FFF2-40B4-BE49-F238E27FC236}">
                <a16:creationId xmlns:a16="http://schemas.microsoft.com/office/drawing/2014/main" id="{0CB621E9-E2A9-D543-3297-03DB2D870172}"/>
              </a:ext>
            </a:extLst>
          </p:cNvPr>
          <p:cNvPicPr>
            <a:picLocks noChangeAspect="1"/>
          </p:cNvPicPr>
          <p:nvPr/>
        </p:nvPicPr>
        <p:blipFill>
          <a:blip r:embed="rId5"/>
          <a:stretch>
            <a:fillRect/>
          </a:stretch>
        </p:blipFill>
        <p:spPr>
          <a:xfrm>
            <a:off x="7637127" y="218495"/>
            <a:ext cx="3400900" cy="685896"/>
          </a:xfrm>
          <a:prstGeom prst="rect">
            <a:avLst/>
          </a:prstGeom>
        </p:spPr>
      </p:pic>
      <p:sp>
        <p:nvSpPr>
          <p:cNvPr id="20" name="ZoneTexte 19">
            <a:extLst>
              <a:ext uri="{FF2B5EF4-FFF2-40B4-BE49-F238E27FC236}">
                <a16:creationId xmlns:a16="http://schemas.microsoft.com/office/drawing/2014/main" id="{124BB590-9CDF-788A-685D-2B81141F1799}"/>
              </a:ext>
            </a:extLst>
          </p:cNvPr>
          <p:cNvSpPr txBox="1"/>
          <p:nvPr/>
        </p:nvSpPr>
        <p:spPr>
          <a:xfrm>
            <a:off x="7371791" y="1121112"/>
            <a:ext cx="4458233"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Bien sûr, voici le questionnaire avec une quatrième option ajoutée à chaque item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Observez ce document. De quoi s’agit-il ? Pour chaque item, inscrivez une croix dans la case correspondant à votre choix.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Il s’agit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d'un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d'une publicité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d'une carte de réduction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d’une fête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a:t>
            </a:r>
          </a:p>
        </p:txBody>
      </p:sp>
      <p:sp>
        <p:nvSpPr>
          <p:cNvPr id="2" name="ZoneTexte 1">
            <a:extLst>
              <a:ext uri="{FF2B5EF4-FFF2-40B4-BE49-F238E27FC236}">
                <a16:creationId xmlns:a16="http://schemas.microsoft.com/office/drawing/2014/main" id="{3E5C4C1B-32B5-7270-FD7F-CF037E6B310E}"/>
              </a:ext>
            </a:extLst>
          </p:cNvPr>
          <p:cNvSpPr txBox="1"/>
          <p:nvPr/>
        </p:nvSpPr>
        <p:spPr>
          <a:xfrm>
            <a:off x="5718541" y="4814431"/>
            <a:ext cx="6110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Ascii</a:t>
            </a:r>
          </a:p>
        </p:txBody>
      </p:sp>
      <p:cxnSp>
        <p:nvCxnSpPr>
          <p:cNvPr id="5" name="Connecteur droit 4">
            <a:extLst>
              <a:ext uri="{FF2B5EF4-FFF2-40B4-BE49-F238E27FC236}">
                <a16:creationId xmlns:a16="http://schemas.microsoft.com/office/drawing/2014/main" id="{3A2AE862-81D7-030D-F33B-D9F29F3CABE0}"/>
              </a:ext>
            </a:extLst>
          </p:cNvPr>
          <p:cNvCxnSpPr/>
          <p:nvPr/>
        </p:nvCxnSpPr>
        <p:spPr>
          <a:xfrm flipH="1" flipV="1">
            <a:off x="5202483" y="4572000"/>
            <a:ext cx="565542" cy="242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EF911AD-5CAF-F350-CA21-7CB295753D8F}"/>
              </a:ext>
            </a:extLst>
          </p:cNvPr>
          <p:cNvCxnSpPr/>
          <p:nvPr/>
        </p:nvCxnSpPr>
        <p:spPr>
          <a:xfrm flipV="1">
            <a:off x="6267450" y="4197533"/>
            <a:ext cx="553229" cy="6168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908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Εικόνα που περιέχει κείμενο, στιγμιότυπο οθόνης, γραμματοσειρά, έγγραφο&#10;&#10;Περιγραφή που δημιουργήθηκε αυτόματα">
            <a:extLst>
              <a:ext uri="{FF2B5EF4-FFF2-40B4-BE49-F238E27FC236}">
                <a16:creationId xmlns:a16="http://schemas.microsoft.com/office/drawing/2014/main" id="{25D5704A-94C8-C76F-4D96-1CDA15D0C2A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5687" b="8618"/>
          <a:stretch/>
        </p:blipFill>
        <p:spPr bwMode="auto">
          <a:xfrm>
            <a:off x="2063275" y="342899"/>
            <a:ext cx="9300683" cy="617219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 name="ZoneTexte 3">
            <a:extLst>
              <a:ext uri="{FF2B5EF4-FFF2-40B4-BE49-F238E27FC236}">
                <a16:creationId xmlns:a16="http://schemas.microsoft.com/office/drawing/2014/main" id="{6BBF3865-041B-590B-4A17-FCC6F43052E6}"/>
              </a:ext>
            </a:extLst>
          </p:cNvPr>
          <p:cNvSpPr txBox="1"/>
          <p:nvPr/>
        </p:nvSpPr>
        <p:spPr>
          <a:xfrm>
            <a:off x="148181" y="3105832"/>
            <a:ext cx="1704634" cy="830997"/>
          </a:xfrm>
          <a:prstGeom prst="rect">
            <a:avLst/>
          </a:prstGeom>
          <a:noFill/>
        </p:spPr>
        <p:txBody>
          <a:bodyPr wrap="none" rtlCol="0">
            <a:spAutoFit/>
          </a:bodyPr>
          <a:lstStyle/>
          <a:p>
            <a:pPr algn="r"/>
            <a:r>
              <a:rPr lang="fr-FR" sz="2400" b="1" dirty="0">
                <a:solidFill>
                  <a:srgbClr val="FF0000"/>
                </a:solidFill>
              </a:rPr>
              <a:t>En 5 clics </a:t>
            </a:r>
            <a:br>
              <a:rPr lang="fr-FR" sz="2400" b="1" dirty="0">
                <a:solidFill>
                  <a:srgbClr val="FF0000"/>
                </a:solidFill>
              </a:rPr>
            </a:br>
            <a:r>
              <a:rPr lang="fr-FR" sz="2400" b="1" dirty="0">
                <a:solidFill>
                  <a:srgbClr val="FF0000"/>
                </a:solidFill>
              </a:rPr>
              <a:t>seulement !</a:t>
            </a:r>
          </a:p>
        </p:txBody>
      </p:sp>
    </p:spTree>
    <p:extLst>
      <p:ext uri="{BB962C8B-B14F-4D97-AF65-F5344CB8AC3E}">
        <p14:creationId xmlns:p14="http://schemas.microsoft.com/office/powerpoint/2010/main" val="1722721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9DFCA7F-078C-DFE2-6D49-E56CF8BE3F5B}"/>
              </a:ext>
            </a:extLst>
          </p:cNvPr>
          <p:cNvPicPr>
            <a:picLocks noChangeAspect="1"/>
          </p:cNvPicPr>
          <p:nvPr/>
        </p:nvPicPr>
        <p:blipFill rotWithShape="1">
          <a:blip r:embed="rId3">
            <a:clrChange>
              <a:clrFrom>
                <a:srgbClr val="FAFAFA"/>
              </a:clrFrom>
              <a:clrTo>
                <a:srgbClr val="FAFAFA">
                  <a:alpha val="0"/>
                </a:srgbClr>
              </a:clrTo>
            </a:clrChange>
            <a:extLst>
              <a:ext uri="{BEBA8EAE-BF5A-486C-A8C5-ECC9F3942E4B}">
                <a14:imgProps xmlns:a14="http://schemas.microsoft.com/office/drawing/2010/main">
                  <a14:imgLayer r:embed="rId4">
                    <a14:imgEffect>
                      <a14:sharpenSoften amount="50000"/>
                    </a14:imgEffect>
                  </a14:imgLayer>
                </a14:imgProps>
              </a:ext>
            </a:extLst>
          </a:blip>
          <a:srcRect l="4154" b="13798"/>
          <a:stretch/>
        </p:blipFill>
        <p:spPr>
          <a:xfrm>
            <a:off x="-3245" y="3395603"/>
            <a:ext cx="5998198" cy="3472608"/>
          </a:xfrm>
          <a:prstGeom prst="rect">
            <a:avLst/>
          </a:prstGeom>
        </p:spPr>
      </p:pic>
      <p:pic>
        <p:nvPicPr>
          <p:cNvPr id="3" name="Image 2">
            <a:extLst>
              <a:ext uri="{FF2B5EF4-FFF2-40B4-BE49-F238E27FC236}">
                <a16:creationId xmlns:a16="http://schemas.microsoft.com/office/drawing/2014/main" id="{1FFDD99F-AAC9-869B-9B2C-21860E9AD89D}"/>
              </a:ext>
            </a:extLst>
          </p:cNvPr>
          <p:cNvPicPr>
            <a:picLocks noChangeAspect="1"/>
          </p:cNvPicPr>
          <p:nvPr/>
        </p:nvPicPr>
        <p:blipFill>
          <a:blip r:embed="rId5"/>
          <a:stretch>
            <a:fillRect/>
          </a:stretch>
        </p:blipFill>
        <p:spPr>
          <a:xfrm>
            <a:off x="6687239" y="1341472"/>
            <a:ext cx="5259599" cy="4336920"/>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F574BB7D-B06E-B250-4893-EB69F47DD31A}"/>
              </a:ext>
            </a:extLst>
          </p:cNvPr>
          <p:cNvPicPr>
            <a:picLocks noChangeAspect="1"/>
          </p:cNvPicPr>
          <p:nvPr/>
        </p:nvPicPr>
        <p:blipFill>
          <a:blip r:embed="rId6"/>
          <a:stretch>
            <a:fillRect/>
          </a:stretch>
        </p:blipFill>
        <p:spPr>
          <a:xfrm>
            <a:off x="7616588" y="1630191"/>
            <a:ext cx="3400900" cy="685896"/>
          </a:xfrm>
          <a:prstGeom prst="rect">
            <a:avLst/>
          </a:prstGeom>
        </p:spPr>
      </p:pic>
      <p:pic>
        <p:nvPicPr>
          <p:cNvPr id="14" name="Image 13">
            <a:extLst>
              <a:ext uri="{FF2B5EF4-FFF2-40B4-BE49-F238E27FC236}">
                <a16:creationId xmlns:a16="http://schemas.microsoft.com/office/drawing/2014/main" id="{B307834E-2075-BE4D-D965-08155C9359FF}"/>
              </a:ext>
            </a:extLst>
          </p:cNvPr>
          <p:cNvPicPr>
            <a:picLocks noChangeAspect="1"/>
          </p:cNvPicPr>
          <p:nvPr/>
        </p:nvPicPr>
        <p:blipFill>
          <a:blip r:embed="rId7"/>
          <a:stretch>
            <a:fillRect/>
          </a:stretch>
        </p:blipFill>
        <p:spPr>
          <a:xfrm>
            <a:off x="6687239" y="2458119"/>
            <a:ext cx="5259599" cy="2860023"/>
          </a:xfrm>
          <a:prstGeom prst="rect">
            <a:avLst/>
          </a:prstGeom>
        </p:spPr>
      </p:pic>
      <p:pic>
        <p:nvPicPr>
          <p:cNvPr id="12" name="Image 11">
            <a:extLst>
              <a:ext uri="{FF2B5EF4-FFF2-40B4-BE49-F238E27FC236}">
                <a16:creationId xmlns:a16="http://schemas.microsoft.com/office/drawing/2014/main" id="{E69C29DF-5B3D-5D78-6B72-435B25C7B0AD}"/>
              </a:ext>
            </a:extLst>
          </p:cNvPr>
          <p:cNvPicPr>
            <a:picLocks noChangeAspect="1"/>
          </p:cNvPicPr>
          <p:nvPr/>
        </p:nvPicPr>
        <p:blipFill>
          <a:blip r:embed="rId8"/>
          <a:stretch>
            <a:fillRect/>
          </a:stretch>
        </p:blipFill>
        <p:spPr>
          <a:xfrm>
            <a:off x="6800140" y="2571223"/>
            <a:ext cx="438211" cy="457264"/>
          </a:xfrm>
          <a:prstGeom prst="rect">
            <a:avLst/>
          </a:prstGeom>
        </p:spPr>
      </p:pic>
      <p:sp>
        <p:nvSpPr>
          <p:cNvPr id="7" name="ZoneTexte 6">
            <a:extLst>
              <a:ext uri="{FF2B5EF4-FFF2-40B4-BE49-F238E27FC236}">
                <a16:creationId xmlns:a16="http://schemas.microsoft.com/office/drawing/2014/main" id="{A0576E78-F433-A6A8-FF70-B9768DFFED2B}"/>
              </a:ext>
            </a:extLst>
          </p:cNvPr>
          <p:cNvSpPr txBox="1"/>
          <p:nvPr/>
        </p:nvSpPr>
        <p:spPr>
          <a:xfrm>
            <a:off x="7379323" y="2590787"/>
            <a:ext cx="4342279"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L'élève a atteint les quatre objectifs qui lui ont été donnés. Elle s'est adressée à Éric, lui a dit qu'elle avait bien reçu le T-shirt, l'a remercié, et lui a dit pourquoi elle avait aimé son cadeau. Cependant, il y a plusieurs fautes d'orthographe, de grammaire et de vocabulaire dans le texte : il y a un total de 7 </a:t>
            </a: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mots comportant des fautes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note à attribuer à cette copie sera donc de 22/25.</a:t>
            </a:r>
          </a:p>
        </p:txBody>
      </p:sp>
      <p:sp>
        <p:nvSpPr>
          <p:cNvPr id="15" name="ZoneTexte 14">
            <a:extLst>
              <a:ext uri="{FF2B5EF4-FFF2-40B4-BE49-F238E27FC236}">
                <a16:creationId xmlns:a16="http://schemas.microsoft.com/office/drawing/2014/main" id="{36799CFC-0675-08D9-AD1B-7B21012C0401}"/>
              </a:ext>
            </a:extLst>
          </p:cNvPr>
          <p:cNvSpPr txBox="1"/>
          <p:nvPr/>
        </p:nvSpPr>
        <p:spPr>
          <a:xfrm>
            <a:off x="552686" y="338469"/>
            <a:ext cx="422679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srgbClr val="FF0000"/>
                </a:solidFill>
                <a:effectLst/>
                <a:uLnTx/>
                <a:uFillTx/>
                <a:latin typeface="Calibri" panose="020F0502020204030204"/>
                <a:ea typeface="+mn-ea"/>
                <a:cs typeface="+mn-cs"/>
              </a:rPr>
              <a:t>Notation</a:t>
            </a:r>
            <a:r>
              <a:rPr kumimoji="0" lang="fr-FR"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mn-ea"/>
                <a:cs typeface="+mn-cs"/>
              </a:rPr>
              <a:t>de productions écrites</a:t>
            </a:r>
          </a:p>
        </p:txBody>
      </p:sp>
      <p:sp>
        <p:nvSpPr>
          <p:cNvPr id="18" name="ZoneTexte 17">
            <a:extLst>
              <a:ext uri="{FF2B5EF4-FFF2-40B4-BE49-F238E27FC236}">
                <a16:creationId xmlns:a16="http://schemas.microsoft.com/office/drawing/2014/main" id="{556D24C0-31C5-4D66-16C5-E1D1FAC72925}"/>
              </a:ext>
            </a:extLst>
          </p:cNvPr>
          <p:cNvSpPr txBox="1"/>
          <p:nvPr/>
        </p:nvSpPr>
        <p:spPr>
          <a:xfrm>
            <a:off x="819655" y="1261952"/>
            <a:ext cx="4685107" cy="21082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Objectifs que le candidat doit atteindre dans un </a:t>
            </a:r>
            <a:r>
              <a:rPr kumimoji="0" lang="fr-FR" sz="1800" b="0"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respect suffisant des normes</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sociolinguistiques imposées par la situation et de </a:t>
            </a:r>
            <a:r>
              <a:rPr kumimoji="0" lang="fr-FR" sz="1800" b="0"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façon efficace</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s’adresser à Éric,</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lui dire qu’il a bien reçu le T-shirt,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le remercier,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lui dire pourquoi il a aimé son cadeau.</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1E86C616-AC4E-2E5C-70AB-A6BB9F6E71E0}"/>
              </a:ext>
            </a:extLst>
          </p:cNvPr>
          <p:cNvSpPr>
            <a:spLocks noGrp="1"/>
          </p:cNvSpPr>
          <p:nvPr>
            <p:ph type="sldNum" sz="quarter" idx="12"/>
          </p:nvPr>
        </p:nvSpPr>
        <p:spPr/>
        <p:txBody>
          <a:bodyPr/>
          <a:lstStyle/>
          <a:p>
            <a:fld id="{A155AEFD-F12B-487F-A3C9-A502590000AA}" type="slidenum">
              <a:rPr lang="fr-FR" smtClean="0"/>
              <a:t>18</a:t>
            </a:fld>
            <a:endParaRPr lang="fr-FR"/>
          </a:p>
        </p:txBody>
      </p:sp>
      <p:cxnSp>
        <p:nvCxnSpPr>
          <p:cNvPr id="4" name="Connecteur droit 3">
            <a:extLst>
              <a:ext uri="{FF2B5EF4-FFF2-40B4-BE49-F238E27FC236}">
                <a16:creationId xmlns:a16="http://schemas.microsoft.com/office/drawing/2014/main" id="{68FC08D2-593F-362D-5DD6-26226A8FB224}"/>
              </a:ext>
            </a:extLst>
          </p:cNvPr>
          <p:cNvCxnSpPr>
            <a:cxnSpLocks/>
          </p:cNvCxnSpPr>
          <p:nvPr/>
        </p:nvCxnSpPr>
        <p:spPr>
          <a:xfrm flipH="1">
            <a:off x="6883868" y="4863681"/>
            <a:ext cx="418908" cy="26822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53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0E72F92-26BC-F505-F0C8-01C0DD98824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00025" y="933131"/>
            <a:ext cx="8773749" cy="4572638"/>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89F1F725-D048-7E5F-93F6-30F24A750359}"/>
              </a:ext>
            </a:extLst>
          </p:cNvPr>
          <p:cNvPicPr>
            <a:picLocks noChangeAspect="1"/>
          </p:cNvPicPr>
          <p:nvPr/>
        </p:nvPicPr>
        <p:blipFill>
          <a:blip r:embed="rId4"/>
          <a:stretch>
            <a:fillRect/>
          </a:stretch>
        </p:blipFill>
        <p:spPr>
          <a:xfrm>
            <a:off x="8648700" y="260321"/>
            <a:ext cx="3343274" cy="6204273"/>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F21D429E-11EC-1F16-2C72-4A8515BBA53B}"/>
              </a:ext>
            </a:extLst>
          </p:cNvPr>
          <p:cNvSpPr txBox="1"/>
          <p:nvPr/>
        </p:nvSpPr>
        <p:spPr>
          <a:xfrm>
            <a:off x="9201148" y="635927"/>
            <a:ext cx="2790826" cy="56630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Donne-moi 5 phrases que pourraient avoir prononcées une enfant de 12 ans en train de parler d’elle-même, et de personne d'autre. Elle s’adresse à un ami. Ces phrases doivent contenir deux verbes et une seule fois le mot "je". Le j’ (j apostrophe) n’est pas autorisé.</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"Quand je suis en train de danser, la musique me fait bouger comme une folle, c'est trop marrant."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rPr>
              <a:t>[…]</a:t>
            </a:r>
          </a:p>
        </p:txBody>
      </p:sp>
      <p:pic>
        <p:nvPicPr>
          <p:cNvPr id="7" name="Image 6">
            <a:extLst>
              <a:ext uri="{FF2B5EF4-FFF2-40B4-BE49-F238E27FC236}">
                <a16:creationId xmlns:a16="http://schemas.microsoft.com/office/drawing/2014/main" id="{57B7765A-8EBB-26DC-72B5-7380C73A0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7781" y="697952"/>
            <a:ext cx="271985" cy="271985"/>
          </a:xfrm>
          <a:prstGeom prst="rect">
            <a:avLst/>
          </a:prstGeom>
        </p:spPr>
      </p:pic>
      <p:pic>
        <p:nvPicPr>
          <p:cNvPr id="8" name="Image 7">
            <a:extLst>
              <a:ext uri="{FF2B5EF4-FFF2-40B4-BE49-F238E27FC236}">
                <a16:creationId xmlns:a16="http://schemas.microsoft.com/office/drawing/2014/main" id="{908E87A3-4474-91E9-4211-7EAEF89E0F31}"/>
              </a:ext>
            </a:extLst>
          </p:cNvPr>
          <p:cNvPicPr>
            <a:picLocks noChangeAspect="1"/>
          </p:cNvPicPr>
          <p:nvPr/>
        </p:nvPicPr>
        <p:blipFill>
          <a:blip r:embed="rId6"/>
          <a:stretch>
            <a:fillRect/>
          </a:stretch>
        </p:blipFill>
        <p:spPr>
          <a:xfrm>
            <a:off x="8745821" y="4351150"/>
            <a:ext cx="438211" cy="457264"/>
          </a:xfrm>
          <a:prstGeom prst="rect">
            <a:avLst/>
          </a:prstGeom>
        </p:spPr>
      </p:pic>
      <p:sp>
        <p:nvSpPr>
          <p:cNvPr id="11" name="ZoneTexte 10">
            <a:extLst>
              <a:ext uri="{FF2B5EF4-FFF2-40B4-BE49-F238E27FC236}">
                <a16:creationId xmlns:a16="http://schemas.microsoft.com/office/drawing/2014/main" id="{0E9A7602-6C7E-932C-4841-38E6A58917EC}"/>
              </a:ext>
            </a:extLst>
          </p:cNvPr>
          <p:cNvSpPr txBox="1"/>
          <p:nvPr/>
        </p:nvSpPr>
        <p:spPr>
          <a:xfrm>
            <a:off x="5157372" y="5867400"/>
            <a:ext cx="253364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Document authentique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Affinements nécessaires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Redit ensuite par native</a:t>
            </a:r>
          </a:p>
        </p:txBody>
      </p:sp>
      <p:sp>
        <p:nvSpPr>
          <p:cNvPr id="12" name="ZoneTexte 11">
            <a:extLst>
              <a:ext uri="{FF2B5EF4-FFF2-40B4-BE49-F238E27FC236}">
                <a16:creationId xmlns:a16="http://schemas.microsoft.com/office/drawing/2014/main" id="{6708A4F1-9CC2-9353-95B1-8F51E991B778}"/>
              </a:ext>
            </a:extLst>
          </p:cNvPr>
          <p:cNvSpPr txBox="1"/>
          <p:nvPr/>
        </p:nvSpPr>
        <p:spPr>
          <a:xfrm>
            <a:off x="1020421" y="214644"/>
            <a:ext cx="329135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0000"/>
                </a:solidFill>
                <a:effectLst/>
                <a:uLnTx/>
                <a:uFillTx/>
                <a:latin typeface="Calibri" panose="020F0502020204030204"/>
                <a:ea typeface="+mn-ea"/>
                <a:cs typeface="+mn-cs"/>
              </a:rPr>
              <a:t>Compréhension de l’</a:t>
            </a:r>
            <a:r>
              <a:rPr kumimoji="0" lang="fr-FR" sz="2400" b="1" i="0" u="sng" strike="noStrike" kern="1200" cap="none" spc="0" normalizeH="0" baseline="0" noProof="0" dirty="0">
                <a:ln>
                  <a:noFill/>
                </a:ln>
                <a:solidFill>
                  <a:srgbClr val="FF0000"/>
                </a:solidFill>
                <a:effectLst/>
                <a:uLnTx/>
                <a:uFillTx/>
                <a:latin typeface="Calibri" panose="020F0502020204030204"/>
                <a:ea typeface="+mn-ea"/>
                <a:cs typeface="+mn-cs"/>
              </a:rPr>
              <a:t>oral</a:t>
            </a:r>
          </a:p>
        </p:txBody>
      </p:sp>
      <p:cxnSp>
        <p:nvCxnSpPr>
          <p:cNvPr id="15" name="Connecteur droit 14">
            <a:extLst>
              <a:ext uri="{FF2B5EF4-FFF2-40B4-BE49-F238E27FC236}">
                <a16:creationId xmlns:a16="http://schemas.microsoft.com/office/drawing/2014/main" id="{7D12F56D-CC3B-14BF-5C4B-16DEEF83CFB4}"/>
              </a:ext>
            </a:extLst>
          </p:cNvPr>
          <p:cNvCxnSpPr>
            <a:cxnSpLocks/>
          </p:cNvCxnSpPr>
          <p:nvPr/>
        </p:nvCxnSpPr>
        <p:spPr>
          <a:xfrm flipV="1">
            <a:off x="7818448" y="5762591"/>
            <a:ext cx="694260" cy="415987"/>
          </a:xfrm>
          <a:prstGeom prst="line">
            <a:avLst/>
          </a:prstGeom>
        </p:spPr>
        <p:style>
          <a:lnRef idx="1">
            <a:schemeClr val="accent1"/>
          </a:lnRef>
          <a:fillRef idx="0">
            <a:schemeClr val="accent1"/>
          </a:fillRef>
          <a:effectRef idx="0">
            <a:schemeClr val="accent1"/>
          </a:effectRef>
          <a:fontRef idx="minor">
            <a:schemeClr val="tx1"/>
          </a:fontRef>
        </p:style>
      </p:cxnSp>
      <p:pic>
        <p:nvPicPr>
          <p:cNvPr id="3" name="Graphique 2" descr="Micro de radio avec un remplissage uni">
            <a:extLst>
              <a:ext uri="{FF2B5EF4-FFF2-40B4-BE49-F238E27FC236}">
                <a16:creationId xmlns:a16="http://schemas.microsoft.com/office/drawing/2014/main" id="{200482EC-4376-0ED7-D08E-29CD83FB2D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11771" y="5867400"/>
            <a:ext cx="914400" cy="914400"/>
          </a:xfrm>
          <a:prstGeom prst="rect">
            <a:avLst/>
          </a:prstGeom>
        </p:spPr>
      </p:pic>
    </p:spTree>
    <p:extLst>
      <p:ext uri="{BB962C8B-B14F-4D97-AF65-F5344CB8AC3E}">
        <p14:creationId xmlns:p14="http://schemas.microsoft.com/office/powerpoint/2010/main" val="3779836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DAADEFE-24A7-8111-DDB2-004C66B728B6}"/>
              </a:ext>
            </a:extLst>
          </p:cNvPr>
          <p:cNvSpPr>
            <a:spLocks noGrp="1"/>
          </p:cNvSpPr>
          <p:nvPr>
            <p:ph type="sldNum" sz="quarter" idx="12"/>
          </p:nvPr>
        </p:nvSpPr>
        <p:spPr/>
        <p:txBody>
          <a:bodyPr/>
          <a:lstStyle/>
          <a:p>
            <a:fld id="{DE72B1B6-D2B8-4246-BD5A-AAB75EB5DC44}" type="slidenum">
              <a:rPr lang="fr-FR" smtClean="0"/>
              <a:t>2</a:t>
            </a:fld>
            <a:endParaRPr lang="fr-FR"/>
          </a:p>
        </p:txBody>
      </p:sp>
      <p:sp>
        <p:nvSpPr>
          <p:cNvPr id="5" name="ZoneTexte 4">
            <a:extLst>
              <a:ext uri="{FF2B5EF4-FFF2-40B4-BE49-F238E27FC236}">
                <a16:creationId xmlns:a16="http://schemas.microsoft.com/office/drawing/2014/main" id="{9BDB4A76-ED0C-3598-B88E-5330E46BC1AC}"/>
              </a:ext>
            </a:extLst>
          </p:cNvPr>
          <p:cNvSpPr txBox="1"/>
          <p:nvPr/>
        </p:nvSpPr>
        <p:spPr>
          <a:xfrm>
            <a:off x="2317376" y="506783"/>
            <a:ext cx="7664824" cy="26108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ChatGPT, comment ça fonctionne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GPT-</a:t>
            </a:r>
            <a:r>
              <a:rPr kumimoji="0" lang="fr-FR" sz="2800" b="1"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isation</a:t>
            </a:r>
            <a:r>
              <a:rPr kumimoji="0" lang="fr-FR"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d’activités classiques d’évaluation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Expérimentations diverses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Pour les chercheurs…</a:t>
            </a:r>
          </a:p>
        </p:txBody>
      </p:sp>
      <p:pic>
        <p:nvPicPr>
          <p:cNvPr id="6" name="Image 5" descr="Une image contenant logo, symbole, Police, Graphique&#10;&#10;Description générée automatiquement">
            <a:extLst>
              <a:ext uri="{FF2B5EF4-FFF2-40B4-BE49-F238E27FC236}">
                <a16:creationId xmlns:a16="http://schemas.microsoft.com/office/drawing/2014/main" id="{56FADB4C-17D8-2FF3-E693-E6F214EC47B8}"/>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alphaModFix amt="20000"/>
            <a:extLst>
              <a:ext uri="{28A0092B-C50C-407E-A947-70E740481C1C}">
                <a14:useLocalDpi xmlns:a14="http://schemas.microsoft.com/office/drawing/2010/main" val="0"/>
              </a:ext>
            </a:extLst>
          </a:blip>
          <a:srcRect l="31134" r="29230" b="29381"/>
          <a:stretch/>
        </p:blipFill>
        <p:spPr>
          <a:xfrm>
            <a:off x="-1673831" y="1268206"/>
            <a:ext cx="4450106" cy="4459782"/>
          </a:xfrm>
          <a:prstGeom prst="rect">
            <a:avLst/>
          </a:prstGeom>
        </p:spPr>
      </p:pic>
      <p:pic>
        <p:nvPicPr>
          <p:cNvPr id="7" name="Image 6" descr="Une image contenant motif, Graphique, carré, pixel&#10;&#10;Description générée automatiquement">
            <a:extLst>
              <a:ext uri="{FF2B5EF4-FFF2-40B4-BE49-F238E27FC236}">
                <a16:creationId xmlns:a16="http://schemas.microsoft.com/office/drawing/2014/main" id="{087EC1DF-7257-166E-589A-AD73E4C1E3D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7258" y="3878568"/>
            <a:ext cx="2857500" cy="2857500"/>
          </a:xfrm>
          <a:prstGeom prst="rect">
            <a:avLst/>
          </a:prstGeom>
        </p:spPr>
      </p:pic>
      <p:sp>
        <p:nvSpPr>
          <p:cNvPr id="8" name="ZoneTexte 7">
            <a:extLst>
              <a:ext uri="{FF2B5EF4-FFF2-40B4-BE49-F238E27FC236}">
                <a16:creationId xmlns:a16="http://schemas.microsoft.com/office/drawing/2014/main" id="{B1E2E7A9-E7DA-7F9F-168C-BE9E97079825}"/>
              </a:ext>
            </a:extLst>
          </p:cNvPr>
          <p:cNvSpPr txBox="1"/>
          <p:nvPr/>
        </p:nvSpPr>
        <p:spPr>
          <a:xfrm>
            <a:off x="348957" y="6150587"/>
            <a:ext cx="3584636" cy="646331"/>
          </a:xfrm>
          <a:prstGeom prst="rect">
            <a:avLst/>
          </a:prstGeom>
          <a:noFill/>
        </p:spPr>
        <p:txBody>
          <a:bodyPr wrap="none" rtlCol="0">
            <a:spAutoFit/>
          </a:bodyPr>
          <a:lstStyle/>
          <a:p>
            <a:pPr algn="r"/>
            <a:r>
              <a:rPr lang="fr-FR" sz="2400" dirty="0"/>
              <a:t>Ce diaporama sur la Toile</a:t>
            </a:r>
            <a:br>
              <a:rPr lang="fr-FR" sz="2400" dirty="0"/>
            </a:br>
            <a:r>
              <a:rPr lang="fr-FR" sz="1200" dirty="0"/>
              <a:t>AU FORMAT PDF</a:t>
            </a:r>
            <a:endParaRPr lang="fr-FR" sz="2400" dirty="0"/>
          </a:p>
        </p:txBody>
      </p:sp>
      <p:cxnSp>
        <p:nvCxnSpPr>
          <p:cNvPr id="9" name="Connecteur droit 8">
            <a:extLst>
              <a:ext uri="{FF2B5EF4-FFF2-40B4-BE49-F238E27FC236}">
                <a16:creationId xmlns:a16="http://schemas.microsoft.com/office/drawing/2014/main" id="{8F8CD395-EE3A-1C8C-36A7-805551F5063B}"/>
              </a:ext>
            </a:extLst>
          </p:cNvPr>
          <p:cNvCxnSpPr>
            <a:cxnSpLocks/>
          </p:cNvCxnSpPr>
          <p:nvPr/>
        </p:nvCxnSpPr>
        <p:spPr>
          <a:xfrm flipV="1">
            <a:off x="3694484" y="5670557"/>
            <a:ext cx="972766" cy="35553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6471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C8DE55-D75B-0891-189A-F6D2CB14A8D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752476" y="0"/>
            <a:ext cx="6112707" cy="6858000"/>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FE1DC309-2A87-E6C1-C8F4-3A2D95B6D9A1}"/>
              </a:ext>
            </a:extLst>
          </p:cNvPr>
          <p:cNvPicPr>
            <a:picLocks noChangeAspect="1"/>
          </p:cNvPicPr>
          <p:nvPr/>
        </p:nvPicPr>
        <p:blipFill>
          <a:blip r:embed="rId4"/>
          <a:stretch>
            <a:fillRect/>
          </a:stretch>
        </p:blipFill>
        <p:spPr>
          <a:xfrm>
            <a:off x="7658100" y="1946247"/>
            <a:ext cx="3343274" cy="3311553"/>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2EEAD557-749F-AB6A-650A-C4F8EB5E7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181" y="2383877"/>
            <a:ext cx="271985" cy="271985"/>
          </a:xfrm>
          <a:prstGeom prst="rect">
            <a:avLst/>
          </a:prstGeom>
        </p:spPr>
      </p:pic>
      <p:pic>
        <p:nvPicPr>
          <p:cNvPr id="8" name="Image 7">
            <a:extLst>
              <a:ext uri="{FF2B5EF4-FFF2-40B4-BE49-F238E27FC236}">
                <a16:creationId xmlns:a16="http://schemas.microsoft.com/office/drawing/2014/main" id="{8F983F30-9F80-C32F-1638-40E1045B4015}"/>
              </a:ext>
            </a:extLst>
          </p:cNvPr>
          <p:cNvPicPr>
            <a:picLocks noChangeAspect="1"/>
          </p:cNvPicPr>
          <p:nvPr/>
        </p:nvPicPr>
        <p:blipFill>
          <a:blip r:embed="rId6"/>
          <a:stretch>
            <a:fillRect/>
          </a:stretch>
        </p:blipFill>
        <p:spPr>
          <a:xfrm>
            <a:off x="7755221" y="3693503"/>
            <a:ext cx="438211" cy="457264"/>
          </a:xfrm>
          <a:prstGeom prst="rect">
            <a:avLst/>
          </a:prstGeom>
        </p:spPr>
      </p:pic>
      <p:sp>
        <p:nvSpPr>
          <p:cNvPr id="2" name="ZoneTexte 1">
            <a:extLst>
              <a:ext uri="{FF2B5EF4-FFF2-40B4-BE49-F238E27FC236}">
                <a16:creationId xmlns:a16="http://schemas.microsoft.com/office/drawing/2014/main" id="{5D8FE9C8-C18D-8B77-A20B-8E022B13E0B9}"/>
              </a:ext>
            </a:extLst>
          </p:cNvPr>
          <p:cNvSpPr txBox="1"/>
          <p:nvPr/>
        </p:nvSpPr>
        <p:spPr>
          <a:xfrm>
            <a:off x="8308247" y="2326727"/>
            <a:ext cx="261937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Crée un titre de news qui se réfère aux </a:t>
            </a: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sports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mais qui ne contient pas le mot </a:t>
            </a: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 nouveau champion émerge : records battus et victoires éclatantes dans l'arène ! »</a:t>
            </a:r>
          </a:p>
        </p:txBody>
      </p:sp>
      <p:cxnSp>
        <p:nvCxnSpPr>
          <p:cNvPr id="9" name="Connecteur droit 8">
            <a:extLst>
              <a:ext uri="{FF2B5EF4-FFF2-40B4-BE49-F238E27FC236}">
                <a16:creationId xmlns:a16="http://schemas.microsoft.com/office/drawing/2014/main" id="{49DF7A7D-EA0F-8B09-4367-9C03457A611B}"/>
              </a:ext>
            </a:extLst>
          </p:cNvPr>
          <p:cNvCxnSpPr>
            <a:cxnSpLocks/>
          </p:cNvCxnSpPr>
          <p:nvPr/>
        </p:nvCxnSpPr>
        <p:spPr>
          <a:xfrm flipH="1">
            <a:off x="9350973" y="5477315"/>
            <a:ext cx="166810" cy="307130"/>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2C8916C0-F3F6-DC3F-8E1D-063DDB405C13}"/>
              </a:ext>
            </a:extLst>
          </p:cNvPr>
          <p:cNvSpPr txBox="1"/>
          <p:nvPr/>
        </p:nvSpPr>
        <p:spPr>
          <a:xfrm>
            <a:off x="7658100" y="5823065"/>
            <a:ext cx="24903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Document authentique</a:t>
            </a:r>
            <a:r>
              <a:rPr kumimoji="0" lang="fr-FR" sz="1800" b="1" i="0" u="none" strike="noStrike" kern="1200" cap="none" spc="0" normalizeH="0" baseline="30000" noProof="0" dirty="0">
                <a:ln>
                  <a:noFill/>
                </a:ln>
                <a:solidFill>
                  <a:srgbClr val="5B9BD5">
                    <a:lumMod val="75000"/>
                  </a:srgbClr>
                </a:solidFill>
                <a:effectLst/>
                <a:uLnTx/>
                <a:uFillTx/>
                <a:latin typeface="Calibri" panose="020F0502020204030204"/>
                <a:ea typeface="+mn-ea"/>
                <a:cs typeface="+mn-cs"/>
              </a:rPr>
              <a:t>2</a:t>
            </a:r>
          </a:p>
        </p:txBody>
      </p:sp>
      <p:sp>
        <p:nvSpPr>
          <p:cNvPr id="4" name="ZoneTexte 3">
            <a:extLst>
              <a:ext uri="{FF2B5EF4-FFF2-40B4-BE49-F238E27FC236}">
                <a16:creationId xmlns:a16="http://schemas.microsoft.com/office/drawing/2014/main" id="{FCC5FC3F-6A28-82B2-8C27-0169596FAC82}"/>
              </a:ext>
            </a:extLst>
          </p:cNvPr>
          <p:cNvSpPr txBox="1"/>
          <p:nvPr/>
        </p:nvSpPr>
        <p:spPr>
          <a:xfrm>
            <a:off x="7334554" y="1034935"/>
            <a:ext cx="390029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0000"/>
                </a:solidFill>
                <a:effectLst/>
                <a:uLnTx/>
                <a:uFillTx/>
                <a:latin typeface="Calibri" panose="020F0502020204030204"/>
                <a:ea typeface="+mn-ea"/>
                <a:cs typeface="+mn-cs"/>
              </a:rPr>
              <a:t>Identification du </a:t>
            </a:r>
            <a:r>
              <a:rPr kumimoji="0" lang="fr-FR" sz="2400" b="1" i="0" u="sng" strike="noStrike" kern="1200" cap="none" spc="0" normalizeH="0" baseline="0" noProof="0" dirty="0">
                <a:ln>
                  <a:noFill/>
                </a:ln>
                <a:solidFill>
                  <a:srgbClr val="FF0000"/>
                </a:solidFill>
                <a:effectLst/>
                <a:uLnTx/>
                <a:uFillTx/>
                <a:latin typeface="Calibri" panose="020F0502020204030204"/>
                <a:ea typeface="+mn-ea"/>
                <a:cs typeface="+mn-cs"/>
              </a:rPr>
              <a:t>référent</a:t>
            </a:r>
            <a:r>
              <a:rPr kumimoji="0" lang="fr-FR"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rPr>
              <a:t>(x5)</a:t>
            </a:r>
          </a:p>
        </p:txBody>
      </p:sp>
      <p:sp>
        <p:nvSpPr>
          <p:cNvPr id="5" name="Espace réservé du numéro de diapositive 4">
            <a:extLst>
              <a:ext uri="{FF2B5EF4-FFF2-40B4-BE49-F238E27FC236}">
                <a16:creationId xmlns:a16="http://schemas.microsoft.com/office/drawing/2014/main" id="{BC8BCF5F-65E9-197F-01A9-2B1682599301}"/>
              </a:ext>
            </a:extLst>
          </p:cNvPr>
          <p:cNvSpPr>
            <a:spLocks noGrp="1"/>
          </p:cNvSpPr>
          <p:nvPr>
            <p:ph type="sldNum" sz="quarter" idx="12"/>
          </p:nvPr>
        </p:nvSpPr>
        <p:spPr/>
        <p:txBody>
          <a:bodyPr/>
          <a:lstStyle/>
          <a:p>
            <a:fld id="{A155AEFD-F12B-487F-A3C9-A502590000AA}" type="slidenum">
              <a:rPr lang="fr-FR" smtClean="0"/>
              <a:t>20</a:t>
            </a:fld>
            <a:endParaRPr lang="fr-FR"/>
          </a:p>
        </p:txBody>
      </p:sp>
    </p:spTree>
    <p:extLst>
      <p:ext uri="{BB962C8B-B14F-4D97-AF65-F5344CB8AC3E}">
        <p14:creationId xmlns:p14="http://schemas.microsoft.com/office/powerpoint/2010/main" val="3331687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976015-F66F-B5FD-8604-3DEACCF19B4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36562" y="6909"/>
            <a:ext cx="6023113" cy="6858000"/>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529B1D51-E692-5950-156D-B1F5A994A50E}"/>
              </a:ext>
            </a:extLst>
          </p:cNvPr>
          <p:cNvPicPr>
            <a:picLocks noChangeAspect="1"/>
          </p:cNvPicPr>
          <p:nvPr/>
        </p:nvPicPr>
        <p:blipFill>
          <a:blip r:embed="rId4"/>
          <a:stretch>
            <a:fillRect/>
          </a:stretch>
        </p:blipFill>
        <p:spPr>
          <a:xfrm>
            <a:off x="6810233" y="266303"/>
            <a:ext cx="5145205" cy="6339213"/>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2CC460DE-0543-BE5B-074D-DEA5D6EFF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149" y="646783"/>
            <a:ext cx="271985" cy="271985"/>
          </a:xfrm>
          <a:prstGeom prst="rect">
            <a:avLst/>
          </a:prstGeom>
        </p:spPr>
      </p:pic>
      <p:pic>
        <p:nvPicPr>
          <p:cNvPr id="7" name="Image 6">
            <a:extLst>
              <a:ext uri="{FF2B5EF4-FFF2-40B4-BE49-F238E27FC236}">
                <a16:creationId xmlns:a16="http://schemas.microsoft.com/office/drawing/2014/main" id="{65384C4E-EABC-AF0E-6383-8C0D6D1825FC}"/>
              </a:ext>
            </a:extLst>
          </p:cNvPr>
          <p:cNvPicPr>
            <a:picLocks noChangeAspect="1"/>
          </p:cNvPicPr>
          <p:nvPr/>
        </p:nvPicPr>
        <p:blipFill>
          <a:blip r:embed="rId6"/>
          <a:stretch>
            <a:fillRect/>
          </a:stretch>
        </p:blipFill>
        <p:spPr>
          <a:xfrm>
            <a:off x="6923189" y="5259179"/>
            <a:ext cx="438211" cy="457264"/>
          </a:xfrm>
          <a:prstGeom prst="rect">
            <a:avLst/>
          </a:prstGeom>
        </p:spPr>
      </p:pic>
      <p:sp>
        <p:nvSpPr>
          <p:cNvPr id="8" name="ZoneTexte 7">
            <a:extLst>
              <a:ext uri="{FF2B5EF4-FFF2-40B4-BE49-F238E27FC236}">
                <a16:creationId xmlns:a16="http://schemas.microsoft.com/office/drawing/2014/main" id="{9554BFA4-8835-3177-D4BF-7D3BABCC2843}"/>
              </a:ext>
            </a:extLst>
          </p:cNvPr>
          <p:cNvSpPr txBox="1"/>
          <p:nvPr/>
        </p:nvSpPr>
        <p:spPr>
          <a:xfrm>
            <a:off x="7361400" y="564895"/>
            <a:ext cx="4594037"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Imaginons deux photos. Sur la première, on voit une huitaine de T-shirts suspendus à des cintres. Sur la deuxième photo, on voit seulement un pull, suspendu à un cintre.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Rose et Gabriel regardent une seule de ces deux photos et prononcent une assertion qui ne peut concerner qu’une seule des deux photos. Quelle pourrait être l’assertion qu’ils prononcent ?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Le critère qui permettra de déterminer si la phrase concerne une photo plutôt que l’autre </a:t>
            </a: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ne peut pas être d’ordre lexical</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Ce doit être l’emploi de pronoms/adjectifs au singulier ou au pluriel. En voici une </a:t>
            </a: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liste indicative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sien, tiens, ses, le, la, les, l’, eux, lui, leur.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Il y en a beaucoup là. » (Cette phrase pourrait concerner la première photo où il y a plusieurs T-shirts, mais ne conviendrait pas à la deuxième photo avec seulement un pull.)</a:t>
            </a:r>
          </a:p>
        </p:txBody>
      </p:sp>
      <p:pic>
        <p:nvPicPr>
          <p:cNvPr id="9" name="Image 8">
            <a:extLst>
              <a:ext uri="{FF2B5EF4-FFF2-40B4-BE49-F238E27FC236}">
                <a16:creationId xmlns:a16="http://schemas.microsoft.com/office/drawing/2014/main" id="{0A32769B-D805-66CF-14C4-7240ABF304FF}"/>
              </a:ext>
            </a:extLst>
          </p:cNvPr>
          <p:cNvPicPr>
            <a:picLocks noChangeAspect="1"/>
          </p:cNvPicPr>
          <p:nvPr/>
        </p:nvPicPr>
        <p:blipFill>
          <a:blip r:embed="rId7"/>
          <a:stretch>
            <a:fillRect/>
          </a:stretch>
        </p:blipFill>
        <p:spPr>
          <a:xfrm>
            <a:off x="5495212" y="6100621"/>
            <a:ext cx="1219370" cy="504895"/>
          </a:xfrm>
          <a:prstGeom prst="rect">
            <a:avLst/>
          </a:prstGeom>
          <a:ln>
            <a:noFill/>
          </a:ln>
          <a:effectLst>
            <a:outerShdw blurRad="292100" dist="139700" dir="2700000" algn="tl" rotWithShape="0">
              <a:srgbClr val="333333">
                <a:alpha val="65000"/>
              </a:srgbClr>
            </a:outerShdw>
          </a:effectLst>
        </p:spPr>
      </p:pic>
      <p:sp>
        <p:nvSpPr>
          <p:cNvPr id="2" name="Ellipse 1">
            <a:extLst>
              <a:ext uri="{FF2B5EF4-FFF2-40B4-BE49-F238E27FC236}">
                <a16:creationId xmlns:a16="http://schemas.microsoft.com/office/drawing/2014/main" id="{629FC372-A658-8B82-9128-7466D6A11BD0}"/>
              </a:ext>
            </a:extLst>
          </p:cNvPr>
          <p:cNvSpPr/>
          <p:nvPr/>
        </p:nvSpPr>
        <p:spPr>
          <a:xfrm>
            <a:off x="5343111" y="6001471"/>
            <a:ext cx="742950" cy="742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880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923B25-40B8-9F65-E7D0-AA67FC5D8440}"/>
              </a:ext>
            </a:extLst>
          </p:cNvPr>
          <p:cNvPicPr>
            <a:picLocks noChangeAspect="1"/>
          </p:cNvPicPr>
          <p:nvPr/>
        </p:nvPicPr>
        <p:blipFill>
          <a:blip r:embed="rId2"/>
          <a:stretch>
            <a:fillRect/>
          </a:stretch>
        </p:blipFill>
        <p:spPr>
          <a:xfrm>
            <a:off x="6662373" y="266303"/>
            <a:ext cx="5293066" cy="6437160"/>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960098B5-53DE-D732-508E-9265A96D6EE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0" y="0"/>
            <a:ext cx="6352248" cy="6858000"/>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051C401F-B863-2DE9-9113-527EFC07E3C8}"/>
              </a:ext>
            </a:extLst>
          </p:cNvPr>
          <p:cNvSpPr txBox="1"/>
          <p:nvPr/>
        </p:nvSpPr>
        <p:spPr>
          <a:xfrm>
            <a:off x="7233313" y="409432"/>
            <a:ext cx="4722126" cy="62940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Je m'excuse pour la confusion précédente. Voici un texte de 100 mots, suivi de la liste des mots de deux lettres, classés par ordre alphabétique </a:t>
            </a: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et sans doublons </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Il était une fois, dans un petit village, un chat. Ce chat s'appelait Tom. Tom aimait jouer, courir, et grimper aux arbres. Un jour, Tom rencontra un chien nommé Max. Max était grand, gentil, et très joyeux. Les deux amis passaient leurs journées ensemble. Ils étaient inséparables. Un soir, Tom et Max décidèrent de construire une cabane. Ils rassemblèrent du bois, des clous, et des outils. Ensemble, ils bâtirent une magnifique cabane dans les bois.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Liste des mots de deux lettres :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ce, du, et, il, le, un.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Dans le texte, remplace toutes les occurrences des mots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ce, du, et, il, le, un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par _____.</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Récris le texte que tu viens de produire en numérotant ces lacunes.</a:t>
            </a:r>
          </a:p>
        </p:txBody>
      </p:sp>
      <p:pic>
        <p:nvPicPr>
          <p:cNvPr id="5" name="Image 4">
            <a:extLst>
              <a:ext uri="{FF2B5EF4-FFF2-40B4-BE49-F238E27FC236}">
                <a16:creationId xmlns:a16="http://schemas.microsoft.com/office/drawing/2014/main" id="{2EF1F842-E51A-924A-06AA-21D8B0527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302" y="5418897"/>
            <a:ext cx="271985" cy="271985"/>
          </a:xfrm>
          <a:prstGeom prst="rect">
            <a:avLst/>
          </a:prstGeom>
        </p:spPr>
      </p:pic>
      <p:pic>
        <p:nvPicPr>
          <p:cNvPr id="6" name="Image 5">
            <a:extLst>
              <a:ext uri="{FF2B5EF4-FFF2-40B4-BE49-F238E27FC236}">
                <a16:creationId xmlns:a16="http://schemas.microsoft.com/office/drawing/2014/main" id="{458C4C83-E4D1-AC7A-8EE8-A5FF4D1099A0}"/>
              </a:ext>
            </a:extLst>
          </p:cNvPr>
          <p:cNvPicPr>
            <a:picLocks noChangeAspect="1"/>
          </p:cNvPicPr>
          <p:nvPr/>
        </p:nvPicPr>
        <p:blipFill>
          <a:blip r:embed="rId6"/>
          <a:stretch>
            <a:fillRect/>
          </a:stretch>
        </p:blipFill>
        <p:spPr>
          <a:xfrm>
            <a:off x="6780189" y="409432"/>
            <a:ext cx="438211" cy="457264"/>
          </a:xfrm>
          <a:prstGeom prst="rect">
            <a:avLst/>
          </a:prstGeom>
        </p:spPr>
      </p:pic>
      <p:pic>
        <p:nvPicPr>
          <p:cNvPr id="7" name="Image 6">
            <a:extLst>
              <a:ext uri="{FF2B5EF4-FFF2-40B4-BE49-F238E27FC236}">
                <a16:creationId xmlns:a16="http://schemas.microsoft.com/office/drawing/2014/main" id="{0E74A68A-FA96-7ABC-D9ED-FB226CFB7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302" y="6037686"/>
            <a:ext cx="271985" cy="271985"/>
          </a:xfrm>
          <a:prstGeom prst="rect">
            <a:avLst/>
          </a:prstGeom>
        </p:spPr>
      </p:pic>
      <p:pic>
        <p:nvPicPr>
          <p:cNvPr id="10" name="Graphique 9" descr="En haut avec un remplissage uni">
            <a:extLst>
              <a:ext uri="{FF2B5EF4-FFF2-40B4-BE49-F238E27FC236}">
                <a16:creationId xmlns:a16="http://schemas.microsoft.com/office/drawing/2014/main" id="{73FB7788-36FB-3595-2AD1-A8CB8A84AD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4581" y="4864607"/>
            <a:ext cx="457264" cy="457264"/>
          </a:xfrm>
          <a:prstGeom prst="rect">
            <a:avLst/>
          </a:prstGeom>
        </p:spPr>
      </p:pic>
      <p:sp>
        <p:nvSpPr>
          <p:cNvPr id="8" name="Espace réservé du numéro de diapositive 7">
            <a:extLst>
              <a:ext uri="{FF2B5EF4-FFF2-40B4-BE49-F238E27FC236}">
                <a16:creationId xmlns:a16="http://schemas.microsoft.com/office/drawing/2014/main" id="{820AC556-B5FD-1737-BEA5-025B7F0CF73D}"/>
              </a:ext>
            </a:extLst>
          </p:cNvPr>
          <p:cNvSpPr>
            <a:spLocks noGrp="1"/>
          </p:cNvSpPr>
          <p:nvPr>
            <p:ph type="sldNum" sz="quarter" idx="12"/>
          </p:nvPr>
        </p:nvSpPr>
        <p:spPr/>
        <p:txBody>
          <a:bodyPr/>
          <a:lstStyle/>
          <a:p>
            <a:fld id="{A155AEFD-F12B-487F-A3C9-A502590000AA}" type="slidenum">
              <a:rPr lang="fr-FR" smtClean="0"/>
              <a:t>22</a:t>
            </a:fld>
            <a:endParaRPr lang="fr-FR"/>
          </a:p>
        </p:txBody>
      </p:sp>
    </p:spTree>
    <p:extLst>
      <p:ext uri="{BB962C8B-B14F-4D97-AF65-F5344CB8AC3E}">
        <p14:creationId xmlns:p14="http://schemas.microsoft.com/office/powerpoint/2010/main" val="1562654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0CFC341-CE0A-1E37-C878-FA53F20CC681}"/>
              </a:ext>
            </a:extLst>
          </p:cNvPr>
          <p:cNvPicPr>
            <a:picLocks noChangeAspect="1"/>
          </p:cNvPicPr>
          <p:nvPr/>
        </p:nvPicPr>
        <p:blipFill>
          <a:blip r:embed="rId2"/>
          <a:stretch>
            <a:fillRect/>
          </a:stretch>
        </p:blipFill>
        <p:spPr>
          <a:xfrm>
            <a:off x="6096000" y="266303"/>
            <a:ext cx="5859439" cy="6339213"/>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5752A3CA-AC06-C106-C1F9-9C2B554CEFB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236561" y="0"/>
            <a:ext cx="5012675" cy="6858000"/>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F8F67304-B20D-EB32-0088-F173BAD07724}"/>
              </a:ext>
            </a:extLst>
          </p:cNvPr>
          <p:cNvSpPr txBox="1"/>
          <p:nvPr/>
        </p:nvSpPr>
        <p:spPr>
          <a:xfrm>
            <a:off x="6905767" y="614149"/>
            <a:ext cx="477671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Je prépare une activité d’évaluation de la compréhension d’une affiche. Je voudrais que tu donnes 5 informations à propos du document. Les évalués devront dire si ces informations sont correctes , fausses ou si rien dans ce document ne permet de se prononcer sur la véracité de l’info. Voici le texte de l’affiche :</a:t>
            </a:r>
          </a:p>
        </p:txBody>
      </p:sp>
      <p:sp>
        <p:nvSpPr>
          <p:cNvPr id="6" name="ZoneTexte 5">
            <a:extLst>
              <a:ext uri="{FF2B5EF4-FFF2-40B4-BE49-F238E27FC236}">
                <a16:creationId xmlns:a16="http://schemas.microsoft.com/office/drawing/2014/main" id="{BAF7B041-4EF8-A9F6-15A2-F521BB94C3B5}"/>
              </a:ext>
            </a:extLst>
          </p:cNvPr>
          <p:cNvSpPr txBox="1"/>
          <p:nvPr/>
        </p:nvSpPr>
        <p:spPr>
          <a:xfrm>
            <a:off x="6905767" y="4489525"/>
            <a:ext cx="4626288"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Les questions sont trop faciles.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Fort bien. Mais il faudrait aussi reformuler les infos de façon à ce qu'on ne les trouve pas telles quelles dans l'affiche.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Il me faut deux infos correctes, deux infos incorrectes et une info invérifiable.</a:t>
            </a:r>
          </a:p>
        </p:txBody>
      </p:sp>
      <p:pic>
        <p:nvPicPr>
          <p:cNvPr id="8" name="Image 7">
            <a:extLst>
              <a:ext uri="{FF2B5EF4-FFF2-40B4-BE49-F238E27FC236}">
                <a16:creationId xmlns:a16="http://schemas.microsoft.com/office/drawing/2014/main" id="{6ACE76C5-A7E1-B0FE-9583-FFE29AC44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004" y="4557765"/>
            <a:ext cx="271985" cy="271985"/>
          </a:xfrm>
          <a:prstGeom prst="rect">
            <a:avLst/>
          </a:prstGeom>
        </p:spPr>
      </p:pic>
      <p:pic>
        <p:nvPicPr>
          <p:cNvPr id="9" name="Image 8">
            <a:extLst>
              <a:ext uri="{FF2B5EF4-FFF2-40B4-BE49-F238E27FC236}">
                <a16:creationId xmlns:a16="http://schemas.microsoft.com/office/drawing/2014/main" id="{82FE0DC2-16E7-2EC9-A046-6E20B792729F}"/>
              </a:ext>
            </a:extLst>
          </p:cNvPr>
          <p:cNvPicPr>
            <a:picLocks noChangeAspect="1"/>
          </p:cNvPicPr>
          <p:nvPr/>
        </p:nvPicPr>
        <p:blipFill>
          <a:blip r:embed="rId6"/>
          <a:stretch>
            <a:fillRect/>
          </a:stretch>
        </p:blipFill>
        <p:spPr>
          <a:xfrm>
            <a:off x="6249495" y="491319"/>
            <a:ext cx="438211" cy="457264"/>
          </a:xfrm>
          <a:prstGeom prst="rect">
            <a:avLst/>
          </a:prstGeom>
        </p:spPr>
      </p:pic>
      <p:pic>
        <p:nvPicPr>
          <p:cNvPr id="10" name="Image 9">
            <a:extLst>
              <a:ext uri="{FF2B5EF4-FFF2-40B4-BE49-F238E27FC236}">
                <a16:creationId xmlns:a16="http://schemas.microsoft.com/office/drawing/2014/main" id="{5ECB1789-9D62-FD21-EB5C-DE8462DF2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003" y="4935963"/>
            <a:ext cx="271985" cy="271985"/>
          </a:xfrm>
          <a:prstGeom prst="rect">
            <a:avLst/>
          </a:prstGeom>
        </p:spPr>
      </p:pic>
      <p:pic>
        <p:nvPicPr>
          <p:cNvPr id="11" name="Image 10">
            <a:extLst>
              <a:ext uri="{FF2B5EF4-FFF2-40B4-BE49-F238E27FC236}">
                <a16:creationId xmlns:a16="http://schemas.microsoft.com/office/drawing/2014/main" id="{CCED3712-D93E-C89F-8A0E-C0CF8E3FB3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721" y="5804259"/>
            <a:ext cx="271985" cy="271985"/>
          </a:xfrm>
          <a:prstGeom prst="rect">
            <a:avLst/>
          </a:prstGeom>
        </p:spPr>
      </p:pic>
      <p:sp>
        <p:nvSpPr>
          <p:cNvPr id="12" name="ZoneTexte 11">
            <a:extLst>
              <a:ext uri="{FF2B5EF4-FFF2-40B4-BE49-F238E27FC236}">
                <a16:creationId xmlns:a16="http://schemas.microsoft.com/office/drawing/2014/main" id="{149692C5-2318-03C1-4104-736467A8D358}"/>
              </a:ext>
            </a:extLst>
          </p:cNvPr>
          <p:cNvSpPr txBox="1"/>
          <p:nvPr/>
        </p:nvSpPr>
        <p:spPr>
          <a:xfrm>
            <a:off x="6905767" y="2871886"/>
            <a:ext cx="4277959"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prstClr val="white"/>
                </a:solidFill>
                <a:effectLst/>
                <a:uLnTx/>
                <a:uFillTx/>
                <a:latin typeface="Calibri" panose="020F0502020204030204"/>
                <a:ea typeface="+mn-ea"/>
                <a:cs typeface="+mn-cs"/>
              </a:rPr>
              <a:t>ALLONS MARCHER À SAINTE SÉVÈRE Dimanche 18 juin 2023 départ entre 8h et 9h30 à la salle des fêtes 3 circuits 4-8 et 12 Km café-gâteaux offerts au départ - Ravitaillement sur chaque circuit Apporter votre gobelet! Rando Evasion du Pont du </a:t>
            </a:r>
            <a:r>
              <a:rPr kumimoji="0" lang="fr-FR" sz="1100" b="0" i="1" u="none" strike="noStrike" kern="1200" cap="none" spc="0" normalizeH="0" baseline="0" noProof="0" dirty="0" err="1">
                <a:ln>
                  <a:noFill/>
                </a:ln>
                <a:solidFill>
                  <a:prstClr val="white"/>
                </a:solidFill>
                <a:effectLst/>
                <a:uLnTx/>
                <a:uFillTx/>
                <a:latin typeface="Calibri" panose="020F0502020204030204"/>
                <a:ea typeface="+mn-ea"/>
                <a:cs typeface="+mn-cs"/>
              </a:rPr>
              <a:t>G&amp;t</a:t>
            </a:r>
            <a:r>
              <a:rPr kumimoji="0" lang="fr-FR" sz="1100" b="0" i="1" u="none" strike="noStrike" kern="1200" cap="none" spc="0" normalizeH="0" baseline="0" noProof="0" dirty="0">
                <a:ln>
                  <a:noFill/>
                </a:ln>
                <a:solidFill>
                  <a:prstClr val="white"/>
                </a:solidFill>
                <a:effectLst/>
                <a:uLnTx/>
                <a:uFillTx/>
                <a:latin typeface="Calibri" panose="020F0502020204030204"/>
                <a:ea typeface="+mn-ea"/>
                <a:cs typeface="+mn-cs"/>
              </a:rPr>
              <a:t> Licencié FFRP 4€ Non Licencié 6€ gratuit enfant 12 ans </a:t>
            </a:r>
            <a:r>
              <a:rPr kumimoji="0" lang="fr-FR" sz="1100" b="0" i="1" u="none" strike="noStrike" kern="1200" cap="none" spc="0" normalizeH="0" baseline="0" noProof="0" dirty="0" err="1">
                <a:ln>
                  <a:noFill/>
                </a:ln>
                <a:solidFill>
                  <a:prstClr val="white"/>
                </a:solidFill>
                <a:effectLst/>
                <a:uLnTx/>
                <a:uFillTx/>
                <a:latin typeface="Calibri" panose="020F0502020204030204"/>
                <a:ea typeface="+mn-ea"/>
                <a:cs typeface="+mn-cs"/>
              </a:rPr>
              <a:t>FFRandonnée</a:t>
            </a:r>
            <a:r>
              <a:rPr kumimoji="0" lang="fr-FR" sz="1100" b="0" i="1" u="none" strike="noStrike" kern="1200" cap="none" spc="0" normalizeH="0" baseline="0" noProof="0" dirty="0">
                <a:ln>
                  <a:noFill/>
                </a:ln>
                <a:solidFill>
                  <a:prstClr val="white"/>
                </a:solidFill>
                <a:effectLst/>
                <a:uLnTx/>
                <a:uFillTx/>
                <a:latin typeface="Calibri" panose="020F0502020204030204"/>
                <a:ea typeface="+mn-ea"/>
                <a:cs typeface="+mn-cs"/>
              </a:rPr>
              <a:t> www.ffrandonnee.fr Renseignements : 06 81 48 49 72 Organisée par Rando Evasion du Pont du </a:t>
            </a:r>
            <a:r>
              <a:rPr kumimoji="0" lang="fr-FR" sz="1100" b="0" i="1" u="none" strike="noStrike" kern="1200" cap="none" spc="0" normalizeH="0" baseline="0" noProof="0" dirty="0" err="1">
                <a:ln>
                  <a:noFill/>
                </a:ln>
                <a:solidFill>
                  <a:prstClr val="white"/>
                </a:solidFill>
                <a:effectLst/>
                <a:uLnTx/>
                <a:uFillTx/>
                <a:latin typeface="Calibri" panose="020F0502020204030204"/>
                <a:ea typeface="+mn-ea"/>
                <a:cs typeface="+mn-cs"/>
              </a:rPr>
              <a:t>Gât</a:t>
            </a:r>
            <a:r>
              <a:rPr kumimoji="0" lang="fr-FR" sz="1100" b="0" i="1" u="none" strike="noStrike" kern="1200" cap="none" spc="0" normalizeH="0" baseline="0" noProof="0" dirty="0">
                <a:ln>
                  <a:noFill/>
                </a:ln>
                <a:solidFill>
                  <a:prstClr val="white"/>
                </a:solidFill>
                <a:effectLst/>
                <a:uLnTx/>
                <a:uFillTx/>
                <a:latin typeface="Calibri" panose="020F0502020204030204"/>
                <a:ea typeface="+mn-ea"/>
                <a:cs typeface="+mn-cs"/>
              </a:rPr>
              <a:t> Imprime par nos soins, ne pas jeter sur la voie publique</a:t>
            </a:r>
          </a:p>
        </p:txBody>
      </p:sp>
      <p:cxnSp>
        <p:nvCxnSpPr>
          <p:cNvPr id="14" name="Connecteur droit avec flèche 13">
            <a:extLst>
              <a:ext uri="{FF2B5EF4-FFF2-40B4-BE49-F238E27FC236}">
                <a16:creationId xmlns:a16="http://schemas.microsoft.com/office/drawing/2014/main" id="{5B5A23C5-6333-215A-36B6-65220655633D}"/>
              </a:ext>
            </a:extLst>
          </p:cNvPr>
          <p:cNvCxnSpPr>
            <a:cxnSpLocks/>
          </p:cNvCxnSpPr>
          <p:nvPr/>
        </p:nvCxnSpPr>
        <p:spPr>
          <a:xfrm>
            <a:off x="4135272" y="3510522"/>
            <a:ext cx="2674961" cy="0"/>
          </a:xfrm>
          <a:prstGeom prst="straightConnector1">
            <a:avLst/>
          </a:prstGeom>
          <a:ln w="76200">
            <a:solidFill>
              <a:schemeClr val="accent5">
                <a:lumMod val="20000"/>
                <a:lumOff val="80000"/>
              </a:schemeClr>
            </a:solidFill>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Image 4" descr="Une image contenant texte, Graphique, logo, Police&#10;&#10;Description générée automatiquement">
            <a:extLst>
              <a:ext uri="{FF2B5EF4-FFF2-40B4-BE49-F238E27FC236}">
                <a16:creationId xmlns:a16="http://schemas.microsoft.com/office/drawing/2014/main" id="{D612C32C-3839-C9E2-65B0-CE1448B8310A}"/>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l="21417" t="18057" r="21048" b="12517"/>
          <a:stretch/>
        </p:blipFill>
        <p:spPr>
          <a:xfrm rot="21344924">
            <a:off x="4539552" y="2871886"/>
            <a:ext cx="1419367" cy="1282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5611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BADD2E6-B748-E637-F691-871ADD6D7D03}"/>
              </a:ext>
            </a:extLst>
          </p:cNvPr>
          <p:cNvPicPr>
            <a:picLocks noChangeAspect="1"/>
          </p:cNvPicPr>
          <p:nvPr/>
        </p:nvPicPr>
        <p:blipFill>
          <a:blip r:embed="rId2"/>
          <a:stretch>
            <a:fillRect/>
          </a:stretch>
        </p:blipFill>
        <p:spPr>
          <a:xfrm>
            <a:off x="6096000" y="266303"/>
            <a:ext cx="5859439" cy="6339213"/>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1FC4A720-22E2-E649-992F-9BE82B4BA30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254564" y="0"/>
            <a:ext cx="5404127" cy="6858000"/>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492172CB-153E-A89E-C2F5-A2310323C053}"/>
              </a:ext>
            </a:extLst>
          </p:cNvPr>
          <p:cNvSpPr txBox="1"/>
          <p:nvPr/>
        </p:nvSpPr>
        <p:spPr>
          <a:xfrm>
            <a:off x="6867204" y="434412"/>
            <a:ext cx="4936135" cy="59862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Dans ce texte, remplace les verbes à l’infinitif par 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Dans ce texte, remplace les verbes dont les deux dernières lettres sont « er » par « 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Donne-moi la liste des verbes conjugués à l’infinitif dans ce texte.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Voici la liste des verbes conjugués à l'infinitif dans le texte :</a:t>
            </a:r>
          </a:p>
          <a:p>
            <a:pPr marL="457200" marR="0" lvl="1"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se terminer</a:t>
            </a:r>
          </a:p>
          <a:p>
            <a:pPr marL="457200" marR="0" lvl="1"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aller</a:t>
            </a:r>
          </a:p>
          <a:p>
            <a:pPr marL="457200" marR="0" lvl="1"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donner</a:t>
            </a:r>
          </a:p>
          <a:p>
            <a:pPr marL="457200" marR="0" lvl="1"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rappeler</a:t>
            </a:r>
          </a:p>
          <a:p>
            <a:pPr marL="457200" marR="0" lvl="1"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entourer</a:t>
            </a:r>
          </a:p>
          <a:p>
            <a:pPr marL="457200" marR="0" lvl="1"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vérifier</a:t>
            </a:r>
          </a:p>
          <a:p>
            <a:pPr marL="457200" marR="0" lvl="1"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raconte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Dans le texte, remplace les verbes de cette liste par « _____ ».</a:t>
            </a:r>
          </a:p>
        </p:txBody>
      </p:sp>
      <p:pic>
        <p:nvPicPr>
          <p:cNvPr id="6" name="Image 5">
            <a:extLst>
              <a:ext uri="{FF2B5EF4-FFF2-40B4-BE49-F238E27FC236}">
                <a16:creationId xmlns:a16="http://schemas.microsoft.com/office/drawing/2014/main" id="{1655BB37-03B4-8010-ED77-CC667225A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6248" y="2142111"/>
            <a:ext cx="271985" cy="271985"/>
          </a:xfrm>
          <a:prstGeom prst="rect">
            <a:avLst/>
          </a:prstGeom>
        </p:spPr>
      </p:pic>
      <p:pic>
        <p:nvPicPr>
          <p:cNvPr id="7" name="Image 6">
            <a:extLst>
              <a:ext uri="{FF2B5EF4-FFF2-40B4-BE49-F238E27FC236}">
                <a16:creationId xmlns:a16="http://schemas.microsoft.com/office/drawing/2014/main" id="{B9444A53-3D10-BEB3-F478-FD35F7895B65}"/>
              </a:ext>
            </a:extLst>
          </p:cNvPr>
          <p:cNvPicPr>
            <a:picLocks noChangeAspect="1"/>
          </p:cNvPicPr>
          <p:nvPr/>
        </p:nvPicPr>
        <p:blipFill>
          <a:blip r:embed="rId6"/>
          <a:stretch>
            <a:fillRect/>
          </a:stretch>
        </p:blipFill>
        <p:spPr>
          <a:xfrm>
            <a:off x="6313135" y="2902035"/>
            <a:ext cx="438211" cy="457264"/>
          </a:xfrm>
          <a:prstGeom prst="rect">
            <a:avLst/>
          </a:prstGeom>
        </p:spPr>
      </p:pic>
      <p:pic>
        <p:nvPicPr>
          <p:cNvPr id="8" name="Image 7">
            <a:extLst>
              <a:ext uri="{FF2B5EF4-FFF2-40B4-BE49-F238E27FC236}">
                <a16:creationId xmlns:a16="http://schemas.microsoft.com/office/drawing/2014/main" id="{A8C1C571-F683-261B-5F4A-8E8B02FB5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6248" y="5723046"/>
            <a:ext cx="271985" cy="271985"/>
          </a:xfrm>
          <a:prstGeom prst="rect">
            <a:avLst/>
          </a:prstGeom>
        </p:spPr>
      </p:pic>
      <p:pic>
        <p:nvPicPr>
          <p:cNvPr id="10" name="Graphique 9" descr="Pouce en bas avec un remplissage uni">
            <a:extLst>
              <a:ext uri="{FF2B5EF4-FFF2-40B4-BE49-F238E27FC236}">
                <a16:creationId xmlns:a16="http://schemas.microsoft.com/office/drawing/2014/main" id="{61BE7758-5117-1D1E-82C1-8E74EDB650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34000" y="462388"/>
            <a:ext cx="396481" cy="396481"/>
          </a:xfrm>
          <a:prstGeom prst="rect">
            <a:avLst/>
          </a:prstGeom>
        </p:spPr>
      </p:pic>
      <p:pic>
        <p:nvPicPr>
          <p:cNvPr id="11" name="Graphique 10" descr="Pouce en bas avec un remplissage uni">
            <a:extLst>
              <a:ext uri="{FF2B5EF4-FFF2-40B4-BE49-F238E27FC236}">
                <a16:creationId xmlns:a16="http://schemas.microsoft.com/office/drawing/2014/main" id="{E924D68F-6CDE-DD73-E69D-1B9037B69C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34000" y="1257691"/>
            <a:ext cx="396481" cy="396481"/>
          </a:xfrm>
          <a:prstGeom prst="rect">
            <a:avLst/>
          </a:prstGeom>
        </p:spPr>
      </p:pic>
      <p:sp>
        <p:nvSpPr>
          <p:cNvPr id="12" name="Ellipse 11">
            <a:extLst>
              <a:ext uri="{FF2B5EF4-FFF2-40B4-BE49-F238E27FC236}">
                <a16:creationId xmlns:a16="http://schemas.microsoft.com/office/drawing/2014/main" id="{4D1CC306-9A28-BD45-6870-2DA43699BAB0}"/>
              </a:ext>
            </a:extLst>
          </p:cNvPr>
          <p:cNvSpPr/>
          <p:nvPr/>
        </p:nvSpPr>
        <p:spPr>
          <a:xfrm>
            <a:off x="7944276" y="4980096"/>
            <a:ext cx="742950" cy="742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381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67DFEC-D13F-1958-6D84-CB29B7AA05F3}"/>
              </a:ext>
            </a:extLst>
          </p:cNvPr>
          <p:cNvSpPr/>
          <p:nvPr/>
        </p:nvSpPr>
        <p:spPr>
          <a:xfrm>
            <a:off x="606287" y="2842591"/>
            <a:ext cx="10495722" cy="359796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EEE45C09-521E-8F83-B0AD-D12C2AFD2747}"/>
              </a:ext>
            </a:extLst>
          </p:cNvPr>
          <p:cNvSpPr txBox="1"/>
          <p:nvPr/>
        </p:nvSpPr>
        <p:spPr>
          <a:xfrm>
            <a:off x="1165493" y="4343802"/>
            <a:ext cx="946974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Sources et documents originaux, tous puisés sur Internet le 31 mars 2023 : </a:t>
            </a:r>
            <a:r>
              <a:rPr kumimoji="0" lang="fr-FR" sz="1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ChatGPT</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Mar 14 Version (pages 2, 3, 6 &amp; 7) | </a:t>
            </a:r>
            <a:r>
              <a:rPr kumimoji="0" lang="fr-FR" sz="1800" b="0"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Google Actualités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https://news.google.com/?hl=fr&amp;gl=FR&amp;ceid=FR:fr (page 4) | </a:t>
            </a:r>
            <a:r>
              <a:rPr kumimoji="0" lang="fr-FR" sz="1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Magazine </a:t>
            </a:r>
            <a:r>
              <a:rPr kumimoji="0" lang="fr-FR" sz="1800" b="0"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Okapi</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https://okapi.fr (page 10) | </a:t>
            </a:r>
            <a:r>
              <a:rPr kumimoji="0" lang="fr-FR" sz="1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Magazine </a:t>
            </a:r>
            <a:r>
              <a:rPr kumimoji="0" lang="fr-FR" sz="1800" b="0"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1jour1actu</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https://1jour1actu.com (pages 5 &amp; 8)| Site de l’</a:t>
            </a: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Eplefpa</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de Courcelles-Chaussy, https://eplea.metz.educagri.fr (page 9)| Photos des pages 3, 6 &amp; 7 proposées par le </a:t>
            </a:r>
            <a:r>
              <a:rPr kumimoji="0" lang="fr-FR" sz="1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site </a:t>
            </a:r>
            <a:r>
              <a:rPr kumimoji="0" lang="fr-FR" sz="1800" b="0" i="1"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mn-cs"/>
              </a:rPr>
              <a:t>Pexels</a:t>
            </a:r>
            <a:r>
              <a:rPr kumimoji="0" lang="fr-FR" sz="1800" b="0"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sous licence </a:t>
            </a: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Creative Commons </a:t>
            </a:r>
            <a:r>
              <a:rPr kumimoji="0" lang="fr-FR"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Zero</a:t>
            </a: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https://pexels.com | Voix francophones natives.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Connecteur droit 3">
            <a:extLst>
              <a:ext uri="{FF2B5EF4-FFF2-40B4-BE49-F238E27FC236}">
                <a16:creationId xmlns:a16="http://schemas.microsoft.com/office/drawing/2014/main" id="{041A724E-E455-FC9C-A2D0-698A591DB615}"/>
              </a:ext>
            </a:extLst>
          </p:cNvPr>
          <p:cNvCxnSpPr/>
          <p:nvPr/>
        </p:nvCxnSpPr>
        <p:spPr>
          <a:xfrm>
            <a:off x="934278" y="4174435"/>
            <a:ext cx="15206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Éclair 6">
            <a:extLst>
              <a:ext uri="{FF2B5EF4-FFF2-40B4-BE49-F238E27FC236}">
                <a16:creationId xmlns:a16="http://schemas.microsoft.com/office/drawing/2014/main" id="{3B31B1FC-0BF8-3E17-5AAC-89F1F940627B}"/>
              </a:ext>
            </a:extLst>
          </p:cNvPr>
          <p:cNvSpPr/>
          <p:nvPr/>
        </p:nvSpPr>
        <p:spPr>
          <a:xfrm rot="20867741">
            <a:off x="687445" y="1262059"/>
            <a:ext cx="10243955" cy="2709255"/>
          </a:xfrm>
          <a:prstGeom prst="lightningBol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EEEA5731-0F65-6503-406F-947B60E61C63}"/>
              </a:ext>
            </a:extLst>
          </p:cNvPr>
          <p:cNvPicPr>
            <a:picLocks noChangeAspect="1"/>
          </p:cNvPicPr>
          <p:nvPr/>
        </p:nvPicPr>
        <p:blipFill>
          <a:blip r:embed="rId2"/>
          <a:stretch>
            <a:fillRect/>
          </a:stretch>
        </p:blipFill>
        <p:spPr>
          <a:xfrm rot="355070">
            <a:off x="435780" y="238894"/>
            <a:ext cx="2554556" cy="3597966"/>
          </a:xfrm>
          <a:prstGeom prst="rect">
            <a:avLst/>
          </a:prstGeom>
          <a:ln>
            <a:no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1D5EA158-4DF5-F867-9169-9AD97B35ABD9}"/>
              </a:ext>
            </a:extLst>
          </p:cNvPr>
          <p:cNvPicPr>
            <a:picLocks noChangeAspect="1"/>
          </p:cNvPicPr>
          <p:nvPr/>
        </p:nvPicPr>
        <p:blipFill>
          <a:blip r:embed="rId3"/>
          <a:stretch>
            <a:fillRect/>
          </a:stretch>
        </p:blipFill>
        <p:spPr>
          <a:xfrm rot="159179">
            <a:off x="7184879" y="478686"/>
            <a:ext cx="3400899" cy="3334215"/>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34E93985-4DAF-26FF-650E-35A89A1FE6B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rot="21428251">
            <a:off x="3832790" y="164553"/>
            <a:ext cx="2933824" cy="3916017"/>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D5DF9E68-41DC-6230-BEF4-A472E0ADE89E}"/>
              </a:ext>
            </a:extLst>
          </p:cNvPr>
          <p:cNvSpPr txBox="1"/>
          <p:nvPr/>
        </p:nvSpPr>
        <p:spPr>
          <a:xfrm>
            <a:off x="10908093" y="1807044"/>
            <a:ext cx="7697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Calibri" panose="020F0502020204030204"/>
                <a:ea typeface="+mn-ea"/>
                <a:cs typeface="+mn-cs"/>
              </a:rPr>
              <a:t>Où ?</a:t>
            </a:r>
          </a:p>
        </p:txBody>
      </p:sp>
      <p:sp>
        <p:nvSpPr>
          <p:cNvPr id="6" name="Espace réservé du numéro de diapositive 5">
            <a:extLst>
              <a:ext uri="{FF2B5EF4-FFF2-40B4-BE49-F238E27FC236}">
                <a16:creationId xmlns:a16="http://schemas.microsoft.com/office/drawing/2014/main" id="{1E6C0BC3-E35E-8A0C-A642-9EB0A1B07C3A}"/>
              </a:ext>
            </a:extLst>
          </p:cNvPr>
          <p:cNvSpPr>
            <a:spLocks noGrp="1"/>
          </p:cNvSpPr>
          <p:nvPr>
            <p:ph type="sldNum" sz="quarter" idx="12"/>
          </p:nvPr>
        </p:nvSpPr>
        <p:spPr/>
        <p:txBody>
          <a:bodyPr/>
          <a:lstStyle/>
          <a:p>
            <a:fld id="{A155AEFD-F12B-487F-A3C9-A502590000AA}" type="slidenum">
              <a:rPr lang="fr-FR" smtClean="0"/>
              <a:t>25</a:t>
            </a:fld>
            <a:endParaRPr lang="fr-FR"/>
          </a:p>
        </p:txBody>
      </p:sp>
    </p:spTree>
    <p:extLst>
      <p:ext uri="{BB962C8B-B14F-4D97-AF65-F5344CB8AC3E}">
        <p14:creationId xmlns:p14="http://schemas.microsoft.com/office/powerpoint/2010/main" val="972283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74744719-7EF6-0AF8-8745-00B9EC1BD728}"/>
              </a:ext>
            </a:extLst>
          </p:cNvPr>
          <p:cNvSpPr/>
          <p:nvPr/>
        </p:nvSpPr>
        <p:spPr>
          <a:xfrm>
            <a:off x="10336398" y="892745"/>
            <a:ext cx="727487" cy="461665"/>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89239A1D-494C-7B64-8674-3413BCE5AB7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21427920">
            <a:off x="187701" y="220199"/>
            <a:ext cx="9122301" cy="366521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45B273A9-0A6A-F3EB-4F09-68F82F9925BE}"/>
              </a:ext>
            </a:extLst>
          </p:cNvPr>
          <p:cNvSpPr/>
          <p:nvPr/>
        </p:nvSpPr>
        <p:spPr>
          <a:xfrm>
            <a:off x="5783608" y="2194959"/>
            <a:ext cx="6220691" cy="44627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4">
            <a:extLst>
              <a:ext uri="{FF2B5EF4-FFF2-40B4-BE49-F238E27FC236}">
                <a16:creationId xmlns:a16="http://schemas.microsoft.com/office/drawing/2014/main" id="{428B0F25-0B2E-BC07-B0AA-B8ABAFFF136F}"/>
              </a:ext>
            </a:extLst>
          </p:cNvPr>
          <p:cNvPicPr>
            <a:picLocks noChangeAspect="1"/>
          </p:cNvPicPr>
          <p:nvPr/>
        </p:nvPicPr>
        <p:blipFill>
          <a:blip r:embed="rId4"/>
          <a:stretch>
            <a:fillRect/>
          </a:stretch>
        </p:blipFill>
        <p:spPr>
          <a:xfrm>
            <a:off x="5783608" y="2194959"/>
            <a:ext cx="6220691" cy="4462760"/>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7F75AE3C-F826-190A-3C10-35223BB269C7}"/>
              </a:ext>
            </a:extLst>
          </p:cNvPr>
          <p:cNvSpPr txBox="1"/>
          <p:nvPr/>
        </p:nvSpPr>
        <p:spPr>
          <a:xfrm>
            <a:off x="6096000" y="2454599"/>
            <a:ext cx="5908299"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alibri" panose="020F0502020204030204"/>
                <a:ea typeface="+mn-ea"/>
                <a:cs typeface="+mn-cs"/>
              </a:rPr>
              <a:t>Écris une histoire où tu expliques comment tu as découvert un objet magique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alibri" panose="020F0502020204030204"/>
                <a:ea typeface="+mn-ea"/>
                <a:cs typeface="+mn-cs"/>
              </a:rPr>
              <a:t>Sélectionne un livre que tu as récemment lu, un film que tu as vu récemment, ou un lieu que tu as visité, et rédige un avis critique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alibri" panose="020F0502020204030204"/>
                <a:ea typeface="+mn-ea"/>
                <a:cs typeface="+mn-cs"/>
              </a:rPr>
              <a:t>Si tu as un animal de compagnie, prends quelques minutes pour le décrire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alibri" panose="020F0502020204030204"/>
                <a:ea typeface="+mn-ea"/>
                <a:cs typeface="+mn-cs"/>
              </a:rPr>
              <a:t>Imagine que tu veux parler à ton ami ou ton amie de ton animal de compagnie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Calibri" panose="020F0502020204030204"/>
                <a:ea typeface="+mn-ea"/>
                <a:cs typeface="+mn-cs"/>
              </a:rPr>
              <a:t>Écris une lettre ou un message à un ami où tu décris ton animal, sa personnalité et pourquoi tu l'apprécies tant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que 3" descr="Pouce en bas avec un remplissage uni">
            <a:extLst>
              <a:ext uri="{FF2B5EF4-FFF2-40B4-BE49-F238E27FC236}">
                <a16:creationId xmlns:a16="http://schemas.microsoft.com/office/drawing/2014/main" id="{7681B5FC-DCF9-B68B-6F6D-B9DBED2379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3515" y="2763511"/>
            <a:ext cx="396481" cy="396481"/>
          </a:xfrm>
          <a:prstGeom prst="rect">
            <a:avLst/>
          </a:prstGeom>
        </p:spPr>
      </p:pic>
      <p:pic>
        <p:nvPicPr>
          <p:cNvPr id="5" name="Graphique 4" descr="Pouce en bas avec un remplissage uni">
            <a:extLst>
              <a:ext uri="{FF2B5EF4-FFF2-40B4-BE49-F238E27FC236}">
                <a16:creationId xmlns:a16="http://schemas.microsoft.com/office/drawing/2014/main" id="{49CA0AB8-F052-424E-1E1B-040E7FC2DF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49996" y="5136822"/>
            <a:ext cx="396481" cy="396481"/>
          </a:xfrm>
          <a:prstGeom prst="rect">
            <a:avLst/>
          </a:prstGeom>
        </p:spPr>
      </p:pic>
      <p:pic>
        <p:nvPicPr>
          <p:cNvPr id="6" name="Graphique 5" descr="Pouce en bas avec un remplissage uni">
            <a:extLst>
              <a:ext uri="{FF2B5EF4-FFF2-40B4-BE49-F238E27FC236}">
                <a16:creationId xmlns:a16="http://schemas.microsoft.com/office/drawing/2014/main" id="{FEF229C6-84D5-9DC2-0202-582C0C0C34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54249" y="4425586"/>
            <a:ext cx="396481" cy="396481"/>
          </a:xfrm>
          <a:prstGeom prst="rect">
            <a:avLst/>
          </a:prstGeom>
        </p:spPr>
      </p:pic>
      <p:pic>
        <p:nvPicPr>
          <p:cNvPr id="7" name="Graphique 6" descr="Pouce en bas avec un remplissage uni">
            <a:extLst>
              <a:ext uri="{FF2B5EF4-FFF2-40B4-BE49-F238E27FC236}">
                <a16:creationId xmlns:a16="http://schemas.microsoft.com/office/drawing/2014/main" id="{1BA58A88-171E-F71B-BA1F-47C9492ED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6888" y="3732084"/>
            <a:ext cx="396481" cy="396481"/>
          </a:xfrm>
          <a:prstGeom prst="rect">
            <a:avLst/>
          </a:prstGeom>
        </p:spPr>
      </p:pic>
      <p:pic>
        <p:nvPicPr>
          <p:cNvPr id="8" name="Graphique 7" descr="Pouce en bas avec un remplissage uni">
            <a:extLst>
              <a:ext uri="{FF2B5EF4-FFF2-40B4-BE49-F238E27FC236}">
                <a16:creationId xmlns:a16="http://schemas.microsoft.com/office/drawing/2014/main" id="{FF2F3018-AB67-73C2-3839-78882F45DC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flipH="1">
            <a:off x="11607818" y="6119097"/>
            <a:ext cx="396481" cy="396481"/>
          </a:xfrm>
          <a:prstGeom prst="rect">
            <a:avLst/>
          </a:prstGeom>
        </p:spPr>
      </p:pic>
      <p:sp>
        <p:nvSpPr>
          <p:cNvPr id="10" name="ZoneTexte 9">
            <a:extLst>
              <a:ext uri="{FF2B5EF4-FFF2-40B4-BE49-F238E27FC236}">
                <a16:creationId xmlns:a16="http://schemas.microsoft.com/office/drawing/2014/main" id="{98998351-97AA-5CF5-CCB4-13AAA15C4602}"/>
              </a:ext>
            </a:extLst>
          </p:cNvPr>
          <p:cNvSpPr txBox="1"/>
          <p:nvPr/>
        </p:nvSpPr>
        <p:spPr>
          <a:xfrm>
            <a:off x="10461089" y="892745"/>
            <a:ext cx="602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A2</a:t>
            </a:r>
          </a:p>
        </p:txBody>
      </p:sp>
      <p:cxnSp>
        <p:nvCxnSpPr>
          <p:cNvPr id="13" name="Connecteur droit 12">
            <a:extLst>
              <a:ext uri="{FF2B5EF4-FFF2-40B4-BE49-F238E27FC236}">
                <a16:creationId xmlns:a16="http://schemas.microsoft.com/office/drawing/2014/main" id="{798A90C0-2AB2-C2F5-0E03-AB089423D30D}"/>
              </a:ext>
            </a:extLst>
          </p:cNvPr>
          <p:cNvCxnSpPr/>
          <p:nvPr/>
        </p:nvCxnSpPr>
        <p:spPr>
          <a:xfrm>
            <a:off x="10751127" y="1524000"/>
            <a:ext cx="0" cy="4322618"/>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0120B4DC-4260-BD34-C43E-CF54CAFB3C70}"/>
              </a:ext>
            </a:extLst>
          </p:cNvPr>
          <p:cNvSpPr txBox="1"/>
          <p:nvPr/>
        </p:nvSpPr>
        <p:spPr>
          <a:xfrm>
            <a:off x="986260" y="4685979"/>
            <a:ext cx="11496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Modèle</a:t>
            </a:r>
          </a:p>
        </p:txBody>
      </p:sp>
      <p:cxnSp>
        <p:nvCxnSpPr>
          <p:cNvPr id="16" name="Connecteur droit 15">
            <a:extLst>
              <a:ext uri="{FF2B5EF4-FFF2-40B4-BE49-F238E27FC236}">
                <a16:creationId xmlns:a16="http://schemas.microsoft.com/office/drawing/2014/main" id="{202A72F3-4018-4214-8D14-2B4E45DFBF0F}"/>
              </a:ext>
            </a:extLst>
          </p:cNvPr>
          <p:cNvCxnSpPr/>
          <p:nvPr/>
        </p:nvCxnSpPr>
        <p:spPr>
          <a:xfrm flipV="1">
            <a:off x="1676400" y="3732084"/>
            <a:ext cx="526473" cy="707327"/>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B750D704-080B-C3BA-2CD6-58E6CE10BD69}"/>
              </a:ext>
            </a:extLst>
          </p:cNvPr>
          <p:cNvSpPr txBox="1"/>
          <p:nvPr/>
        </p:nvSpPr>
        <p:spPr>
          <a:xfrm>
            <a:off x="2019871" y="5948005"/>
            <a:ext cx="32340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Propositions de </a:t>
            </a:r>
            <a:r>
              <a:rPr kumimoji="0" lang="fr-FR" sz="24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chatGPT</a:t>
            </a:r>
            <a:endParaRPr kumimoji="0" lang="fr-FR"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cxnSp>
        <p:nvCxnSpPr>
          <p:cNvPr id="19" name="Connecteur droit 18">
            <a:extLst>
              <a:ext uri="{FF2B5EF4-FFF2-40B4-BE49-F238E27FC236}">
                <a16:creationId xmlns:a16="http://schemas.microsoft.com/office/drawing/2014/main" id="{F68B6F38-466F-8548-9B02-BAFB68ACD512}"/>
              </a:ext>
            </a:extLst>
          </p:cNvPr>
          <p:cNvCxnSpPr/>
          <p:nvPr/>
        </p:nvCxnSpPr>
        <p:spPr>
          <a:xfrm flipV="1">
            <a:off x="4849091" y="5533303"/>
            <a:ext cx="1108364" cy="4518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080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995E30D-8DBB-0903-F6C5-F02E64924B77}"/>
              </a:ext>
            </a:extLst>
          </p:cNvPr>
          <p:cNvSpPr txBox="1"/>
          <p:nvPr/>
        </p:nvSpPr>
        <p:spPr>
          <a:xfrm>
            <a:off x="3466113" y="3105833"/>
            <a:ext cx="525977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Expérimentations diverses</a:t>
            </a:r>
          </a:p>
        </p:txBody>
      </p:sp>
      <p:pic>
        <p:nvPicPr>
          <p:cNvPr id="4" name="Image 3" descr="Une image contenant logo, symbole, Police, Graphique&#10;&#10;Description générée automatiquement">
            <a:extLst>
              <a:ext uri="{FF2B5EF4-FFF2-40B4-BE49-F238E27FC236}">
                <a16:creationId xmlns:a16="http://schemas.microsoft.com/office/drawing/2014/main" id="{B35B5F11-1B1B-FF20-CDE8-028C417F1F20}"/>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alphaModFix amt="20000"/>
            <a:extLst>
              <a:ext uri="{28A0092B-C50C-407E-A947-70E740481C1C}">
                <a14:useLocalDpi xmlns:a14="http://schemas.microsoft.com/office/drawing/2010/main" val="0"/>
              </a:ext>
            </a:extLst>
          </a:blip>
          <a:srcRect l="31134" r="29230" b="29381"/>
          <a:stretch/>
        </p:blipFill>
        <p:spPr>
          <a:xfrm>
            <a:off x="3870947" y="1199108"/>
            <a:ext cx="4450106" cy="4459782"/>
          </a:xfrm>
          <a:prstGeom prst="rect">
            <a:avLst/>
          </a:prstGeom>
        </p:spPr>
      </p:pic>
      <p:sp>
        <p:nvSpPr>
          <p:cNvPr id="2" name="Espace réservé du numéro de diapositive 1">
            <a:extLst>
              <a:ext uri="{FF2B5EF4-FFF2-40B4-BE49-F238E27FC236}">
                <a16:creationId xmlns:a16="http://schemas.microsoft.com/office/drawing/2014/main" id="{50DDA3AB-6A8D-49E9-D588-A5A83EFD1E95}"/>
              </a:ext>
            </a:extLst>
          </p:cNvPr>
          <p:cNvSpPr>
            <a:spLocks noGrp="1"/>
          </p:cNvSpPr>
          <p:nvPr>
            <p:ph type="sldNum" sz="quarter" idx="12"/>
          </p:nvPr>
        </p:nvSpPr>
        <p:spPr/>
        <p:txBody>
          <a:bodyPr/>
          <a:lstStyle/>
          <a:p>
            <a:fld id="{A155AEFD-F12B-487F-A3C9-A502590000AA}" type="slidenum">
              <a:rPr lang="fr-FR" smtClean="0"/>
              <a:t>27</a:t>
            </a:fld>
            <a:endParaRPr lang="fr-FR"/>
          </a:p>
        </p:txBody>
      </p:sp>
    </p:spTree>
    <p:extLst>
      <p:ext uri="{BB962C8B-B14F-4D97-AF65-F5344CB8AC3E}">
        <p14:creationId xmlns:p14="http://schemas.microsoft.com/office/powerpoint/2010/main" val="1088930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6D44EE8-2516-F8BF-E770-8A3DBA898A7F}"/>
              </a:ext>
            </a:extLst>
          </p:cNvPr>
          <p:cNvSpPr txBox="1"/>
          <p:nvPr/>
        </p:nvSpPr>
        <p:spPr>
          <a:xfrm>
            <a:off x="681969" y="383993"/>
            <a:ext cx="9075347"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Imagine une activité d'évaluation basée sur la compréhension d'un document authentique.</a:t>
            </a:r>
          </a:p>
        </p:txBody>
      </p:sp>
      <p:sp>
        <p:nvSpPr>
          <p:cNvPr id="6" name="ZoneTexte 5">
            <a:extLst>
              <a:ext uri="{FF2B5EF4-FFF2-40B4-BE49-F238E27FC236}">
                <a16:creationId xmlns:a16="http://schemas.microsoft.com/office/drawing/2014/main" id="{72C725E2-9BD6-0CF4-E5A7-E20A0794DED0}"/>
              </a:ext>
            </a:extLst>
          </p:cNvPr>
          <p:cNvSpPr txBox="1"/>
          <p:nvPr/>
        </p:nvSpPr>
        <p:spPr>
          <a:xfrm>
            <a:off x="102105" y="909945"/>
            <a:ext cx="11852001" cy="59708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400" b="1" i="0" u="none" strike="noStrike" kern="1200" cap="none" spc="0" normalizeH="0" baseline="0" noProof="0" dirty="0">
                <a:ln>
                  <a:noFill/>
                </a:ln>
                <a:solidFill>
                  <a:srgbClr val="10A37F"/>
                </a:solidFill>
                <a:effectLst/>
                <a:uLnTx/>
                <a:uFillTx/>
                <a:latin typeface="Calibri" panose="020F0502020204030204" pitchFamily="34" charset="0"/>
                <a:ea typeface="Calibri" panose="020F0502020204030204" pitchFamily="34" charset="0"/>
                <a:cs typeface="Arial" panose="020B0604020202020204" pitchFamily="34" charset="0"/>
              </a:rPr>
              <a:t>ChatGPT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Bien sûr, voici une activité d'évaluation basée sur la compréhension d'un document authentique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Exemple de message vocal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Message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"Bonjour à tous ! Je voulais simplement vous rappeler que demain nous avons une sortie au musée d'art moderne. Le rendez-vous est à 9 heures devant l'entrée principale. N'oubliez pas d'apporter votre billet d'entrée et un pique-nique pour le déjeuner. À demain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Qu'est-ce que le locuteur rappelle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Où se déroulera la sortie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Quand est le rendez-vous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Que devrez-vous apporter pour le déjeuner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Qui prononce le message ?</a:t>
            </a:r>
          </a:p>
        </p:txBody>
      </p:sp>
      <p:pic>
        <p:nvPicPr>
          <p:cNvPr id="7" name="Image 6">
            <a:extLst>
              <a:ext uri="{FF2B5EF4-FFF2-40B4-BE49-F238E27FC236}">
                <a16:creationId xmlns:a16="http://schemas.microsoft.com/office/drawing/2014/main" id="{5CBC919D-3670-EF4D-3F1B-85ECBB81A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59" y="447966"/>
            <a:ext cx="271985" cy="271985"/>
          </a:xfrm>
          <a:prstGeom prst="rect">
            <a:avLst/>
          </a:prstGeom>
        </p:spPr>
      </p:pic>
      <p:pic>
        <p:nvPicPr>
          <p:cNvPr id="10" name="Image 9">
            <a:extLst>
              <a:ext uri="{FF2B5EF4-FFF2-40B4-BE49-F238E27FC236}">
                <a16:creationId xmlns:a16="http://schemas.microsoft.com/office/drawing/2014/main" id="{874C24AE-C619-5F17-6183-98268349A9CE}"/>
              </a:ext>
            </a:extLst>
          </p:cNvPr>
          <p:cNvPicPr>
            <a:picLocks noChangeAspect="1"/>
          </p:cNvPicPr>
          <p:nvPr/>
        </p:nvPicPr>
        <p:blipFill>
          <a:blip r:embed="rId3"/>
          <a:stretch>
            <a:fillRect/>
          </a:stretch>
        </p:blipFill>
        <p:spPr>
          <a:xfrm>
            <a:off x="164504" y="1527450"/>
            <a:ext cx="6831719" cy="2185503"/>
          </a:xfrm>
          <a:prstGeom prst="rect">
            <a:avLst/>
          </a:prstGeom>
        </p:spPr>
      </p:pic>
      <p:sp>
        <p:nvSpPr>
          <p:cNvPr id="13" name="ZoneTexte 12">
            <a:extLst>
              <a:ext uri="{FF2B5EF4-FFF2-40B4-BE49-F238E27FC236}">
                <a16:creationId xmlns:a16="http://schemas.microsoft.com/office/drawing/2014/main" id="{464A349C-A460-84BB-FE24-D751E7799470}"/>
              </a:ext>
            </a:extLst>
          </p:cNvPr>
          <p:cNvSpPr txBox="1"/>
          <p:nvPr/>
        </p:nvSpPr>
        <p:spPr>
          <a:xfrm>
            <a:off x="9735404" y="2807231"/>
            <a:ext cx="23544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Oral... Pourquoi ?</a:t>
            </a:r>
          </a:p>
        </p:txBody>
      </p:sp>
      <p:cxnSp>
        <p:nvCxnSpPr>
          <p:cNvPr id="15" name="Connecteur droit 14">
            <a:extLst>
              <a:ext uri="{FF2B5EF4-FFF2-40B4-BE49-F238E27FC236}">
                <a16:creationId xmlns:a16="http://schemas.microsoft.com/office/drawing/2014/main" id="{FA6DF4A4-04C8-AFF1-4FEE-4D724C6AE277}"/>
              </a:ext>
            </a:extLst>
          </p:cNvPr>
          <p:cNvCxnSpPr/>
          <p:nvPr/>
        </p:nvCxnSpPr>
        <p:spPr>
          <a:xfrm flipV="1">
            <a:off x="9845749" y="3317358"/>
            <a:ext cx="414670" cy="578019"/>
          </a:xfrm>
          <a:prstGeom prst="line">
            <a:avLst/>
          </a:prstGeom>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1FCFB124-FC7D-8A53-3D08-A5FFE5C9B8B7}"/>
              </a:ext>
            </a:extLst>
          </p:cNvPr>
          <p:cNvSpPr>
            <a:spLocks noGrp="1"/>
          </p:cNvSpPr>
          <p:nvPr>
            <p:ph type="sldNum" sz="quarter" idx="12"/>
          </p:nvPr>
        </p:nvSpPr>
        <p:spPr/>
        <p:txBody>
          <a:bodyPr/>
          <a:lstStyle/>
          <a:p>
            <a:fld id="{A155AEFD-F12B-487F-A3C9-A502590000AA}" type="slidenum">
              <a:rPr lang="fr-FR" smtClean="0"/>
              <a:t>28</a:t>
            </a:fld>
            <a:endParaRPr lang="fr-FR"/>
          </a:p>
        </p:txBody>
      </p:sp>
    </p:spTree>
    <p:extLst>
      <p:ext uri="{BB962C8B-B14F-4D97-AF65-F5344CB8AC3E}">
        <p14:creationId xmlns:p14="http://schemas.microsoft.com/office/powerpoint/2010/main" val="2830249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6CBAE89-D7B0-135F-61CB-25CDF2F595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833" y="1499918"/>
            <a:ext cx="12060333" cy="3858163"/>
          </a:xfrm>
          <a:prstGeom prst="rect">
            <a:avLst/>
          </a:prstGeom>
        </p:spPr>
      </p:pic>
      <p:sp>
        <p:nvSpPr>
          <p:cNvPr id="8" name="ZoneTexte 7">
            <a:extLst>
              <a:ext uri="{FF2B5EF4-FFF2-40B4-BE49-F238E27FC236}">
                <a16:creationId xmlns:a16="http://schemas.microsoft.com/office/drawing/2014/main" id="{24D72EC3-CE17-1B56-3DD7-607ED52117D3}"/>
              </a:ext>
            </a:extLst>
          </p:cNvPr>
          <p:cNvSpPr txBox="1"/>
          <p:nvPr/>
        </p:nvSpPr>
        <p:spPr>
          <a:xfrm>
            <a:off x="7825563" y="595423"/>
            <a:ext cx="1029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Ouah !</a:t>
            </a:r>
          </a:p>
        </p:txBody>
      </p:sp>
      <p:cxnSp>
        <p:nvCxnSpPr>
          <p:cNvPr id="10" name="Connecteur droit 9">
            <a:extLst>
              <a:ext uri="{FF2B5EF4-FFF2-40B4-BE49-F238E27FC236}">
                <a16:creationId xmlns:a16="http://schemas.microsoft.com/office/drawing/2014/main" id="{DEC16080-EA50-94F8-154F-77521176AF37}"/>
              </a:ext>
            </a:extLst>
          </p:cNvPr>
          <p:cNvCxnSpPr/>
          <p:nvPr/>
        </p:nvCxnSpPr>
        <p:spPr>
          <a:xfrm flipH="1">
            <a:off x="7166344" y="978195"/>
            <a:ext cx="446568" cy="382772"/>
          </a:xfrm>
          <a:prstGeom prst="line">
            <a:avLst/>
          </a:prstGeom>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392C740E-A250-DC0B-B20E-97CB381DBBC5}"/>
              </a:ext>
            </a:extLst>
          </p:cNvPr>
          <p:cNvSpPr>
            <a:spLocks noGrp="1"/>
          </p:cNvSpPr>
          <p:nvPr>
            <p:ph type="sldNum" sz="quarter" idx="12"/>
          </p:nvPr>
        </p:nvSpPr>
        <p:spPr/>
        <p:txBody>
          <a:bodyPr/>
          <a:lstStyle/>
          <a:p>
            <a:fld id="{A155AEFD-F12B-487F-A3C9-A502590000AA}" type="slidenum">
              <a:rPr lang="fr-FR" smtClean="0"/>
              <a:t>29</a:t>
            </a:fld>
            <a:endParaRPr lang="fr-FR"/>
          </a:p>
        </p:txBody>
      </p:sp>
    </p:spTree>
    <p:extLst>
      <p:ext uri="{BB962C8B-B14F-4D97-AF65-F5344CB8AC3E}">
        <p14:creationId xmlns:p14="http://schemas.microsoft.com/office/powerpoint/2010/main" val="3681490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5B3E11-9E9F-DD1D-A4C8-10F99F2FD03E}"/>
              </a:ext>
            </a:extLst>
          </p:cNvPr>
          <p:cNvSpPr txBox="1"/>
          <p:nvPr/>
        </p:nvSpPr>
        <p:spPr>
          <a:xfrm>
            <a:off x="2558373" y="3105833"/>
            <a:ext cx="707527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ChatGPT, comment ça fonctionne ?</a:t>
            </a:r>
          </a:p>
        </p:txBody>
      </p:sp>
      <p:pic>
        <p:nvPicPr>
          <p:cNvPr id="3" name="Image 2" descr="Une image contenant logo, symbole, Police, Graphique&#10;&#10;Description générée automatiquement">
            <a:extLst>
              <a:ext uri="{FF2B5EF4-FFF2-40B4-BE49-F238E27FC236}">
                <a16:creationId xmlns:a16="http://schemas.microsoft.com/office/drawing/2014/main" id="{F3934001-4850-6D68-1C9D-0F6BA80C4602}"/>
              </a:ext>
            </a:extLst>
          </p:cNvPr>
          <p:cNvPicPr>
            <a:picLocks noChangeAspect="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alphaModFix amt="20000"/>
            <a:extLst>
              <a:ext uri="{28A0092B-C50C-407E-A947-70E740481C1C}">
                <a14:useLocalDpi xmlns:a14="http://schemas.microsoft.com/office/drawing/2010/main" val="0"/>
              </a:ext>
            </a:extLst>
          </a:blip>
          <a:srcRect l="31134" r="29230" b="29381"/>
          <a:stretch/>
        </p:blipFill>
        <p:spPr>
          <a:xfrm>
            <a:off x="3870955" y="1199108"/>
            <a:ext cx="4450106" cy="4459782"/>
          </a:xfrm>
          <a:prstGeom prst="rect">
            <a:avLst/>
          </a:prstGeom>
        </p:spPr>
      </p:pic>
      <p:sp>
        <p:nvSpPr>
          <p:cNvPr id="4" name="Espace réservé du numéro de diapositive 3">
            <a:extLst>
              <a:ext uri="{FF2B5EF4-FFF2-40B4-BE49-F238E27FC236}">
                <a16:creationId xmlns:a16="http://schemas.microsoft.com/office/drawing/2014/main" id="{C1BA8832-3779-9815-0007-62F9F7AC5D43}"/>
              </a:ext>
            </a:extLst>
          </p:cNvPr>
          <p:cNvSpPr>
            <a:spLocks noGrp="1"/>
          </p:cNvSpPr>
          <p:nvPr>
            <p:ph type="sldNum" sz="quarter" idx="12"/>
          </p:nvPr>
        </p:nvSpPr>
        <p:spPr/>
        <p:txBody>
          <a:bodyPr/>
          <a:lstStyle/>
          <a:p>
            <a:fld id="{A155AEFD-F12B-487F-A3C9-A502590000AA}" type="slidenum">
              <a:rPr lang="fr-FR" smtClean="0"/>
              <a:t>3</a:t>
            </a:fld>
            <a:endParaRPr lang="fr-FR"/>
          </a:p>
        </p:txBody>
      </p:sp>
    </p:spTree>
    <p:extLst>
      <p:ext uri="{BB962C8B-B14F-4D97-AF65-F5344CB8AC3E}">
        <p14:creationId xmlns:p14="http://schemas.microsoft.com/office/powerpoint/2010/main" val="3831375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6D44EE8-2516-F8BF-E770-8A3DBA898A7F}"/>
              </a:ext>
            </a:extLst>
          </p:cNvPr>
          <p:cNvSpPr txBox="1"/>
          <p:nvPr/>
        </p:nvSpPr>
        <p:spPr>
          <a:xfrm>
            <a:off x="681969" y="383993"/>
            <a:ext cx="9075347"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Imagine une activité d'évaluation basée sur la compréhension d'un document authentique.</a:t>
            </a:r>
          </a:p>
        </p:txBody>
      </p:sp>
      <p:sp>
        <p:nvSpPr>
          <p:cNvPr id="6" name="ZoneTexte 5">
            <a:extLst>
              <a:ext uri="{FF2B5EF4-FFF2-40B4-BE49-F238E27FC236}">
                <a16:creationId xmlns:a16="http://schemas.microsoft.com/office/drawing/2014/main" id="{72C725E2-9BD6-0CF4-E5A7-E20A0794DED0}"/>
              </a:ext>
            </a:extLst>
          </p:cNvPr>
          <p:cNvSpPr txBox="1"/>
          <p:nvPr/>
        </p:nvSpPr>
        <p:spPr>
          <a:xfrm>
            <a:off x="102105" y="909945"/>
            <a:ext cx="11852001" cy="59708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400" b="1" i="0" u="none" strike="noStrike" kern="1200" cap="none" spc="0" normalizeH="0" baseline="0" noProof="0" dirty="0">
                <a:ln>
                  <a:noFill/>
                </a:ln>
                <a:solidFill>
                  <a:srgbClr val="10A37F"/>
                </a:solidFill>
                <a:effectLst/>
                <a:uLnTx/>
                <a:uFillTx/>
                <a:latin typeface="Calibri" panose="020F0502020204030204" pitchFamily="34" charset="0"/>
                <a:ea typeface="Calibri" panose="020F0502020204030204" pitchFamily="34" charset="0"/>
                <a:cs typeface="Arial" panose="020B0604020202020204" pitchFamily="34" charset="0"/>
              </a:rPr>
              <a:t>ChatGPT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Bien sûr, voici une activité d'évaluation basée sur la compréhension d'un document authentique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Exemple de message vocal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Message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"Bonjour à tous ! Je voulais simplement vous rappeler que demain nous avons une sortie au musée d'art moderne. Le rendez-vous est à 9 heures devant l'entrée principale. N'oubliez pas d'apporter votre billet d'entrée et un pique-nique pour le déjeuner. À demain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Qu'est-ce que le locuteur rappelle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Où se déroulera la sortie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Quand est le rendez-vous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Que devrez-vous apporter pour le déjeuner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Qui prononce le message ?</a:t>
            </a:r>
          </a:p>
        </p:txBody>
      </p:sp>
      <p:pic>
        <p:nvPicPr>
          <p:cNvPr id="7" name="Image 6">
            <a:extLst>
              <a:ext uri="{FF2B5EF4-FFF2-40B4-BE49-F238E27FC236}">
                <a16:creationId xmlns:a16="http://schemas.microsoft.com/office/drawing/2014/main" id="{5CBC919D-3670-EF4D-3F1B-85ECBB81A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59" y="447966"/>
            <a:ext cx="271985" cy="271985"/>
          </a:xfrm>
          <a:prstGeom prst="rect">
            <a:avLst/>
          </a:prstGeom>
        </p:spPr>
      </p:pic>
      <p:cxnSp>
        <p:nvCxnSpPr>
          <p:cNvPr id="11" name="Connecteur droit 10">
            <a:extLst>
              <a:ext uri="{FF2B5EF4-FFF2-40B4-BE49-F238E27FC236}">
                <a16:creationId xmlns:a16="http://schemas.microsoft.com/office/drawing/2014/main" id="{1F07BAFD-0F97-C4E8-73EE-00E4634CE446}"/>
              </a:ext>
            </a:extLst>
          </p:cNvPr>
          <p:cNvCxnSpPr/>
          <p:nvPr/>
        </p:nvCxnSpPr>
        <p:spPr>
          <a:xfrm flipV="1">
            <a:off x="4415883" y="5575610"/>
            <a:ext cx="959005" cy="2899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19FAA9D7-B4BB-1B71-1CD1-DFB0A26C3D28}"/>
              </a:ext>
            </a:extLst>
          </p:cNvPr>
          <p:cNvSpPr txBox="1"/>
          <p:nvPr/>
        </p:nvSpPr>
        <p:spPr>
          <a:xfrm>
            <a:off x="5508703" y="5295488"/>
            <a:ext cx="9268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Calibri" panose="020F0502020204030204"/>
                <a:ea typeface="+mn-ea"/>
                <a:cs typeface="+mn-cs"/>
              </a:rPr>
              <a:t>Grrr…</a:t>
            </a:r>
          </a:p>
        </p:txBody>
      </p:sp>
      <p:pic>
        <p:nvPicPr>
          <p:cNvPr id="10" name="Image 9">
            <a:extLst>
              <a:ext uri="{FF2B5EF4-FFF2-40B4-BE49-F238E27FC236}">
                <a16:creationId xmlns:a16="http://schemas.microsoft.com/office/drawing/2014/main" id="{874C24AE-C619-5F17-6183-98268349A9CE}"/>
              </a:ext>
            </a:extLst>
          </p:cNvPr>
          <p:cNvPicPr>
            <a:picLocks noChangeAspect="1"/>
          </p:cNvPicPr>
          <p:nvPr/>
        </p:nvPicPr>
        <p:blipFill>
          <a:blip r:embed="rId3"/>
          <a:stretch>
            <a:fillRect/>
          </a:stretch>
        </p:blipFill>
        <p:spPr>
          <a:xfrm>
            <a:off x="164504" y="1527450"/>
            <a:ext cx="6831719" cy="2185503"/>
          </a:xfrm>
          <a:prstGeom prst="rect">
            <a:avLst/>
          </a:prstGeom>
        </p:spPr>
      </p:pic>
      <p:sp>
        <p:nvSpPr>
          <p:cNvPr id="2" name="Espace réservé du numéro de diapositive 1">
            <a:extLst>
              <a:ext uri="{FF2B5EF4-FFF2-40B4-BE49-F238E27FC236}">
                <a16:creationId xmlns:a16="http://schemas.microsoft.com/office/drawing/2014/main" id="{38623A17-DC75-D4DE-816C-CB11DD69C974}"/>
              </a:ext>
            </a:extLst>
          </p:cNvPr>
          <p:cNvSpPr>
            <a:spLocks noGrp="1"/>
          </p:cNvSpPr>
          <p:nvPr>
            <p:ph type="sldNum" sz="quarter" idx="12"/>
          </p:nvPr>
        </p:nvSpPr>
        <p:spPr/>
        <p:txBody>
          <a:bodyPr/>
          <a:lstStyle/>
          <a:p>
            <a:fld id="{A155AEFD-F12B-487F-A3C9-A502590000AA}" type="slidenum">
              <a:rPr lang="fr-FR" smtClean="0"/>
              <a:t>30</a:t>
            </a:fld>
            <a:endParaRPr lang="fr-FR"/>
          </a:p>
        </p:txBody>
      </p:sp>
    </p:spTree>
    <p:extLst>
      <p:ext uri="{BB962C8B-B14F-4D97-AF65-F5344CB8AC3E}">
        <p14:creationId xmlns:p14="http://schemas.microsoft.com/office/powerpoint/2010/main" val="2585988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6D44EE8-2516-F8BF-E770-8A3DBA898A7F}"/>
              </a:ext>
            </a:extLst>
          </p:cNvPr>
          <p:cNvSpPr txBox="1"/>
          <p:nvPr/>
        </p:nvSpPr>
        <p:spPr>
          <a:xfrm>
            <a:off x="681969" y="383993"/>
            <a:ext cx="11026811" cy="67191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Ces questions aident à comprendre la teneur du message. Pose des questions plus difficiles, portant sur l’identité du </a:t>
            </a: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locuteur</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de l'</a:t>
            </a: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allocutaire</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sur le </a:t>
            </a: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référent</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sur l'</a:t>
            </a: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acte de parole</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réalisé et sur le </a:t>
            </a: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genre du discours</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développé.</a:t>
            </a:r>
          </a:p>
        </p:txBody>
      </p:sp>
      <p:sp>
        <p:nvSpPr>
          <p:cNvPr id="6" name="ZoneTexte 5">
            <a:extLst>
              <a:ext uri="{FF2B5EF4-FFF2-40B4-BE49-F238E27FC236}">
                <a16:creationId xmlns:a16="http://schemas.microsoft.com/office/drawing/2014/main" id="{72C725E2-9BD6-0CF4-E5A7-E20A0794DED0}"/>
              </a:ext>
            </a:extLst>
          </p:cNvPr>
          <p:cNvSpPr txBox="1"/>
          <p:nvPr/>
        </p:nvSpPr>
        <p:spPr>
          <a:xfrm>
            <a:off x="269373" y="1289086"/>
            <a:ext cx="11617827" cy="41242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400" b="1" i="0" u="none" strike="noStrike" kern="1200" cap="none" spc="0" normalizeH="0" baseline="0" noProof="0" dirty="0">
                <a:ln>
                  <a:noFill/>
                </a:ln>
                <a:solidFill>
                  <a:srgbClr val="10A37F"/>
                </a:solidFill>
                <a:effectLst/>
                <a:uLnTx/>
                <a:uFillTx/>
                <a:latin typeface="Calibri" panose="020F0502020204030204" pitchFamily="34" charset="0"/>
                <a:ea typeface="Calibri" panose="020F0502020204030204" pitchFamily="34" charset="0"/>
                <a:cs typeface="Arial" panose="020B0604020202020204" pitchFamily="34" charset="0"/>
              </a:rPr>
              <a:t>ChatGPT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Message : "Salut Sophie, c'est Paul. Je voulais te parler de notre projet pour le concours de science. Est-ce que tu peux passer chez moi ce soir ? J'ai quelques idées à partager. Appelle-moi quand tu auras le temps. À plus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Questions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Qui est le </a:t>
            </a:r>
            <a:r>
              <a:rPr kumimoji="0" lang="fr-FR"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locuteur</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dans ce message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Qui est l'</a:t>
            </a:r>
            <a:r>
              <a:rPr kumimoji="0" lang="fr-FR"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allocutaire</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du message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De quoi le </a:t>
            </a:r>
            <a:r>
              <a:rPr kumimoji="0" lang="fr-FR"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locuteur</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veut-il parler avec l'</a:t>
            </a:r>
            <a:r>
              <a:rPr kumimoji="0" lang="fr-FR"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allocutaire</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Quel événement est mentionné dans le message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Quel type d'</a:t>
            </a:r>
            <a:r>
              <a:rPr kumimoji="0" lang="fr-FR"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acte de parole</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le locuteur réalise-t-il (invitation, demande, etc.)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Quel </a:t>
            </a:r>
            <a:r>
              <a:rPr kumimoji="0" lang="fr-FR"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genre de discours</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est utilisé dans ce message (formel, informel, etc.) ?</a:t>
            </a:r>
          </a:p>
        </p:txBody>
      </p:sp>
      <p:pic>
        <p:nvPicPr>
          <p:cNvPr id="7" name="Image 6">
            <a:extLst>
              <a:ext uri="{FF2B5EF4-FFF2-40B4-BE49-F238E27FC236}">
                <a16:creationId xmlns:a16="http://schemas.microsoft.com/office/drawing/2014/main" id="{5CBC919D-3670-EF4D-3F1B-85ECBB81A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59" y="447966"/>
            <a:ext cx="271985" cy="271985"/>
          </a:xfrm>
          <a:prstGeom prst="rect">
            <a:avLst/>
          </a:prstGeom>
        </p:spPr>
      </p:pic>
      <p:sp>
        <p:nvSpPr>
          <p:cNvPr id="2" name="ZoneTexte 1">
            <a:extLst>
              <a:ext uri="{FF2B5EF4-FFF2-40B4-BE49-F238E27FC236}">
                <a16:creationId xmlns:a16="http://schemas.microsoft.com/office/drawing/2014/main" id="{E298FD0A-31E1-438B-7C5A-745C19700C1F}"/>
              </a:ext>
            </a:extLst>
          </p:cNvPr>
          <p:cNvSpPr txBox="1"/>
          <p:nvPr/>
        </p:nvSpPr>
        <p:spPr>
          <a:xfrm>
            <a:off x="9462977" y="3166523"/>
            <a:ext cx="2282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Le message a changé !</a:t>
            </a:r>
          </a:p>
        </p:txBody>
      </p:sp>
      <p:cxnSp>
        <p:nvCxnSpPr>
          <p:cNvPr id="5" name="Connecteur droit 4">
            <a:extLst>
              <a:ext uri="{FF2B5EF4-FFF2-40B4-BE49-F238E27FC236}">
                <a16:creationId xmlns:a16="http://schemas.microsoft.com/office/drawing/2014/main" id="{DBC05E1E-1CA7-691D-924E-006CCB045DB9}"/>
              </a:ext>
            </a:extLst>
          </p:cNvPr>
          <p:cNvCxnSpPr/>
          <p:nvPr/>
        </p:nvCxnSpPr>
        <p:spPr>
          <a:xfrm>
            <a:off x="9516140" y="2658140"/>
            <a:ext cx="382772" cy="372139"/>
          </a:xfrm>
          <a:prstGeom prst="line">
            <a:avLst/>
          </a:prstGeom>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613C6A60-E559-FF8C-CAB0-21AEC45CC9A8}"/>
              </a:ext>
            </a:extLst>
          </p:cNvPr>
          <p:cNvSpPr>
            <a:spLocks noGrp="1"/>
          </p:cNvSpPr>
          <p:nvPr>
            <p:ph type="sldNum" sz="quarter" idx="12"/>
          </p:nvPr>
        </p:nvSpPr>
        <p:spPr/>
        <p:txBody>
          <a:bodyPr/>
          <a:lstStyle/>
          <a:p>
            <a:fld id="{A155AEFD-F12B-487F-A3C9-A502590000AA}" type="slidenum">
              <a:rPr lang="fr-FR" smtClean="0"/>
              <a:t>31</a:t>
            </a:fld>
            <a:endParaRPr lang="fr-FR"/>
          </a:p>
        </p:txBody>
      </p:sp>
    </p:spTree>
    <p:extLst>
      <p:ext uri="{BB962C8B-B14F-4D97-AF65-F5344CB8AC3E}">
        <p14:creationId xmlns:p14="http://schemas.microsoft.com/office/powerpoint/2010/main" val="2426229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6D44EE8-2516-F8BF-E770-8A3DBA898A7F}"/>
              </a:ext>
            </a:extLst>
          </p:cNvPr>
          <p:cNvSpPr txBox="1"/>
          <p:nvPr/>
        </p:nvSpPr>
        <p:spPr>
          <a:xfrm>
            <a:off x="681969" y="383993"/>
            <a:ext cx="11026811" cy="67191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Très bien. Rends la formulation de ces questions plus accessibles à un apprenant du fle du niveau A2. </a:t>
            </a:r>
            <a:b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Transforme aussi ces questions en choix multiples</a:t>
            </a:r>
          </a:p>
        </p:txBody>
      </p:sp>
      <p:sp>
        <p:nvSpPr>
          <p:cNvPr id="6" name="ZoneTexte 5">
            <a:extLst>
              <a:ext uri="{FF2B5EF4-FFF2-40B4-BE49-F238E27FC236}">
                <a16:creationId xmlns:a16="http://schemas.microsoft.com/office/drawing/2014/main" id="{72C725E2-9BD6-0CF4-E5A7-E20A0794DED0}"/>
              </a:ext>
            </a:extLst>
          </p:cNvPr>
          <p:cNvSpPr txBox="1"/>
          <p:nvPr/>
        </p:nvSpPr>
        <p:spPr>
          <a:xfrm>
            <a:off x="269373" y="1289086"/>
            <a:ext cx="11617827" cy="44781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400" b="1" i="0" u="none" strike="noStrike" kern="1200" cap="none" spc="0" normalizeH="0" baseline="0" noProof="0" dirty="0">
                <a:ln>
                  <a:noFill/>
                </a:ln>
                <a:solidFill>
                  <a:srgbClr val="10A37F"/>
                </a:solidFill>
                <a:effectLst/>
                <a:uLnTx/>
                <a:uFillTx/>
                <a:latin typeface="Calibri" panose="020F0502020204030204" pitchFamily="34" charset="0"/>
                <a:ea typeface="Calibri" panose="020F0502020204030204" pitchFamily="34" charset="0"/>
                <a:cs typeface="Arial" panose="020B0604020202020204" pitchFamily="34" charset="0"/>
              </a:rPr>
              <a:t>ChatGPT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Calibri" panose="020F0502020204030204" pitchFamily="34" charset="0"/>
                <a:cs typeface="Arial" panose="020B0604020202020204" pitchFamily="34" charset="0"/>
              </a:rPr>
              <a:t>Message : "Salut Sophie, c'est Paul. Je voulais te parler de notre projet pour le concours de science. Est-ce que tu peux passer chez moi ce soir ? J'ai quelques idées à partager. Appelle-moi quand tu auras le temps. À plus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Questions à choix multiples :</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Qui parle dans ce message ?</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 Sophie</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b) Paul</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c) Le professeur</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d) Le voisin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pic>
        <p:nvPicPr>
          <p:cNvPr id="7" name="Image 6">
            <a:extLst>
              <a:ext uri="{FF2B5EF4-FFF2-40B4-BE49-F238E27FC236}">
                <a16:creationId xmlns:a16="http://schemas.microsoft.com/office/drawing/2014/main" id="{5CBC919D-3670-EF4D-3F1B-85ECBB81A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59" y="447966"/>
            <a:ext cx="271985" cy="271985"/>
          </a:xfrm>
          <a:prstGeom prst="rect">
            <a:avLst/>
          </a:prstGeom>
        </p:spPr>
      </p:pic>
      <p:cxnSp>
        <p:nvCxnSpPr>
          <p:cNvPr id="8" name="Connecteur droit 7">
            <a:extLst>
              <a:ext uri="{FF2B5EF4-FFF2-40B4-BE49-F238E27FC236}">
                <a16:creationId xmlns:a16="http://schemas.microsoft.com/office/drawing/2014/main" id="{D292F0E1-6BF6-9A31-5E21-5F1ED7442D2E}"/>
              </a:ext>
            </a:extLst>
          </p:cNvPr>
          <p:cNvCxnSpPr>
            <a:cxnSpLocks/>
          </p:cNvCxnSpPr>
          <p:nvPr/>
        </p:nvCxnSpPr>
        <p:spPr>
          <a:xfrm>
            <a:off x="2066088" y="3818091"/>
            <a:ext cx="2676033" cy="4030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899D0EC-36F1-8101-B572-41681D32A02C}"/>
              </a:ext>
            </a:extLst>
          </p:cNvPr>
          <p:cNvSpPr txBox="1"/>
          <p:nvPr/>
        </p:nvSpPr>
        <p:spPr>
          <a:xfrm>
            <a:off x="4895385" y="4115274"/>
            <a:ext cx="740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Grrr…</a:t>
            </a:r>
          </a:p>
        </p:txBody>
      </p:sp>
      <p:sp>
        <p:nvSpPr>
          <p:cNvPr id="2" name="Espace réservé du numéro de diapositive 1">
            <a:extLst>
              <a:ext uri="{FF2B5EF4-FFF2-40B4-BE49-F238E27FC236}">
                <a16:creationId xmlns:a16="http://schemas.microsoft.com/office/drawing/2014/main" id="{268518CC-69BB-17DD-D507-F10244AAC9E3}"/>
              </a:ext>
            </a:extLst>
          </p:cNvPr>
          <p:cNvSpPr>
            <a:spLocks noGrp="1"/>
          </p:cNvSpPr>
          <p:nvPr>
            <p:ph type="sldNum" sz="quarter" idx="12"/>
          </p:nvPr>
        </p:nvSpPr>
        <p:spPr/>
        <p:txBody>
          <a:bodyPr/>
          <a:lstStyle/>
          <a:p>
            <a:fld id="{A155AEFD-F12B-487F-A3C9-A502590000AA}" type="slidenum">
              <a:rPr lang="fr-FR" smtClean="0"/>
              <a:t>32</a:t>
            </a:fld>
            <a:endParaRPr lang="fr-FR"/>
          </a:p>
        </p:txBody>
      </p:sp>
    </p:spTree>
    <p:extLst>
      <p:ext uri="{BB962C8B-B14F-4D97-AF65-F5344CB8AC3E}">
        <p14:creationId xmlns:p14="http://schemas.microsoft.com/office/powerpoint/2010/main" val="3021672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6D44EE8-2516-F8BF-E770-8A3DBA898A7F}"/>
              </a:ext>
            </a:extLst>
          </p:cNvPr>
          <p:cNvSpPr txBox="1"/>
          <p:nvPr/>
        </p:nvSpPr>
        <p:spPr>
          <a:xfrm>
            <a:off x="971901" y="3241224"/>
            <a:ext cx="11026811" cy="47000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pour B2 ?</a:t>
            </a:r>
          </a:p>
        </p:txBody>
      </p:sp>
      <p:sp>
        <p:nvSpPr>
          <p:cNvPr id="6" name="ZoneTexte 5">
            <a:extLst>
              <a:ext uri="{FF2B5EF4-FFF2-40B4-BE49-F238E27FC236}">
                <a16:creationId xmlns:a16="http://schemas.microsoft.com/office/drawing/2014/main" id="{72C725E2-9BD6-0CF4-E5A7-E20A0794DED0}"/>
              </a:ext>
            </a:extLst>
          </p:cNvPr>
          <p:cNvSpPr txBox="1"/>
          <p:nvPr/>
        </p:nvSpPr>
        <p:spPr>
          <a:xfrm>
            <a:off x="2895024" y="338967"/>
            <a:ext cx="1161782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400" b="1" i="0" u="none" strike="noStrike" kern="1200" cap="none" spc="0" normalizeH="0" baseline="0" noProof="0" dirty="0">
                <a:ln>
                  <a:noFill/>
                </a:ln>
                <a:solidFill>
                  <a:srgbClr val="10A37F"/>
                </a:solidFill>
                <a:effectLst/>
                <a:uLnTx/>
                <a:uFillTx/>
                <a:latin typeface="Calibri" panose="020F0502020204030204" pitchFamily="34" charset="0"/>
                <a:ea typeface="Calibri" panose="020F0502020204030204" pitchFamily="34" charset="0"/>
                <a:cs typeface="Arial" panose="020B0604020202020204" pitchFamily="34" charset="0"/>
              </a:rPr>
              <a:t>ChatGPT</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7" name="Image 6">
            <a:extLst>
              <a:ext uri="{FF2B5EF4-FFF2-40B4-BE49-F238E27FC236}">
                <a16:creationId xmlns:a16="http://schemas.microsoft.com/office/drawing/2014/main" id="{5CBC919D-3670-EF4D-3F1B-85ECBB81A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691" y="3385207"/>
            <a:ext cx="271985" cy="271985"/>
          </a:xfrm>
          <a:prstGeom prst="rect">
            <a:avLst/>
          </a:prstGeom>
        </p:spPr>
      </p:pic>
      <p:pic>
        <p:nvPicPr>
          <p:cNvPr id="3" name="Image 2">
            <a:extLst>
              <a:ext uri="{FF2B5EF4-FFF2-40B4-BE49-F238E27FC236}">
                <a16:creationId xmlns:a16="http://schemas.microsoft.com/office/drawing/2014/main" id="{4FAE9D52-6DA6-3C08-6202-89DFE9DE902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2895024" y="719951"/>
            <a:ext cx="8230749" cy="5934903"/>
          </a:xfrm>
          <a:prstGeom prst="rect">
            <a:avLst/>
          </a:prstGeom>
          <a:ln>
            <a:noFill/>
          </a:ln>
          <a:effectLst>
            <a:outerShdw blurRad="292100" dist="139700" dir="2700000" algn="tl" rotWithShape="0">
              <a:srgbClr val="333333">
                <a:alpha val="65000"/>
              </a:srgbClr>
            </a:outerShdw>
          </a:effectLst>
        </p:spPr>
      </p:pic>
      <p:cxnSp>
        <p:nvCxnSpPr>
          <p:cNvPr id="8" name="Connecteur droit 7">
            <a:extLst>
              <a:ext uri="{FF2B5EF4-FFF2-40B4-BE49-F238E27FC236}">
                <a16:creationId xmlns:a16="http://schemas.microsoft.com/office/drawing/2014/main" id="{A4C02A13-75D8-02C2-F9F3-0C908F7350A8}"/>
              </a:ext>
            </a:extLst>
          </p:cNvPr>
          <p:cNvCxnSpPr>
            <a:cxnSpLocks/>
          </p:cNvCxnSpPr>
          <p:nvPr/>
        </p:nvCxnSpPr>
        <p:spPr>
          <a:xfrm flipH="1">
            <a:off x="2430966" y="5374888"/>
            <a:ext cx="591014" cy="278780"/>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02D069D-2C4C-24D9-8914-094B82140BA5}"/>
              </a:ext>
            </a:extLst>
          </p:cNvPr>
          <p:cNvSpPr txBox="1"/>
          <p:nvPr/>
        </p:nvSpPr>
        <p:spPr>
          <a:xfrm>
            <a:off x="136546" y="5564925"/>
            <a:ext cx="2282997"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Dans quelle langue, </a:t>
            </a:r>
            <a:br>
              <a:rPr kumimoji="0" lang="fr-FR"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fr-FR"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tout ça ?</a:t>
            </a:r>
          </a:p>
        </p:txBody>
      </p:sp>
    </p:spTree>
    <p:extLst>
      <p:ext uri="{BB962C8B-B14F-4D97-AF65-F5344CB8AC3E}">
        <p14:creationId xmlns:p14="http://schemas.microsoft.com/office/powerpoint/2010/main" val="3571400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8244D0D7-DDDB-C987-3885-333AD778206C}"/>
              </a:ext>
            </a:extLst>
          </p:cNvPr>
          <p:cNvSpPr/>
          <p:nvPr/>
        </p:nvSpPr>
        <p:spPr>
          <a:xfrm>
            <a:off x="4072270" y="4029740"/>
            <a:ext cx="7825563" cy="2653215"/>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F8C4DBEF-4ACD-29B6-772D-1619838BCD2F}"/>
              </a:ext>
            </a:extLst>
          </p:cNvPr>
          <p:cNvSpPr txBox="1"/>
          <p:nvPr/>
        </p:nvSpPr>
        <p:spPr>
          <a:xfrm>
            <a:off x="381617" y="175045"/>
            <a:ext cx="10227733" cy="44319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10A37F"/>
                </a:solidFill>
                <a:effectLst/>
                <a:uLnTx/>
                <a:uFillTx/>
                <a:latin typeface="Calibri" panose="020F0502020204030204"/>
                <a:ea typeface="+mn-ea"/>
                <a:cs typeface="+mn-cs"/>
              </a:rPr>
              <a:t>ChatGPT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Voici une activité d'évaluation composée de 5 questions à choix multiples portant sur la compréhension de mots figurant dans le texte donné. Pour chaque question, je propose quatre synonymes pour le mot en question, parmi lesquels un seul convient au contexte. L’évalué devra choisir ce synonyme qui convient au contexte.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Question 1:</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Outre ces motivations technologiques, les Terriens ont encore beaucoup de choses à apprendre sur leur satellite naturel et sa formation.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Dans cette phrase, le mot "outre" pourrait être remplacé par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 De même que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b) Malgré</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 Excepté</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 Derrière</a:t>
            </a:r>
          </a:p>
        </p:txBody>
      </p:sp>
      <p:sp>
        <p:nvSpPr>
          <p:cNvPr id="5" name="ZoneTexte 4">
            <a:extLst>
              <a:ext uri="{FF2B5EF4-FFF2-40B4-BE49-F238E27FC236}">
                <a16:creationId xmlns:a16="http://schemas.microsoft.com/office/drawing/2014/main" id="{200EEAB9-0B51-EAEF-D58A-89CBC5A1F27A}"/>
              </a:ext>
            </a:extLst>
          </p:cNvPr>
          <p:cNvSpPr txBox="1"/>
          <p:nvPr/>
        </p:nvSpPr>
        <p:spPr>
          <a:xfrm>
            <a:off x="4326673" y="4239474"/>
            <a:ext cx="734286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Une nouvelle course à la Lune est lancée entre les grandes puissances mondiales. Le satellite naturel de la Terre, vers laquelle l'atterrisseur russe Luna-25 s'est envolé ce vendredi, est au </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coeur</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de plusieurs programmes ambitieux avec, dans cette course à l'alunissage, les puissances abonnées aux prouesses spatiales mais également de nouveaux candidats.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Technologiques, scientifiques, politiques... Leurs motivations sont multiples. Avec souvent Mars en ligne de mire. La Lune est devenue un passage obligé avant un voyage vers la planète rouge. Pour y installer des bases relais mais aussi pour y tester combinaisons, véhicules, courant... et y apprendre à vivre dans l'espace lointain.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prstClr val="black"/>
                </a:solidFill>
                <a:effectLst/>
                <a:uLnTx/>
                <a:uFillTx/>
                <a:latin typeface="Calibri" panose="020F0502020204030204"/>
                <a:ea typeface="+mn-ea"/>
                <a:cs typeface="+mn-cs"/>
              </a:rPr>
              <a:t>Outre ces motivations technologiques, les Terriens ont encore beaucoup de choses à apprendre sur leur satellite naturel et sa formation. </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Sans oublier le besoin stratégique pour certains d'être les premiers, des raisons de politique intérieure ou l'attrait économique des ressources lunaires (eau, métaux...).</a:t>
            </a:r>
          </a:p>
        </p:txBody>
      </p:sp>
      <p:cxnSp>
        <p:nvCxnSpPr>
          <p:cNvPr id="6" name="Connecteur droit 5">
            <a:extLst>
              <a:ext uri="{FF2B5EF4-FFF2-40B4-BE49-F238E27FC236}">
                <a16:creationId xmlns:a16="http://schemas.microsoft.com/office/drawing/2014/main" id="{AA9EEB96-C043-8E9D-B182-21CD003E6BB0}"/>
              </a:ext>
            </a:extLst>
          </p:cNvPr>
          <p:cNvCxnSpPr>
            <a:cxnSpLocks/>
          </p:cNvCxnSpPr>
          <p:nvPr/>
        </p:nvCxnSpPr>
        <p:spPr>
          <a:xfrm flipH="1">
            <a:off x="9314121" y="3686868"/>
            <a:ext cx="202019" cy="417449"/>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3B879EBC-5233-F333-5B16-D6B7D3A92829}"/>
              </a:ext>
            </a:extLst>
          </p:cNvPr>
          <p:cNvSpPr txBox="1"/>
          <p:nvPr/>
        </p:nvSpPr>
        <p:spPr>
          <a:xfrm>
            <a:off x="8846288" y="3283007"/>
            <a:ext cx="29303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Copié-collé dans ChatGPT 3.5</a:t>
            </a:r>
          </a:p>
        </p:txBody>
      </p:sp>
      <p:sp>
        <p:nvSpPr>
          <p:cNvPr id="4" name="Espace réservé du numéro de diapositive 3">
            <a:extLst>
              <a:ext uri="{FF2B5EF4-FFF2-40B4-BE49-F238E27FC236}">
                <a16:creationId xmlns:a16="http://schemas.microsoft.com/office/drawing/2014/main" id="{71ECF3DF-D962-8623-7BCD-FB5ED77EDCEC}"/>
              </a:ext>
            </a:extLst>
          </p:cNvPr>
          <p:cNvSpPr>
            <a:spLocks noGrp="1"/>
          </p:cNvSpPr>
          <p:nvPr>
            <p:ph type="sldNum" sz="quarter" idx="12"/>
          </p:nvPr>
        </p:nvSpPr>
        <p:spPr/>
        <p:txBody>
          <a:bodyPr/>
          <a:lstStyle/>
          <a:p>
            <a:fld id="{A155AEFD-F12B-487F-A3C9-A502590000AA}" type="slidenum">
              <a:rPr lang="fr-FR" smtClean="0"/>
              <a:t>34</a:t>
            </a:fld>
            <a:endParaRPr lang="fr-FR"/>
          </a:p>
        </p:txBody>
      </p:sp>
    </p:spTree>
    <p:extLst>
      <p:ext uri="{BB962C8B-B14F-4D97-AF65-F5344CB8AC3E}">
        <p14:creationId xmlns:p14="http://schemas.microsoft.com/office/powerpoint/2010/main" val="83365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2D2132-6A98-A315-A6C4-244A30A6B4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90294" y="268424"/>
            <a:ext cx="6869150" cy="4600296"/>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18F9782E-171F-9F84-3ECE-6BF8CD21076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29241"/>
          <a:stretch/>
        </p:blipFill>
        <p:spPr>
          <a:xfrm rot="161412">
            <a:off x="6096000" y="1694985"/>
            <a:ext cx="5405994" cy="4894591"/>
          </a:xfrm>
          <a:prstGeom prst="rect">
            <a:avLst/>
          </a:prstGeom>
          <a:ln w="25400">
            <a:solidFill>
              <a:schemeClr val="bg1">
                <a:lumMod val="50000"/>
              </a:schemeClr>
            </a:solidFill>
          </a:ln>
          <a:effectLst>
            <a:outerShdw blurRad="292100" dist="139700" dir="2700000" algn="tl" rotWithShape="0">
              <a:srgbClr val="333333">
                <a:alpha val="65000"/>
              </a:srgbClr>
            </a:outerShdw>
          </a:effectLst>
        </p:spPr>
      </p:pic>
      <p:sp>
        <p:nvSpPr>
          <p:cNvPr id="2" name="Ellipse 1">
            <a:extLst>
              <a:ext uri="{FF2B5EF4-FFF2-40B4-BE49-F238E27FC236}">
                <a16:creationId xmlns:a16="http://schemas.microsoft.com/office/drawing/2014/main" id="{20D9DEF6-DEDB-131D-D1DF-994A3144D400}"/>
              </a:ext>
            </a:extLst>
          </p:cNvPr>
          <p:cNvSpPr/>
          <p:nvPr/>
        </p:nvSpPr>
        <p:spPr>
          <a:xfrm>
            <a:off x="2490746" y="206042"/>
            <a:ext cx="742950" cy="742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space réservé du numéro de diapositive 3">
            <a:extLst>
              <a:ext uri="{FF2B5EF4-FFF2-40B4-BE49-F238E27FC236}">
                <a16:creationId xmlns:a16="http://schemas.microsoft.com/office/drawing/2014/main" id="{3A9F2942-F471-A1D5-6DD6-4CED77C91078}"/>
              </a:ext>
            </a:extLst>
          </p:cNvPr>
          <p:cNvSpPr>
            <a:spLocks noGrp="1"/>
          </p:cNvSpPr>
          <p:nvPr>
            <p:ph type="sldNum" sz="quarter" idx="12"/>
          </p:nvPr>
        </p:nvSpPr>
        <p:spPr/>
        <p:txBody>
          <a:bodyPr/>
          <a:lstStyle/>
          <a:p>
            <a:fld id="{A155AEFD-F12B-487F-A3C9-A502590000AA}" type="slidenum">
              <a:rPr lang="fr-FR" smtClean="0"/>
              <a:t>35</a:t>
            </a:fld>
            <a:endParaRPr lang="fr-FR"/>
          </a:p>
        </p:txBody>
      </p:sp>
    </p:spTree>
    <p:extLst>
      <p:ext uri="{BB962C8B-B14F-4D97-AF65-F5344CB8AC3E}">
        <p14:creationId xmlns:p14="http://schemas.microsoft.com/office/powerpoint/2010/main" val="4024447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71972F-5CBB-FB9F-560E-7820A05CD341}"/>
              </a:ext>
            </a:extLst>
          </p:cNvPr>
          <p:cNvSpPr/>
          <p:nvPr/>
        </p:nvSpPr>
        <p:spPr>
          <a:xfrm>
            <a:off x="858644" y="702526"/>
            <a:ext cx="10080702" cy="5239797"/>
          </a:xfrm>
          <a:prstGeom prst="rect">
            <a:avLst/>
          </a:prstGeom>
          <a:solidFill>
            <a:srgbClr val="4446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27C57501-99EA-3981-8627-0458F48FB3C9}"/>
              </a:ext>
            </a:extLst>
          </p:cNvPr>
          <p:cNvSpPr txBox="1"/>
          <p:nvPr/>
        </p:nvSpPr>
        <p:spPr>
          <a:xfrm>
            <a:off x="1913466" y="915677"/>
            <a:ext cx="8365067"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Donne-moi 10 phrases assertives comportant </a:t>
            </a:r>
            <a:r>
              <a:rPr kumimoji="0" lang="fr-FR" sz="1800" b="0" i="0" u="none" strike="noStrike" kern="1200" cap="none" spc="0" normalizeH="0" baseline="0" noProof="0" dirty="0">
                <a:ln>
                  <a:noFill/>
                </a:ln>
                <a:solidFill>
                  <a:srgbClr val="FFFF00"/>
                </a:solidFill>
                <a:effectLst/>
                <a:uLnTx/>
                <a:uFillTx/>
                <a:latin typeface="Calibri" panose="020F0502020204030204"/>
                <a:ea typeface="+mn-ea"/>
                <a:cs typeface="+mn-cs"/>
              </a:rPr>
              <a:t>deux propositions subordonnées</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Ensuite transforme ces assertions pour qu'elles expriment plutôt un souhait. Explique chaque fois quelle transformation tu as réalisée au plan grammatical.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Bien sûr! Voici dix phrases assertives comportant deux propositions subordonnées, suivies de leur transformation pour exprimer un souhait, avec des explications grammaticales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Il joue au tennis parce qu'il aime le 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Souhait :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J'aimerais qu'il joue au tennis car il aime le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Transformation grammaticale : Dans la transformation, nous avons remplacé le verbe "joue" par "j'aimerais qu'il joue" pour exprimer un souhait.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4" name="Image 3">
            <a:extLst>
              <a:ext uri="{FF2B5EF4-FFF2-40B4-BE49-F238E27FC236}">
                <a16:creationId xmlns:a16="http://schemas.microsoft.com/office/drawing/2014/main" id="{E0613C40-4E72-4DB2-5B50-A2F7D3FB528C}"/>
              </a:ext>
            </a:extLst>
          </p:cNvPr>
          <p:cNvPicPr>
            <a:picLocks noChangeAspect="1"/>
          </p:cNvPicPr>
          <p:nvPr/>
        </p:nvPicPr>
        <p:blipFill>
          <a:blip r:embed="rId2"/>
          <a:stretch>
            <a:fillRect/>
          </a:stretch>
        </p:blipFill>
        <p:spPr>
          <a:xfrm>
            <a:off x="1363745" y="2537467"/>
            <a:ext cx="438211" cy="457264"/>
          </a:xfrm>
          <a:prstGeom prst="rect">
            <a:avLst/>
          </a:prstGeom>
        </p:spPr>
      </p:pic>
      <p:pic>
        <p:nvPicPr>
          <p:cNvPr id="5" name="Image 4">
            <a:extLst>
              <a:ext uri="{FF2B5EF4-FFF2-40B4-BE49-F238E27FC236}">
                <a16:creationId xmlns:a16="http://schemas.microsoft.com/office/drawing/2014/main" id="{615C9DB2-7B35-B6A6-0645-796ABBD8F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857" y="1246758"/>
            <a:ext cx="271985" cy="271985"/>
          </a:xfrm>
          <a:prstGeom prst="rect">
            <a:avLst/>
          </a:prstGeom>
        </p:spPr>
      </p:pic>
      <p:sp>
        <p:nvSpPr>
          <p:cNvPr id="6" name="Espace réservé du numéro de diapositive 5">
            <a:extLst>
              <a:ext uri="{FF2B5EF4-FFF2-40B4-BE49-F238E27FC236}">
                <a16:creationId xmlns:a16="http://schemas.microsoft.com/office/drawing/2014/main" id="{F7F7EA4E-13CC-49D4-A7FB-3C335E0FAEA0}"/>
              </a:ext>
            </a:extLst>
          </p:cNvPr>
          <p:cNvSpPr>
            <a:spLocks noGrp="1"/>
          </p:cNvSpPr>
          <p:nvPr>
            <p:ph type="sldNum" sz="quarter" idx="12"/>
          </p:nvPr>
        </p:nvSpPr>
        <p:spPr/>
        <p:txBody>
          <a:bodyPr/>
          <a:lstStyle/>
          <a:p>
            <a:fld id="{A155AEFD-F12B-487F-A3C9-A502590000AA}" type="slidenum">
              <a:rPr lang="fr-FR" smtClean="0"/>
              <a:t>36</a:t>
            </a:fld>
            <a:endParaRPr lang="fr-FR"/>
          </a:p>
        </p:txBody>
      </p:sp>
    </p:spTree>
    <p:extLst>
      <p:ext uri="{BB962C8B-B14F-4D97-AF65-F5344CB8AC3E}">
        <p14:creationId xmlns:p14="http://schemas.microsoft.com/office/powerpoint/2010/main" val="2442696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F9049D7-2D7D-C874-5DF3-C0D8AFBB4313}"/>
              </a:ext>
            </a:extLst>
          </p:cNvPr>
          <p:cNvSpPr txBox="1"/>
          <p:nvPr/>
        </p:nvSpPr>
        <p:spPr>
          <a:xfrm>
            <a:off x="1157183" y="715513"/>
            <a:ext cx="10635916" cy="5355312"/>
          </a:xfrm>
          <a:prstGeom prst="rect">
            <a:avLst/>
          </a:prstGeom>
          <a:noFill/>
        </p:spPr>
        <p:txBody>
          <a:bodyPr wrap="square">
            <a:spAutoFit/>
          </a:bodyPr>
          <a:lstStyle/>
          <a:p>
            <a:r>
              <a:rPr kumimoji="0" lang="fr-FR" sz="1800" b="1" i="0" u="none" strike="noStrike" kern="1200" cap="none" spc="0" normalizeH="0" baseline="0" noProof="0" dirty="0">
                <a:ln>
                  <a:noFill/>
                </a:ln>
                <a:solidFill>
                  <a:srgbClr val="10A37F"/>
                </a:solidFill>
                <a:effectLst/>
                <a:uLnTx/>
                <a:uFillTx/>
                <a:latin typeface="Calibri" panose="020F0502020204030204" pitchFamily="34" charset="0"/>
                <a:ea typeface="Calibri" panose="020F0502020204030204" pitchFamily="34" charset="0"/>
                <a:cs typeface="Arial" panose="020B0604020202020204" pitchFamily="34" charset="0"/>
              </a:rPr>
              <a:t>ChatGPT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Voici un exercice de grammaire en français langue étrangère qui vous permettra d’évaluer ou de développer la compétence de complètement de lacunes comportant des </a:t>
            </a:r>
            <a:r>
              <a:rPr kumimoji="0" lang="fr-FR" sz="1800" b="0" i="0" u="sng" strike="noStrike" kern="1200" cap="none" spc="0" normalizeH="0" baseline="0" noProof="0" dirty="0">
                <a:ln>
                  <a:noFill/>
                </a:ln>
                <a:solidFill>
                  <a:prstClr val="white">
                    <a:lumMod val="50000"/>
                  </a:prstClr>
                </a:solidFill>
                <a:effectLst/>
                <a:uLnTx/>
                <a:uFillTx/>
                <a:latin typeface="Calibri" panose="020F0502020204030204"/>
                <a:ea typeface="+mn-ea"/>
                <a:cs typeface="+mn-cs"/>
              </a:rPr>
              <a:t>pronoms relatifs simples et composés</a:t>
            </a:r>
            <a:r>
              <a:rPr kumimoji="0" lang="fr-FR"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Complétez les phrases suivantes en choisissant le pronom relatif approprié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Le film _____ nous avons regardé hier était très intéressant.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La femme _____ j'ai parlé à la soirée était très sympathique.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Voici le livre _____ j'ai acheté hier.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Le musée _____ nous avons visité hier était très impressionnant.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Les étudiants _____ tu m'as présentés sont très motivés.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Le chien _____ appartient à mon voisin aboie toute la nuit.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La maison dans _____ j'ai grandi a été vendue.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L'artiste, _____ nous avons vu le concert hier soir, chante merveilleusement bien.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L'ordinateur _____ j'ai acheté est très performant.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Le restaurant _____ nous avons dîné hier était délicieux.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Réponses : </a:t>
            </a: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que, à qui, que, que, que, qui, laquelle, que, que, où</a:t>
            </a:r>
          </a:p>
        </p:txBody>
      </p:sp>
      <p:cxnSp>
        <p:nvCxnSpPr>
          <p:cNvPr id="4" name="Connecteur droit 3">
            <a:extLst>
              <a:ext uri="{FF2B5EF4-FFF2-40B4-BE49-F238E27FC236}">
                <a16:creationId xmlns:a16="http://schemas.microsoft.com/office/drawing/2014/main" id="{31458A08-41E9-81B8-BB16-55473C76DC76}"/>
              </a:ext>
            </a:extLst>
          </p:cNvPr>
          <p:cNvCxnSpPr/>
          <p:nvPr/>
        </p:nvCxnSpPr>
        <p:spPr>
          <a:xfrm>
            <a:off x="8720667" y="5105400"/>
            <a:ext cx="355600" cy="330200"/>
          </a:xfrm>
          <a:prstGeom prst="line">
            <a:avLst/>
          </a:prstGeom>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CA2099F2-1612-3324-CE4D-2E5A350C972F}"/>
              </a:ext>
            </a:extLst>
          </p:cNvPr>
          <p:cNvSpPr txBox="1"/>
          <p:nvPr/>
        </p:nvSpPr>
        <p:spPr>
          <a:xfrm>
            <a:off x="8366583" y="5490292"/>
            <a:ext cx="37067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On peut bien sûr thématiser</a:t>
            </a:r>
          </a:p>
        </p:txBody>
      </p:sp>
      <p:sp>
        <p:nvSpPr>
          <p:cNvPr id="2" name="Espace réservé du numéro de diapositive 1">
            <a:extLst>
              <a:ext uri="{FF2B5EF4-FFF2-40B4-BE49-F238E27FC236}">
                <a16:creationId xmlns:a16="http://schemas.microsoft.com/office/drawing/2014/main" id="{D6529F2C-3ED4-5F04-FE11-6207858C1976}"/>
              </a:ext>
            </a:extLst>
          </p:cNvPr>
          <p:cNvSpPr>
            <a:spLocks noGrp="1"/>
          </p:cNvSpPr>
          <p:nvPr>
            <p:ph type="sldNum" sz="quarter" idx="12"/>
          </p:nvPr>
        </p:nvSpPr>
        <p:spPr/>
        <p:txBody>
          <a:bodyPr/>
          <a:lstStyle/>
          <a:p>
            <a:fld id="{A155AEFD-F12B-487F-A3C9-A502590000AA}" type="slidenum">
              <a:rPr lang="fr-FR" smtClean="0"/>
              <a:t>37</a:t>
            </a:fld>
            <a:endParaRPr lang="fr-FR"/>
          </a:p>
        </p:txBody>
      </p:sp>
    </p:spTree>
    <p:extLst>
      <p:ext uri="{BB962C8B-B14F-4D97-AF65-F5344CB8AC3E}">
        <p14:creationId xmlns:p14="http://schemas.microsoft.com/office/powerpoint/2010/main" val="2493149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961046D-9F5B-1281-5F8E-0F8A126E1290}"/>
              </a:ext>
            </a:extLst>
          </p:cNvPr>
          <p:cNvSpPr txBox="1"/>
          <p:nvPr/>
        </p:nvSpPr>
        <p:spPr>
          <a:xfrm>
            <a:off x="672790" y="1141297"/>
            <a:ext cx="5173189" cy="5155257"/>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Écris-moi un article journalistique sur les dangers des trop longtemps des grands des adolescents. Il faut que cet article comporte 300 mots environ.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0A37F"/>
                </a:solidFill>
                <a:effectLst/>
                <a:uLnTx/>
                <a:uFillTx/>
                <a:latin typeface="Calibri" panose="020F0502020204030204"/>
                <a:ea typeface="+mn-ea"/>
                <a:cs typeface="+mn-cs"/>
              </a:rPr>
              <a:t>ChatGPT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Les dangers de passer trop de temps devant les écrans pour les adolescents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Dans notre société moderne, les adolescents sont de plus en plus attirés par les écrans, que ce soit les télévisions, les ordinateurs, les smartphones ou les tablettes. Cette utilisation excessive présente des dangers pour leur bien-être et leur santé. Passer trop de temps devant les écrans peut avoir des conséquences néfastes sur différents aspects de leur vie.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ZoneTexte 4">
            <a:extLst>
              <a:ext uri="{FF2B5EF4-FFF2-40B4-BE49-F238E27FC236}">
                <a16:creationId xmlns:a16="http://schemas.microsoft.com/office/drawing/2014/main" id="{AC5AB9E8-4E23-3D53-57AE-E99D20C10092}"/>
              </a:ext>
            </a:extLst>
          </p:cNvPr>
          <p:cNvSpPr txBox="1"/>
          <p:nvPr/>
        </p:nvSpPr>
        <p:spPr>
          <a:xfrm>
            <a:off x="6346022" y="1150511"/>
            <a:ext cx="5173189" cy="4324261"/>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Même question mais cette fois je voudrais que le texte soit accessible </a:t>
            </a:r>
            <a:r>
              <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rPr>
              <a:t>à des enfants de 10 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0A37F"/>
                </a:solidFill>
                <a:effectLst/>
                <a:uLnTx/>
                <a:uFillTx/>
                <a:latin typeface="Calibri" panose="020F0502020204030204"/>
                <a:ea typeface="+mn-ea"/>
                <a:cs typeface="+mn-cs"/>
              </a:rPr>
              <a:t>ChatGPT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Attention aux écrans : les dangers pour les enfants de 10 ans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Aujourd'hui, nous allons parler des écrans, ces appareils magiques qui nous captivent, comme les télévisions, les ordinateurs, les smartphones et les tablettes. Tu le sais peut-être déjà, mais passer trop de temps devant les écrans peut être dangereux pour ta santé et ton bien-être. Voyons ensemble pourquoi.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Ellipse 1">
            <a:extLst>
              <a:ext uri="{FF2B5EF4-FFF2-40B4-BE49-F238E27FC236}">
                <a16:creationId xmlns:a16="http://schemas.microsoft.com/office/drawing/2014/main" id="{1DC9DA75-31DB-799A-9AE3-22BB2A06697B}"/>
              </a:ext>
            </a:extLst>
          </p:cNvPr>
          <p:cNvSpPr/>
          <p:nvPr/>
        </p:nvSpPr>
        <p:spPr>
          <a:xfrm>
            <a:off x="1562846" y="853212"/>
            <a:ext cx="1477387" cy="147738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que 9" descr="Micro de radio avec un remplissage uni">
            <a:extLst>
              <a:ext uri="{FF2B5EF4-FFF2-40B4-BE49-F238E27FC236}">
                <a16:creationId xmlns:a16="http://schemas.microsoft.com/office/drawing/2014/main" id="{9173B19B-0AED-969C-88AC-7D52BA3E94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567" y="206339"/>
            <a:ext cx="633944" cy="633944"/>
          </a:xfrm>
          <a:prstGeom prst="rect">
            <a:avLst/>
          </a:prstGeom>
        </p:spPr>
      </p:pic>
      <p:sp>
        <p:nvSpPr>
          <p:cNvPr id="4" name="ZoneTexte 3">
            <a:extLst>
              <a:ext uri="{FF2B5EF4-FFF2-40B4-BE49-F238E27FC236}">
                <a16:creationId xmlns:a16="http://schemas.microsoft.com/office/drawing/2014/main" id="{77D00167-8B86-84C8-62C1-449406DFE157}"/>
              </a:ext>
            </a:extLst>
          </p:cNvPr>
          <p:cNvSpPr txBox="1"/>
          <p:nvPr/>
        </p:nvSpPr>
        <p:spPr>
          <a:xfrm>
            <a:off x="7780571" y="6004480"/>
            <a:ext cx="44032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Débarrassés des droits d’auteurs !</a:t>
            </a:r>
          </a:p>
        </p:txBody>
      </p:sp>
      <p:cxnSp>
        <p:nvCxnSpPr>
          <p:cNvPr id="7" name="Connecteur droit 6">
            <a:extLst>
              <a:ext uri="{FF2B5EF4-FFF2-40B4-BE49-F238E27FC236}">
                <a16:creationId xmlns:a16="http://schemas.microsoft.com/office/drawing/2014/main" id="{BD81D4BE-9C2E-94D8-BFF1-04062D47540C}"/>
              </a:ext>
            </a:extLst>
          </p:cNvPr>
          <p:cNvCxnSpPr/>
          <p:nvPr/>
        </p:nvCxnSpPr>
        <p:spPr>
          <a:xfrm>
            <a:off x="7995684" y="5156791"/>
            <a:ext cx="765544" cy="669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B8B6CA8-ED67-350E-7CBC-F43E178B6504}"/>
              </a:ext>
            </a:extLst>
          </p:cNvPr>
          <p:cNvCxnSpPr>
            <a:cxnSpLocks/>
          </p:cNvCxnSpPr>
          <p:nvPr/>
        </p:nvCxnSpPr>
        <p:spPr>
          <a:xfrm>
            <a:off x="5135526" y="5784112"/>
            <a:ext cx="2360115" cy="330085"/>
          </a:xfrm>
          <a:prstGeom prst="line">
            <a:avLst/>
          </a:prstGeom>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a:extLst>
              <a:ext uri="{FF2B5EF4-FFF2-40B4-BE49-F238E27FC236}">
                <a16:creationId xmlns:a16="http://schemas.microsoft.com/office/drawing/2014/main" id="{D70ADAE7-B2E5-1CE1-8C36-E1E4E17B3CB0}"/>
              </a:ext>
            </a:extLst>
          </p:cNvPr>
          <p:cNvSpPr>
            <a:spLocks noGrp="1"/>
          </p:cNvSpPr>
          <p:nvPr>
            <p:ph type="sldNum" sz="quarter" idx="12"/>
          </p:nvPr>
        </p:nvSpPr>
        <p:spPr/>
        <p:txBody>
          <a:bodyPr/>
          <a:lstStyle/>
          <a:p>
            <a:fld id="{A155AEFD-F12B-487F-A3C9-A502590000AA}" type="slidenum">
              <a:rPr lang="fr-FR" smtClean="0"/>
              <a:t>38</a:t>
            </a:fld>
            <a:endParaRPr lang="fr-FR"/>
          </a:p>
        </p:txBody>
      </p:sp>
    </p:spTree>
    <p:extLst>
      <p:ext uri="{BB962C8B-B14F-4D97-AF65-F5344CB8AC3E}">
        <p14:creationId xmlns:p14="http://schemas.microsoft.com/office/powerpoint/2010/main" val="495530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995E30D-8DBB-0903-F6C5-F02E64924B77}"/>
              </a:ext>
            </a:extLst>
          </p:cNvPr>
          <p:cNvSpPr txBox="1"/>
          <p:nvPr/>
        </p:nvSpPr>
        <p:spPr>
          <a:xfrm>
            <a:off x="3941403" y="3105833"/>
            <a:ext cx="43091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Pour les chercheurs…</a:t>
            </a:r>
          </a:p>
        </p:txBody>
      </p:sp>
      <p:pic>
        <p:nvPicPr>
          <p:cNvPr id="4" name="Image 3" descr="Une image contenant logo, symbole, Police, Graphique&#10;&#10;Description générée automatiquement">
            <a:extLst>
              <a:ext uri="{FF2B5EF4-FFF2-40B4-BE49-F238E27FC236}">
                <a16:creationId xmlns:a16="http://schemas.microsoft.com/office/drawing/2014/main" id="{B35B5F11-1B1B-FF20-CDE8-028C417F1F20}"/>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alphaModFix amt="20000"/>
            <a:extLst>
              <a:ext uri="{28A0092B-C50C-407E-A947-70E740481C1C}">
                <a14:useLocalDpi xmlns:a14="http://schemas.microsoft.com/office/drawing/2010/main" val="0"/>
              </a:ext>
            </a:extLst>
          </a:blip>
          <a:srcRect l="31134" r="29230" b="29381"/>
          <a:stretch/>
        </p:blipFill>
        <p:spPr>
          <a:xfrm>
            <a:off x="3870947" y="1199108"/>
            <a:ext cx="4450106" cy="4459782"/>
          </a:xfrm>
          <a:prstGeom prst="rect">
            <a:avLst/>
          </a:prstGeom>
        </p:spPr>
      </p:pic>
      <p:sp>
        <p:nvSpPr>
          <p:cNvPr id="2" name="Espace réservé du numéro de diapositive 1">
            <a:extLst>
              <a:ext uri="{FF2B5EF4-FFF2-40B4-BE49-F238E27FC236}">
                <a16:creationId xmlns:a16="http://schemas.microsoft.com/office/drawing/2014/main" id="{4AB1DD9E-A493-1FE0-3451-67CCAA428CF6}"/>
              </a:ext>
            </a:extLst>
          </p:cNvPr>
          <p:cNvSpPr>
            <a:spLocks noGrp="1"/>
          </p:cNvSpPr>
          <p:nvPr>
            <p:ph type="sldNum" sz="quarter" idx="12"/>
          </p:nvPr>
        </p:nvSpPr>
        <p:spPr/>
        <p:txBody>
          <a:bodyPr/>
          <a:lstStyle/>
          <a:p>
            <a:fld id="{A155AEFD-F12B-487F-A3C9-A502590000AA}" type="slidenum">
              <a:rPr lang="fr-FR" smtClean="0"/>
              <a:t>39</a:t>
            </a:fld>
            <a:endParaRPr lang="fr-FR"/>
          </a:p>
        </p:txBody>
      </p:sp>
    </p:spTree>
    <p:extLst>
      <p:ext uri="{BB962C8B-B14F-4D97-AF65-F5344CB8AC3E}">
        <p14:creationId xmlns:p14="http://schemas.microsoft.com/office/powerpoint/2010/main" val="1290164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èche : chevron 6">
            <a:extLst>
              <a:ext uri="{FF2B5EF4-FFF2-40B4-BE49-F238E27FC236}">
                <a16:creationId xmlns:a16="http://schemas.microsoft.com/office/drawing/2014/main" id="{7259A011-5003-BFAE-64B0-D69994A38B04}"/>
              </a:ext>
            </a:extLst>
          </p:cNvPr>
          <p:cNvSpPr/>
          <p:nvPr/>
        </p:nvSpPr>
        <p:spPr>
          <a:xfrm rot="5400000">
            <a:off x="4919662" y="2684318"/>
            <a:ext cx="2352675" cy="1489364"/>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ZoneTexte 2">
            <a:extLst>
              <a:ext uri="{FF2B5EF4-FFF2-40B4-BE49-F238E27FC236}">
                <a16:creationId xmlns:a16="http://schemas.microsoft.com/office/drawing/2014/main" id="{D2B1D1FC-1523-E9FA-0C40-938D1F4B5BFA}"/>
              </a:ext>
            </a:extLst>
          </p:cNvPr>
          <p:cNvSpPr txBox="1"/>
          <p:nvPr/>
        </p:nvSpPr>
        <p:spPr>
          <a:xfrm>
            <a:off x="0" y="566678"/>
            <a:ext cx="12192000" cy="5724644"/>
          </a:xfrm>
          <a:prstGeom prst="rect">
            <a:avLst/>
          </a:prstGeom>
          <a:noFill/>
        </p:spPr>
        <p:txBody>
          <a:bodyPr wrap="square" rtlCol="0">
            <a:spAutoFit/>
          </a:bodyPr>
          <a:lstStyle/>
          <a:p>
            <a:pPr algn="ctr"/>
            <a:r>
              <a:rPr lang="fr-FR" sz="2400" b="1" dirty="0">
                <a:solidFill>
                  <a:schemeClr val="bg1"/>
                </a:solidFill>
              </a:rPr>
              <a:t>Préprompt</a:t>
            </a:r>
            <a:r>
              <a:rPr lang="fr-FR" sz="2400" dirty="0">
                <a:solidFill>
                  <a:schemeClr val="bg1"/>
                </a:solidFill>
              </a:rPr>
              <a:t> </a:t>
            </a:r>
            <a:br>
              <a:rPr lang="fr-FR" sz="2400" dirty="0">
                <a:solidFill>
                  <a:schemeClr val="bg1"/>
                </a:solidFill>
              </a:rPr>
            </a:br>
            <a:r>
              <a:rPr lang="fr-FR" dirty="0">
                <a:solidFill>
                  <a:schemeClr val="bg1"/>
                </a:solidFill>
              </a:rPr>
              <a:t>CONTEXTE, SECRET</a:t>
            </a:r>
          </a:p>
          <a:p>
            <a:pPr algn="ctr"/>
            <a:endParaRPr lang="fr-FR" sz="2400" dirty="0"/>
          </a:p>
          <a:p>
            <a:pPr algn="ctr"/>
            <a:r>
              <a:rPr lang="fr-FR" sz="2400" b="1" dirty="0"/>
              <a:t>Prompt</a:t>
            </a:r>
            <a:r>
              <a:rPr lang="fr-FR" sz="2400" dirty="0"/>
              <a:t> </a:t>
            </a:r>
            <a:br>
              <a:rPr lang="fr-FR" sz="2400" dirty="0"/>
            </a:br>
            <a:r>
              <a:rPr lang="fr-FR" dirty="0"/>
              <a:t>INPUT, LANGAGE NATUREL</a:t>
            </a:r>
          </a:p>
          <a:p>
            <a:pPr algn="ctr"/>
            <a:endParaRPr lang="fr-FR" sz="2400" dirty="0"/>
          </a:p>
          <a:p>
            <a:pPr algn="ctr"/>
            <a:r>
              <a:rPr lang="fr-FR" sz="2400" b="1" dirty="0"/>
              <a:t>Décodage</a:t>
            </a:r>
            <a:r>
              <a:rPr lang="fr-FR" sz="2400" dirty="0"/>
              <a:t> </a:t>
            </a:r>
            <a:br>
              <a:rPr lang="fr-FR" sz="2400" dirty="0"/>
            </a:br>
            <a:r>
              <a:rPr lang="fr-FR" dirty="0"/>
              <a:t>INTENTION, PARAMÈTRES</a:t>
            </a:r>
          </a:p>
          <a:p>
            <a:pPr algn="ctr"/>
            <a:endParaRPr lang="fr-FR" sz="2400" dirty="0"/>
          </a:p>
          <a:p>
            <a:pPr algn="ctr"/>
            <a:r>
              <a:rPr lang="fr-FR" sz="2400" b="1" dirty="0"/>
              <a:t>Recherche éléments de réponse</a:t>
            </a:r>
            <a:r>
              <a:rPr lang="fr-FR" sz="2400" dirty="0"/>
              <a:t> </a:t>
            </a:r>
            <a:br>
              <a:rPr lang="fr-FR" sz="2400" dirty="0"/>
            </a:br>
            <a:r>
              <a:rPr lang="fr-FR" dirty="0"/>
              <a:t>ÉNORME CORPUS LINGUISTIQUE </a:t>
            </a:r>
            <a:r>
              <a:rPr lang="fr-FR" dirty="0">
                <a:solidFill>
                  <a:schemeClr val="bg1">
                    <a:lumMod val="75000"/>
                  </a:schemeClr>
                </a:solidFill>
              </a:rPr>
              <a:t>ET D’IMAGES</a:t>
            </a:r>
          </a:p>
          <a:p>
            <a:pPr algn="ctr"/>
            <a:endParaRPr lang="fr-FR" sz="2400" dirty="0"/>
          </a:p>
          <a:p>
            <a:pPr algn="ctr"/>
            <a:r>
              <a:rPr lang="fr-FR" sz="2400" b="1" dirty="0"/>
              <a:t>Construction d’une réponse</a:t>
            </a:r>
            <a:r>
              <a:rPr lang="fr-FR" sz="2400" dirty="0"/>
              <a:t> </a:t>
            </a:r>
            <a:br>
              <a:rPr lang="fr-FR" sz="2400" dirty="0"/>
            </a:br>
            <a:r>
              <a:rPr lang="fr-FR" dirty="0"/>
              <a:t>GÉNÉRATION LANGAGE NATUREL | PRÉDICTION -&gt; HALLUCINATION</a:t>
            </a:r>
          </a:p>
          <a:p>
            <a:pPr algn="ctr"/>
            <a:endParaRPr lang="fr-FR" dirty="0"/>
          </a:p>
          <a:p>
            <a:pPr algn="ctr"/>
            <a:r>
              <a:rPr lang="fr-FR" sz="2400" b="1" dirty="0">
                <a:solidFill>
                  <a:schemeClr val="bg1"/>
                </a:solidFill>
              </a:rPr>
              <a:t>Feedback</a:t>
            </a:r>
            <a:r>
              <a:rPr lang="fr-FR" sz="2400" dirty="0">
                <a:solidFill>
                  <a:schemeClr val="bg1"/>
                </a:solidFill>
              </a:rPr>
              <a:t> </a:t>
            </a:r>
          </a:p>
          <a:p>
            <a:pPr algn="ctr"/>
            <a:r>
              <a:rPr lang="fr-FR" dirty="0">
                <a:solidFill>
                  <a:schemeClr val="bg1"/>
                </a:solidFill>
              </a:rPr>
              <a:t>APPRENTISSAGE PROFOND</a:t>
            </a:r>
            <a:endParaRPr lang="fr-FR" sz="2400" dirty="0">
              <a:solidFill>
                <a:schemeClr val="bg1"/>
              </a:solidFill>
            </a:endParaRPr>
          </a:p>
        </p:txBody>
      </p:sp>
      <p:pic>
        <p:nvPicPr>
          <p:cNvPr id="8" name="Image 7">
            <a:extLst>
              <a:ext uri="{FF2B5EF4-FFF2-40B4-BE49-F238E27FC236}">
                <a16:creationId xmlns:a16="http://schemas.microsoft.com/office/drawing/2014/main" id="{A10651B6-0F0A-BC5D-3BFE-1610DD33FEB0}"/>
              </a:ext>
            </a:extLst>
          </p:cNvPr>
          <p:cNvPicPr>
            <a:picLocks noChangeAspect="1"/>
          </p:cNvPicPr>
          <p:nvPr/>
        </p:nvPicPr>
        <p:blipFill>
          <a:blip r:embed="rId2"/>
          <a:stretch>
            <a:fillRect/>
          </a:stretch>
        </p:blipFill>
        <p:spPr>
          <a:xfrm>
            <a:off x="261688" y="179047"/>
            <a:ext cx="2309340" cy="2312503"/>
          </a:xfrm>
          <a:prstGeom prst="rect">
            <a:avLst/>
          </a:prstGeom>
        </p:spPr>
      </p:pic>
      <p:sp>
        <p:nvSpPr>
          <p:cNvPr id="4" name="ZoneTexte 3">
            <a:extLst>
              <a:ext uri="{FF2B5EF4-FFF2-40B4-BE49-F238E27FC236}">
                <a16:creationId xmlns:a16="http://schemas.microsoft.com/office/drawing/2014/main" id="{E1C6F93C-E4F0-E6AE-2177-5A4EADF63977}"/>
              </a:ext>
            </a:extLst>
          </p:cNvPr>
          <p:cNvSpPr txBox="1"/>
          <p:nvPr/>
        </p:nvSpPr>
        <p:spPr>
          <a:xfrm>
            <a:off x="8308712" y="965967"/>
            <a:ext cx="2941831" cy="369332"/>
          </a:xfrm>
          <a:prstGeom prst="rect">
            <a:avLst/>
          </a:prstGeom>
          <a:solidFill>
            <a:schemeClr val="tx1"/>
          </a:solidFill>
        </p:spPr>
        <p:txBody>
          <a:bodyPr wrap="none" rtlCol="0">
            <a:spAutoFit/>
          </a:bodyPr>
          <a:lstStyle/>
          <a:p>
            <a:r>
              <a:rPr lang="fr-FR" dirty="0">
                <a:solidFill>
                  <a:schemeClr val="bg1"/>
                </a:solidFill>
                <a:latin typeface="Courier New" panose="02070309020205020404" pitchFamily="49" charset="0"/>
                <a:cs typeface="Courier New" panose="02070309020205020404" pitchFamily="49" charset="0"/>
              </a:rPr>
              <a:t>&gt; Le </a:t>
            </a:r>
            <a:r>
              <a:rPr lang="fr-FR" dirty="0" err="1">
                <a:solidFill>
                  <a:schemeClr val="bg1"/>
                </a:solidFill>
                <a:latin typeface="Courier New" panose="02070309020205020404" pitchFamily="49" charset="0"/>
                <a:cs typeface="Courier New" panose="02070309020205020404" pitchFamily="49" charset="0"/>
              </a:rPr>
              <a:t>chas</a:t>
            </a:r>
            <a:r>
              <a:rPr lang="fr-FR" dirty="0">
                <a:solidFill>
                  <a:schemeClr val="bg1"/>
                </a:solidFill>
                <a:latin typeface="Courier New" panose="02070309020205020404" pitchFamily="49" charset="0"/>
                <a:cs typeface="Courier New" panose="02070309020205020404" pitchFamily="49" charset="0"/>
              </a:rPr>
              <a:t> </a:t>
            </a:r>
            <a:r>
              <a:rPr lang="fr-FR" dirty="0" err="1">
                <a:solidFill>
                  <a:schemeClr val="bg1"/>
                </a:solidFill>
                <a:latin typeface="Courier New" panose="02070309020205020404" pitchFamily="49" charset="0"/>
                <a:cs typeface="Courier New" panose="02070309020205020404" pitchFamily="49" charset="0"/>
              </a:rPr>
              <a:t>menge</a:t>
            </a:r>
            <a:r>
              <a:rPr lang="fr-FR" dirty="0">
                <a:solidFill>
                  <a:schemeClr val="bg1"/>
                </a:solidFill>
                <a:latin typeface="Courier New" panose="02070309020205020404" pitchFamily="49" charset="0"/>
                <a:cs typeface="Courier New" panose="02070309020205020404" pitchFamily="49" charset="0"/>
              </a:rPr>
              <a:t> la …</a:t>
            </a:r>
            <a:endParaRPr lang="fr-FR" sz="2400" dirty="0">
              <a:solidFill>
                <a:schemeClr val="bg1"/>
              </a:solidFill>
            </a:endParaRPr>
          </a:p>
        </p:txBody>
      </p:sp>
      <p:cxnSp>
        <p:nvCxnSpPr>
          <p:cNvPr id="5" name="Connecteur droit 4">
            <a:extLst>
              <a:ext uri="{FF2B5EF4-FFF2-40B4-BE49-F238E27FC236}">
                <a16:creationId xmlns:a16="http://schemas.microsoft.com/office/drawing/2014/main" id="{F1519844-1A42-86CB-6916-ACB00757891E}"/>
              </a:ext>
            </a:extLst>
          </p:cNvPr>
          <p:cNvCxnSpPr>
            <a:cxnSpLocks/>
          </p:cNvCxnSpPr>
          <p:nvPr/>
        </p:nvCxnSpPr>
        <p:spPr>
          <a:xfrm flipV="1">
            <a:off x="7062450" y="1344706"/>
            <a:ext cx="972766" cy="35553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F234F1CD-D28C-B918-4032-DE16158E2B49}"/>
              </a:ext>
            </a:extLst>
          </p:cNvPr>
          <p:cNvSpPr txBox="1"/>
          <p:nvPr/>
        </p:nvSpPr>
        <p:spPr>
          <a:xfrm>
            <a:off x="6299049" y="6209231"/>
            <a:ext cx="4019327" cy="369332"/>
          </a:xfrm>
          <a:prstGeom prst="rect">
            <a:avLst/>
          </a:prstGeom>
          <a:solidFill>
            <a:schemeClr val="tx1"/>
          </a:solidFill>
        </p:spPr>
        <p:txBody>
          <a:bodyPr wrap="square" rtlCol="0">
            <a:spAutoFit/>
          </a:bodyPr>
          <a:lstStyle/>
          <a:p>
            <a:r>
              <a:rPr lang="fr-FR" dirty="0">
                <a:solidFill>
                  <a:schemeClr val="bg1"/>
                </a:solidFill>
                <a:latin typeface="Courier New" panose="02070309020205020404" pitchFamily="49" charset="0"/>
                <a:cs typeface="Courier New" panose="02070309020205020404" pitchFamily="49" charset="0"/>
              </a:rPr>
              <a:t>&gt; Le chat mange la souris.</a:t>
            </a:r>
            <a:endParaRPr lang="fr-FR" sz="2400" dirty="0">
              <a:solidFill>
                <a:schemeClr val="bg1"/>
              </a:solidFill>
            </a:endParaRPr>
          </a:p>
        </p:txBody>
      </p:sp>
      <p:cxnSp>
        <p:nvCxnSpPr>
          <p:cNvPr id="9" name="Connecteur droit 8">
            <a:extLst>
              <a:ext uri="{FF2B5EF4-FFF2-40B4-BE49-F238E27FC236}">
                <a16:creationId xmlns:a16="http://schemas.microsoft.com/office/drawing/2014/main" id="{30CDBD82-8304-8D50-1AAB-825FBAA39B06}"/>
              </a:ext>
            </a:extLst>
          </p:cNvPr>
          <p:cNvCxnSpPr>
            <a:cxnSpLocks/>
          </p:cNvCxnSpPr>
          <p:nvPr/>
        </p:nvCxnSpPr>
        <p:spPr>
          <a:xfrm>
            <a:off x="5665694" y="5549153"/>
            <a:ext cx="430305" cy="466076"/>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3" name="Espace réservé du numéro de diapositive 12">
            <a:extLst>
              <a:ext uri="{FF2B5EF4-FFF2-40B4-BE49-F238E27FC236}">
                <a16:creationId xmlns:a16="http://schemas.microsoft.com/office/drawing/2014/main" id="{EBDE72BD-4FF8-196C-7E42-B83B969FDB75}"/>
              </a:ext>
            </a:extLst>
          </p:cNvPr>
          <p:cNvSpPr>
            <a:spLocks noGrp="1"/>
          </p:cNvSpPr>
          <p:nvPr>
            <p:ph type="sldNum" sz="quarter" idx="12"/>
          </p:nvPr>
        </p:nvSpPr>
        <p:spPr/>
        <p:txBody>
          <a:bodyPr/>
          <a:lstStyle/>
          <a:p>
            <a:fld id="{DE72B1B6-D2B8-4246-BD5A-AAB75EB5DC44}" type="slidenum">
              <a:rPr lang="fr-FR" smtClean="0"/>
              <a:t>4</a:t>
            </a:fld>
            <a:endParaRPr lang="fr-FR" dirty="0"/>
          </a:p>
        </p:txBody>
      </p:sp>
    </p:spTree>
    <p:extLst>
      <p:ext uri="{BB962C8B-B14F-4D97-AF65-F5344CB8AC3E}">
        <p14:creationId xmlns:p14="http://schemas.microsoft.com/office/powerpoint/2010/main" val="1377648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DE79BBB-FD30-71FE-511A-EF125EB2A54F}"/>
              </a:ext>
            </a:extLst>
          </p:cNvPr>
          <p:cNvPicPr>
            <a:picLocks noChangeAspect="1"/>
          </p:cNvPicPr>
          <p:nvPr/>
        </p:nvPicPr>
        <p:blipFill>
          <a:blip r:embed="rId2"/>
          <a:stretch>
            <a:fillRect/>
          </a:stretch>
        </p:blipFill>
        <p:spPr>
          <a:xfrm>
            <a:off x="4698968" y="814545"/>
            <a:ext cx="2389717" cy="3541594"/>
          </a:xfrm>
          <a:prstGeom prst="rect">
            <a:avLst/>
          </a:prstGeom>
          <a:ln>
            <a:noFill/>
          </a:ln>
          <a:effectLst>
            <a:outerShdw blurRad="292100" dist="139700" dir="2700000" algn="tl" rotWithShape="0">
              <a:srgbClr val="333333">
                <a:alpha val="65000"/>
              </a:srgbClr>
            </a:outerShdw>
          </a:effectLst>
        </p:spPr>
      </p:pic>
      <p:sp>
        <p:nvSpPr>
          <p:cNvPr id="2" name="Espace réservé du numéro de diapositive 1">
            <a:extLst>
              <a:ext uri="{FF2B5EF4-FFF2-40B4-BE49-F238E27FC236}">
                <a16:creationId xmlns:a16="http://schemas.microsoft.com/office/drawing/2014/main" id="{CDA14C0E-7593-A6BB-17FF-7C30EF48C821}"/>
              </a:ext>
            </a:extLst>
          </p:cNvPr>
          <p:cNvSpPr>
            <a:spLocks noGrp="1"/>
          </p:cNvSpPr>
          <p:nvPr>
            <p:ph type="sldNum" sz="quarter" idx="12"/>
          </p:nvPr>
        </p:nvSpPr>
        <p:spPr/>
        <p:txBody>
          <a:bodyPr/>
          <a:lstStyle/>
          <a:p>
            <a:fld id="{A155AEFD-F12B-487F-A3C9-A502590000AA}" type="slidenum">
              <a:rPr lang="fr-FR" smtClean="0"/>
              <a:t>40</a:t>
            </a:fld>
            <a:endParaRPr lang="fr-FR"/>
          </a:p>
        </p:txBody>
      </p:sp>
      <p:pic>
        <p:nvPicPr>
          <p:cNvPr id="4" name="Image 3">
            <a:extLst>
              <a:ext uri="{FF2B5EF4-FFF2-40B4-BE49-F238E27FC236}">
                <a16:creationId xmlns:a16="http://schemas.microsoft.com/office/drawing/2014/main" id="{D5A3AB16-D0F1-6BE7-4FBA-77D7C4E6836F}"/>
              </a:ext>
            </a:extLst>
          </p:cNvPr>
          <p:cNvPicPr>
            <a:picLocks noChangeAspect="1"/>
          </p:cNvPicPr>
          <p:nvPr/>
        </p:nvPicPr>
        <p:blipFill>
          <a:blip r:embed="rId3"/>
          <a:stretch>
            <a:fillRect/>
          </a:stretch>
        </p:blipFill>
        <p:spPr>
          <a:xfrm>
            <a:off x="0" y="0"/>
            <a:ext cx="3968476" cy="6858000"/>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CF39DB9C-421E-B2DB-10C3-FBDD11FFEA41}"/>
              </a:ext>
            </a:extLst>
          </p:cNvPr>
          <p:cNvPicPr>
            <a:picLocks noChangeAspect="1"/>
          </p:cNvPicPr>
          <p:nvPr/>
        </p:nvPicPr>
        <p:blipFill>
          <a:blip r:embed="rId4"/>
          <a:stretch>
            <a:fillRect/>
          </a:stretch>
        </p:blipFill>
        <p:spPr>
          <a:xfrm>
            <a:off x="5777233" y="3710073"/>
            <a:ext cx="4204967" cy="2773847"/>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479FBACD-A233-776C-E50B-7B3B4FF3AD26}"/>
              </a:ext>
            </a:extLst>
          </p:cNvPr>
          <p:cNvPicPr>
            <a:picLocks noChangeAspect="1"/>
          </p:cNvPicPr>
          <p:nvPr/>
        </p:nvPicPr>
        <p:blipFill>
          <a:blip r:embed="rId5"/>
          <a:stretch>
            <a:fillRect/>
          </a:stretch>
        </p:blipFill>
        <p:spPr>
          <a:xfrm>
            <a:off x="7879716" y="1464866"/>
            <a:ext cx="4127237" cy="2891273"/>
          </a:xfrm>
          <a:prstGeom prst="rect">
            <a:avLst/>
          </a:prstGeom>
          <a:ln>
            <a:noFill/>
          </a:ln>
          <a:effectLst>
            <a:outerShdw blurRad="292100" dist="139700" dir="2700000" algn="tl" rotWithShape="0">
              <a:srgbClr val="333333">
                <a:alpha val="65000"/>
              </a:srgbClr>
            </a:outerShdw>
          </a:effectLst>
        </p:spPr>
      </p:pic>
      <p:grpSp>
        <p:nvGrpSpPr>
          <p:cNvPr id="29" name="Groupe 28">
            <a:extLst>
              <a:ext uri="{FF2B5EF4-FFF2-40B4-BE49-F238E27FC236}">
                <a16:creationId xmlns:a16="http://schemas.microsoft.com/office/drawing/2014/main" id="{53282CD9-2540-7693-5AEB-760DF361B6A8}"/>
              </a:ext>
            </a:extLst>
          </p:cNvPr>
          <p:cNvGrpSpPr/>
          <p:nvPr/>
        </p:nvGrpSpPr>
        <p:grpSpPr>
          <a:xfrm>
            <a:off x="5629275" y="5963288"/>
            <a:ext cx="529102" cy="639409"/>
            <a:chOff x="4517639" y="5096996"/>
            <a:chExt cx="529102" cy="639409"/>
          </a:xfrm>
          <a:effectLst>
            <a:outerShdw blurRad="50800" dist="38100" dir="2700000" algn="tl" rotWithShape="0">
              <a:prstClr val="black">
                <a:alpha val="40000"/>
              </a:prstClr>
            </a:outerShdw>
          </a:effectLst>
        </p:grpSpPr>
        <p:cxnSp>
          <p:nvCxnSpPr>
            <p:cNvPr id="11" name="Connecteur droit 10">
              <a:extLst>
                <a:ext uri="{FF2B5EF4-FFF2-40B4-BE49-F238E27FC236}">
                  <a16:creationId xmlns:a16="http://schemas.microsoft.com/office/drawing/2014/main" id="{9D4444F4-A664-C6B4-3D74-11AC0FD9D6AF}"/>
                </a:ext>
              </a:extLst>
            </p:cNvPr>
            <p:cNvCxnSpPr>
              <a:cxnSpLocks/>
            </p:cNvCxnSpPr>
            <p:nvPr/>
          </p:nvCxnSpPr>
          <p:spPr>
            <a:xfrm flipV="1">
              <a:off x="4517639" y="5096996"/>
              <a:ext cx="0" cy="639409"/>
            </a:xfrm>
            <a:prstGeom prst="line">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DCEE1033-DCC8-471E-532C-DD299F16D0C5}"/>
                </a:ext>
              </a:extLst>
            </p:cNvPr>
            <p:cNvCxnSpPr>
              <a:cxnSpLocks/>
            </p:cNvCxnSpPr>
            <p:nvPr/>
          </p:nvCxnSpPr>
          <p:spPr>
            <a:xfrm>
              <a:off x="4517639" y="5736405"/>
              <a:ext cx="529102" cy="0"/>
            </a:xfrm>
            <a:prstGeom prst="line">
              <a:avLst/>
            </a:prstGeom>
            <a:ln>
              <a:tailEnd type="triangle" w="lg" len="lg"/>
            </a:ln>
          </p:spPr>
          <p:style>
            <a:lnRef idx="1">
              <a:schemeClr val="accent1"/>
            </a:lnRef>
            <a:fillRef idx="0">
              <a:schemeClr val="accent1"/>
            </a:fillRef>
            <a:effectRef idx="0">
              <a:schemeClr val="accent1"/>
            </a:effectRef>
            <a:fontRef idx="minor">
              <a:schemeClr val="tx1"/>
            </a:fontRef>
          </p:style>
        </p:cxnSp>
      </p:grpSp>
      <p:grpSp>
        <p:nvGrpSpPr>
          <p:cNvPr id="30" name="Groupe 29">
            <a:extLst>
              <a:ext uri="{FF2B5EF4-FFF2-40B4-BE49-F238E27FC236}">
                <a16:creationId xmlns:a16="http://schemas.microsoft.com/office/drawing/2014/main" id="{EDDF8781-B84D-72E0-6F6D-3725C8C60A53}"/>
              </a:ext>
            </a:extLst>
          </p:cNvPr>
          <p:cNvGrpSpPr/>
          <p:nvPr/>
        </p:nvGrpSpPr>
        <p:grpSpPr>
          <a:xfrm>
            <a:off x="7733384" y="3821859"/>
            <a:ext cx="529102" cy="639409"/>
            <a:chOff x="4517639" y="5096996"/>
            <a:chExt cx="529102" cy="639409"/>
          </a:xfrm>
          <a:effectLst>
            <a:outerShdw blurRad="50800" dist="38100" dir="2700000" algn="tl" rotWithShape="0">
              <a:prstClr val="black">
                <a:alpha val="40000"/>
              </a:prstClr>
            </a:outerShdw>
          </a:effectLst>
        </p:grpSpPr>
        <p:cxnSp>
          <p:nvCxnSpPr>
            <p:cNvPr id="31" name="Connecteur droit 30">
              <a:extLst>
                <a:ext uri="{FF2B5EF4-FFF2-40B4-BE49-F238E27FC236}">
                  <a16:creationId xmlns:a16="http://schemas.microsoft.com/office/drawing/2014/main" id="{4C0B6EC9-AA1D-2684-2930-6D3E6C8BBB96}"/>
                </a:ext>
              </a:extLst>
            </p:cNvPr>
            <p:cNvCxnSpPr>
              <a:cxnSpLocks/>
            </p:cNvCxnSpPr>
            <p:nvPr/>
          </p:nvCxnSpPr>
          <p:spPr>
            <a:xfrm flipV="1">
              <a:off x="4517639" y="5096996"/>
              <a:ext cx="0" cy="639409"/>
            </a:xfrm>
            <a:prstGeom prst="line">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08C293DE-E884-BEE7-79EA-432CB10E6A12}"/>
                </a:ext>
              </a:extLst>
            </p:cNvPr>
            <p:cNvCxnSpPr>
              <a:cxnSpLocks/>
            </p:cNvCxnSpPr>
            <p:nvPr/>
          </p:nvCxnSpPr>
          <p:spPr>
            <a:xfrm>
              <a:off x="4517639" y="5736405"/>
              <a:ext cx="529102" cy="0"/>
            </a:xfrm>
            <a:prstGeom prst="line">
              <a:avLst/>
            </a:prstGeom>
            <a:ln>
              <a:tailEnd type="triangle" w="lg" len="lg"/>
            </a:ln>
          </p:spPr>
          <p:style>
            <a:lnRef idx="1">
              <a:schemeClr val="accent1"/>
            </a:lnRef>
            <a:fillRef idx="0">
              <a:schemeClr val="accent1"/>
            </a:fillRef>
            <a:effectRef idx="0">
              <a:schemeClr val="accent1"/>
            </a:effectRef>
            <a:fontRef idx="minor">
              <a:schemeClr val="tx1"/>
            </a:fontRef>
          </p:style>
        </p:cxnSp>
      </p:grpSp>
      <p:pic>
        <p:nvPicPr>
          <p:cNvPr id="37" name="Image 36" descr="Une image contenant symbole, vert&#10;&#10;Description générée automatiquement">
            <a:extLst>
              <a:ext uri="{FF2B5EF4-FFF2-40B4-BE49-F238E27FC236}">
                <a16:creationId xmlns:a16="http://schemas.microsoft.com/office/drawing/2014/main" id="{0EBDA2EF-8CAC-792C-A969-EFACA934328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0469" y="2504690"/>
            <a:ext cx="1607044" cy="1069415"/>
          </a:xfrm>
          <a:prstGeom prst="rect">
            <a:avLst/>
          </a:prstGeom>
        </p:spPr>
      </p:pic>
      <p:pic>
        <p:nvPicPr>
          <p:cNvPr id="39" name="Image 38" descr="Une image contenant capture d’écran, Bleu électrique, Rectangle, conception&#10;&#10;Description générée automatiquement">
            <a:extLst>
              <a:ext uri="{FF2B5EF4-FFF2-40B4-BE49-F238E27FC236}">
                <a16:creationId xmlns:a16="http://schemas.microsoft.com/office/drawing/2014/main" id="{10AA998A-CE08-BF12-BC39-77CD9B605D0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6537" y="2130132"/>
            <a:ext cx="909266" cy="909266"/>
          </a:xfrm>
          <a:prstGeom prst="rect">
            <a:avLst/>
          </a:prstGeom>
        </p:spPr>
      </p:pic>
      <p:sp>
        <p:nvSpPr>
          <p:cNvPr id="40" name="Forme libre : forme 39">
            <a:extLst>
              <a:ext uri="{FF2B5EF4-FFF2-40B4-BE49-F238E27FC236}">
                <a16:creationId xmlns:a16="http://schemas.microsoft.com/office/drawing/2014/main" id="{81A4A993-EE89-5A4B-78F8-D8F32A23E452}"/>
              </a:ext>
            </a:extLst>
          </p:cNvPr>
          <p:cNvSpPr/>
          <p:nvPr/>
        </p:nvSpPr>
        <p:spPr>
          <a:xfrm>
            <a:off x="4556713" y="2662491"/>
            <a:ext cx="736979" cy="376907"/>
          </a:xfrm>
          <a:custGeom>
            <a:avLst/>
            <a:gdLst>
              <a:gd name="connsiteX0" fmla="*/ 0 w 736979"/>
              <a:gd name="connsiteY0" fmla="*/ 72435 h 376907"/>
              <a:gd name="connsiteX1" fmla="*/ 559558 w 736979"/>
              <a:gd name="connsiteY1" fmla="*/ 17844 h 376907"/>
              <a:gd name="connsiteX2" fmla="*/ 191069 w 736979"/>
              <a:gd name="connsiteY2" fmla="*/ 345390 h 376907"/>
              <a:gd name="connsiteX3" fmla="*/ 736979 w 736979"/>
              <a:gd name="connsiteY3" fmla="*/ 345390 h 376907"/>
            </a:gdLst>
            <a:ahLst/>
            <a:cxnLst>
              <a:cxn ang="0">
                <a:pos x="connsiteX0" y="connsiteY0"/>
              </a:cxn>
              <a:cxn ang="0">
                <a:pos x="connsiteX1" y="connsiteY1"/>
              </a:cxn>
              <a:cxn ang="0">
                <a:pos x="connsiteX2" y="connsiteY2"/>
              </a:cxn>
              <a:cxn ang="0">
                <a:pos x="connsiteX3" y="connsiteY3"/>
              </a:cxn>
            </a:cxnLst>
            <a:rect l="l" t="t" r="r" b="b"/>
            <a:pathLst>
              <a:path w="736979" h="376907">
                <a:moveTo>
                  <a:pt x="0" y="72435"/>
                </a:moveTo>
                <a:cubicBezTo>
                  <a:pt x="263856" y="22393"/>
                  <a:pt x="527713" y="-27649"/>
                  <a:pt x="559558" y="17844"/>
                </a:cubicBezTo>
                <a:cubicBezTo>
                  <a:pt x="591403" y="63336"/>
                  <a:pt x="161499" y="290799"/>
                  <a:pt x="191069" y="345390"/>
                </a:cubicBezTo>
                <a:cubicBezTo>
                  <a:pt x="220639" y="399981"/>
                  <a:pt x="478809" y="372685"/>
                  <a:pt x="736979" y="345390"/>
                </a:cubicBezTo>
              </a:path>
            </a:pathLst>
          </a:custGeom>
          <a:noFill/>
          <a:ln>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1" name="ZoneTexte 40">
            <a:extLst>
              <a:ext uri="{FF2B5EF4-FFF2-40B4-BE49-F238E27FC236}">
                <a16:creationId xmlns:a16="http://schemas.microsoft.com/office/drawing/2014/main" id="{F35A167F-49DB-F5A1-7CB6-76347B86257D}"/>
              </a:ext>
            </a:extLst>
          </p:cNvPr>
          <p:cNvSpPr txBox="1"/>
          <p:nvPr/>
        </p:nvSpPr>
        <p:spPr>
          <a:xfrm>
            <a:off x="5136593" y="6169580"/>
            <a:ext cx="418704" cy="369332"/>
          </a:xfrm>
          <a:prstGeom prst="rect">
            <a:avLst/>
          </a:prstGeom>
          <a:noFill/>
        </p:spPr>
        <p:txBody>
          <a:bodyPr wrap="none" rtlCol="0">
            <a:spAutoFit/>
          </a:bodyPr>
          <a:lstStyle/>
          <a:p>
            <a:r>
              <a:rPr lang="fr-FR" dirty="0">
                <a:solidFill>
                  <a:srgbClr val="4472C4"/>
                </a:solidFill>
              </a:rPr>
              <a:t>28</a:t>
            </a:r>
          </a:p>
        </p:txBody>
      </p:sp>
      <p:sp>
        <p:nvSpPr>
          <p:cNvPr id="42" name="ZoneTexte 41">
            <a:extLst>
              <a:ext uri="{FF2B5EF4-FFF2-40B4-BE49-F238E27FC236}">
                <a16:creationId xmlns:a16="http://schemas.microsoft.com/office/drawing/2014/main" id="{B02D4613-7125-EE43-951C-9B62FB362539}"/>
              </a:ext>
            </a:extLst>
          </p:cNvPr>
          <p:cNvSpPr txBox="1"/>
          <p:nvPr/>
        </p:nvSpPr>
        <p:spPr>
          <a:xfrm>
            <a:off x="8319565" y="629879"/>
            <a:ext cx="1662635" cy="369332"/>
          </a:xfrm>
          <a:prstGeom prst="rect">
            <a:avLst/>
          </a:prstGeom>
          <a:noFill/>
        </p:spPr>
        <p:txBody>
          <a:bodyPr wrap="none" rtlCol="0">
            <a:spAutoFit/>
          </a:bodyPr>
          <a:lstStyle/>
          <a:p>
            <a:r>
              <a:rPr lang="fr-FR" b="1" dirty="0">
                <a:solidFill>
                  <a:srgbClr val="4472C4"/>
                </a:solidFill>
              </a:rPr>
              <a:t>CORRÉLATIONS</a:t>
            </a:r>
          </a:p>
        </p:txBody>
      </p:sp>
      <p:pic>
        <p:nvPicPr>
          <p:cNvPr id="44" name="Graphique 43" descr="Chronomètre 75% avec un remplissage uni">
            <a:extLst>
              <a:ext uri="{FF2B5EF4-FFF2-40B4-BE49-F238E27FC236}">
                <a16:creationId xmlns:a16="http://schemas.microsoft.com/office/drawing/2014/main" id="{475ADA2F-7045-152A-3014-97EACB942E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41109" y="4808055"/>
            <a:ext cx="914400" cy="914400"/>
          </a:xfrm>
          <a:prstGeom prst="rect">
            <a:avLst/>
          </a:prstGeom>
        </p:spPr>
      </p:pic>
    </p:spTree>
    <p:extLst>
      <p:ext uri="{BB962C8B-B14F-4D97-AF65-F5344CB8AC3E}">
        <p14:creationId xmlns:p14="http://schemas.microsoft.com/office/powerpoint/2010/main" val="3739551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4E0A6EE-F69F-DCFF-5024-60500D5F2690}"/>
              </a:ext>
            </a:extLst>
          </p:cNvPr>
          <p:cNvPicPr>
            <a:picLocks noChangeAspect="1"/>
          </p:cNvPicPr>
          <p:nvPr/>
        </p:nvPicPr>
        <p:blipFill rotWithShape="1">
          <a:blip r:embed="rId2"/>
          <a:srcRect b="39832"/>
          <a:stretch/>
        </p:blipFill>
        <p:spPr>
          <a:xfrm>
            <a:off x="333260" y="405917"/>
            <a:ext cx="11525479" cy="6132995"/>
          </a:xfrm>
          <a:prstGeom prst="rect">
            <a:avLst/>
          </a:prstGeom>
          <a:ln>
            <a:noFill/>
          </a:ln>
          <a:effectLst>
            <a:outerShdw blurRad="292100" dist="139700" dir="2700000" algn="tl" rotWithShape="0">
              <a:srgbClr val="333333">
                <a:alpha val="65000"/>
              </a:srgbClr>
            </a:outerShdw>
          </a:effectLst>
        </p:spPr>
      </p:pic>
      <p:grpSp>
        <p:nvGrpSpPr>
          <p:cNvPr id="4" name="Groupe 3">
            <a:extLst>
              <a:ext uri="{FF2B5EF4-FFF2-40B4-BE49-F238E27FC236}">
                <a16:creationId xmlns:a16="http://schemas.microsoft.com/office/drawing/2014/main" id="{DD14D849-8CCF-F1AB-7186-45EC0E0B4E90}"/>
              </a:ext>
            </a:extLst>
          </p:cNvPr>
          <p:cNvGrpSpPr/>
          <p:nvPr/>
        </p:nvGrpSpPr>
        <p:grpSpPr>
          <a:xfrm>
            <a:off x="606899" y="5690334"/>
            <a:ext cx="529102" cy="639409"/>
            <a:chOff x="4517639" y="5096996"/>
            <a:chExt cx="529102" cy="639409"/>
          </a:xfrm>
        </p:grpSpPr>
        <p:cxnSp>
          <p:nvCxnSpPr>
            <p:cNvPr id="5" name="Connecteur droit 4">
              <a:extLst>
                <a:ext uri="{FF2B5EF4-FFF2-40B4-BE49-F238E27FC236}">
                  <a16:creationId xmlns:a16="http://schemas.microsoft.com/office/drawing/2014/main" id="{CEBB5069-03DA-344B-F8FF-83A51AACA186}"/>
                </a:ext>
              </a:extLst>
            </p:cNvPr>
            <p:cNvCxnSpPr>
              <a:cxnSpLocks/>
            </p:cNvCxnSpPr>
            <p:nvPr/>
          </p:nvCxnSpPr>
          <p:spPr>
            <a:xfrm flipV="1">
              <a:off x="4517639" y="5096996"/>
              <a:ext cx="0" cy="639409"/>
            </a:xfrm>
            <a:prstGeom prst="line">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20AB5A7B-7439-1547-7E5F-025D8A7BC7A4}"/>
                </a:ext>
              </a:extLst>
            </p:cNvPr>
            <p:cNvCxnSpPr>
              <a:cxnSpLocks/>
            </p:cNvCxnSpPr>
            <p:nvPr/>
          </p:nvCxnSpPr>
          <p:spPr>
            <a:xfrm>
              <a:off x="4517639" y="5736405"/>
              <a:ext cx="529102" cy="0"/>
            </a:xfrm>
            <a:prstGeom prst="line">
              <a:avLst/>
            </a:prstGeom>
            <a:ln>
              <a:tailEnd type="triangle" w="lg" len="lg"/>
            </a:ln>
          </p:spPr>
          <p:style>
            <a:lnRef idx="1">
              <a:schemeClr val="accent1"/>
            </a:lnRef>
            <a:fillRef idx="0">
              <a:schemeClr val="accent1"/>
            </a:fillRef>
            <a:effectRef idx="0">
              <a:schemeClr val="accent1"/>
            </a:effectRef>
            <a:fontRef idx="minor">
              <a:schemeClr val="tx1"/>
            </a:fontRef>
          </p:style>
        </p:cxnSp>
      </p:grpSp>
      <p:pic>
        <p:nvPicPr>
          <p:cNvPr id="7" name="Image 6" descr="Une image contenant logo, symbole, Police, Graphique">
            <a:extLst>
              <a:ext uri="{FF2B5EF4-FFF2-40B4-BE49-F238E27FC236}">
                <a16:creationId xmlns:a16="http://schemas.microsoft.com/office/drawing/2014/main" id="{1E2C864F-0ABC-4465-B140-C16857C39A99}"/>
              </a:ext>
            </a:extLst>
          </p:cNvPr>
          <p:cNvPicPr>
            <a:picLocks noChangeAspect="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alphaModFix amt="20000"/>
            <a:extLst>
              <a:ext uri="{28A0092B-C50C-407E-A947-70E740481C1C}">
                <a14:useLocalDpi xmlns:a14="http://schemas.microsoft.com/office/drawing/2010/main" val="0"/>
              </a:ext>
            </a:extLst>
          </a:blip>
          <a:srcRect l="31134" r="29230" b="29381"/>
          <a:stretch/>
        </p:blipFill>
        <p:spPr>
          <a:xfrm>
            <a:off x="3952772" y="4734189"/>
            <a:ext cx="1236439" cy="1239127"/>
          </a:xfrm>
          <a:prstGeom prst="rect">
            <a:avLst/>
          </a:prstGeom>
        </p:spPr>
      </p:pic>
      <p:sp>
        <p:nvSpPr>
          <p:cNvPr id="8" name="ZoneTexte 7">
            <a:extLst>
              <a:ext uri="{FF2B5EF4-FFF2-40B4-BE49-F238E27FC236}">
                <a16:creationId xmlns:a16="http://schemas.microsoft.com/office/drawing/2014/main" id="{74332D2B-F1B3-7D0E-C2AA-602716F2B1BB}"/>
              </a:ext>
            </a:extLst>
          </p:cNvPr>
          <p:cNvSpPr txBox="1"/>
          <p:nvPr/>
        </p:nvSpPr>
        <p:spPr>
          <a:xfrm>
            <a:off x="4268872" y="5155438"/>
            <a:ext cx="575350" cy="461665"/>
          </a:xfrm>
          <a:prstGeom prst="rect">
            <a:avLst/>
          </a:prstGeom>
          <a:noFill/>
        </p:spPr>
        <p:txBody>
          <a:bodyPr wrap="none" rtlCol="0">
            <a:spAutoFit/>
          </a:bodyPr>
          <a:lstStyle/>
          <a:p>
            <a:r>
              <a:rPr lang="fr-FR" sz="2400" b="1" dirty="0">
                <a:solidFill>
                  <a:srgbClr val="FF0000"/>
                </a:solidFill>
              </a:rPr>
              <a:t>V.4</a:t>
            </a:r>
          </a:p>
        </p:txBody>
      </p:sp>
      <p:pic>
        <p:nvPicPr>
          <p:cNvPr id="10" name="Image 9" descr="Une image contenant symbole, vert&#10;&#10;Description générée automatiquement">
            <a:extLst>
              <a:ext uri="{FF2B5EF4-FFF2-40B4-BE49-F238E27FC236}">
                <a16:creationId xmlns:a16="http://schemas.microsoft.com/office/drawing/2014/main" id="{9ADCC839-A4B2-94E8-97DD-FAC6126C2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429" y="4620919"/>
            <a:ext cx="1607044" cy="1069415"/>
          </a:xfrm>
          <a:prstGeom prst="rect">
            <a:avLst/>
          </a:prstGeom>
        </p:spPr>
      </p:pic>
      <p:sp>
        <p:nvSpPr>
          <p:cNvPr id="11" name="Forme libre : forme 10">
            <a:extLst>
              <a:ext uri="{FF2B5EF4-FFF2-40B4-BE49-F238E27FC236}">
                <a16:creationId xmlns:a16="http://schemas.microsoft.com/office/drawing/2014/main" id="{0E461223-13CB-0240-802B-ED825D5BA0E8}"/>
              </a:ext>
            </a:extLst>
          </p:cNvPr>
          <p:cNvSpPr/>
          <p:nvPr/>
        </p:nvSpPr>
        <p:spPr>
          <a:xfrm>
            <a:off x="3193576" y="5086419"/>
            <a:ext cx="736979" cy="376907"/>
          </a:xfrm>
          <a:custGeom>
            <a:avLst/>
            <a:gdLst>
              <a:gd name="connsiteX0" fmla="*/ 0 w 736979"/>
              <a:gd name="connsiteY0" fmla="*/ 72435 h 376907"/>
              <a:gd name="connsiteX1" fmla="*/ 559558 w 736979"/>
              <a:gd name="connsiteY1" fmla="*/ 17844 h 376907"/>
              <a:gd name="connsiteX2" fmla="*/ 191069 w 736979"/>
              <a:gd name="connsiteY2" fmla="*/ 345390 h 376907"/>
              <a:gd name="connsiteX3" fmla="*/ 736979 w 736979"/>
              <a:gd name="connsiteY3" fmla="*/ 345390 h 376907"/>
            </a:gdLst>
            <a:ahLst/>
            <a:cxnLst>
              <a:cxn ang="0">
                <a:pos x="connsiteX0" y="connsiteY0"/>
              </a:cxn>
              <a:cxn ang="0">
                <a:pos x="connsiteX1" y="connsiteY1"/>
              </a:cxn>
              <a:cxn ang="0">
                <a:pos x="connsiteX2" y="connsiteY2"/>
              </a:cxn>
              <a:cxn ang="0">
                <a:pos x="connsiteX3" y="connsiteY3"/>
              </a:cxn>
            </a:cxnLst>
            <a:rect l="l" t="t" r="r" b="b"/>
            <a:pathLst>
              <a:path w="736979" h="376907">
                <a:moveTo>
                  <a:pt x="0" y="72435"/>
                </a:moveTo>
                <a:cubicBezTo>
                  <a:pt x="263856" y="22393"/>
                  <a:pt x="527713" y="-27649"/>
                  <a:pt x="559558" y="17844"/>
                </a:cubicBezTo>
                <a:cubicBezTo>
                  <a:pt x="591403" y="63336"/>
                  <a:pt x="161499" y="290799"/>
                  <a:pt x="191069" y="345390"/>
                </a:cubicBezTo>
                <a:cubicBezTo>
                  <a:pt x="220639" y="399981"/>
                  <a:pt x="478809" y="372685"/>
                  <a:pt x="736979" y="345390"/>
                </a:cubicBezTo>
              </a:path>
            </a:pathLst>
          </a:custGeom>
          <a:noFill/>
          <a:ln>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893506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02C8060-1117-3586-D6E5-72C008FBA679}"/>
              </a:ext>
            </a:extLst>
          </p:cNvPr>
          <p:cNvSpPr>
            <a:spLocks noGrp="1"/>
          </p:cNvSpPr>
          <p:nvPr>
            <p:ph type="sldNum" sz="quarter" idx="12"/>
          </p:nvPr>
        </p:nvSpPr>
        <p:spPr/>
        <p:txBody>
          <a:bodyPr/>
          <a:lstStyle/>
          <a:p>
            <a:fld id="{A155AEFD-F12B-487F-A3C9-A502590000AA}" type="slidenum">
              <a:rPr lang="fr-FR" smtClean="0"/>
              <a:t>42</a:t>
            </a:fld>
            <a:endParaRPr lang="fr-FR"/>
          </a:p>
        </p:txBody>
      </p:sp>
      <p:sp>
        <p:nvSpPr>
          <p:cNvPr id="4" name="ZoneTexte 3">
            <a:extLst>
              <a:ext uri="{FF2B5EF4-FFF2-40B4-BE49-F238E27FC236}">
                <a16:creationId xmlns:a16="http://schemas.microsoft.com/office/drawing/2014/main" id="{9AB63885-DBF8-146C-C9B1-021270580D9E}"/>
              </a:ext>
            </a:extLst>
          </p:cNvPr>
          <p:cNvSpPr txBox="1"/>
          <p:nvPr/>
        </p:nvSpPr>
        <p:spPr>
          <a:xfrm>
            <a:off x="384412" y="616317"/>
            <a:ext cx="11423176" cy="5816977"/>
          </a:xfrm>
          <a:prstGeom prst="rect">
            <a:avLst/>
          </a:prstGeom>
          <a:noFill/>
        </p:spPr>
        <p:txBody>
          <a:bodyPr wrap="square">
            <a:spAutoFit/>
          </a:bodyPr>
          <a:lstStyle/>
          <a:p>
            <a:pPr>
              <a:spcAft>
                <a:spcPts val="600"/>
              </a:spcAft>
            </a:pPr>
            <a:r>
              <a:rPr lang="fr-FR" sz="2400" b="1" dirty="0"/>
              <a:t>Les corrélations les plus notables sont les suivantes :</a:t>
            </a:r>
          </a:p>
          <a:p>
            <a:pPr marL="742950" lvl="1" indent="-285750">
              <a:spcAft>
                <a:spcPts val="600"/>
              </a:spcAft>
              <a:buFont typeface="Calibri" panose="020F0502020204030204" pitchFamily="34" charset="0"/>
              <a:buChar char="̶"/>
            </a:pPr>
            <a:r>
              <a:rPr lang="fr-FR" sz="1900" dirty="0"/>
              <a:t>corrélation entre les questions 6 et 8 : la question 6 (pour l'utilisation de l'écriture inclusive) et la question 8 (en faveur de l'intégration de l'écriture inclusive dans l'enseignement du FLE) présentent une corrélation de 0,75, </a:t>
            </a:r>
            <a:r>
              <a:rPr lang="fr-FR" sz="1900" u="sng" dirty="0"/>
              <a:t>indiquant</a:t>
            </a:r>
            <a:r>
              <a:rPr lang="fr-FR" sz="1900" dirty="0"/>
              <a:t> une forte relation entre l'approbation de l'écriture inclusive en général et le soutien à son intégration dans l'enseignement du FLE.</a:t>
            </a:r>
          </a:p>
          <a:p>
            <a:pPr marL="742950" lvl="1" indent="-285750">
              <a:spcAft>
                <a:spcPts val="600"/>
              </a:spcAft>
              <a:buFont typeface="Calibri" panose="020F0502020204030204" pitchFamily="34" charset="0"/>
              <a:buChar char="̶"/>
            </a:pPr>
            <a:r>
              <a:rPr lang="fr-FR" sz="1900" dirty="0"/>
              <a:t>corrélation entre les questions 11 et 12 : la question 11 (l'écriture inclusive devrait être intégrée dans les matériels de FLE) et la question 12 (l'écriture inclusive devrait être intégrée dans les évaluations de FLE) affichent une corrélation de 0,67, </a:t>
            </a:r>
            <a:r>
              <a:rPr lang="fr-FR" sz="1900" u="sng" dirty="0"/>
              <a:t>suggérant</a:t>
            </a:r>
            <a:r>
              <a:rPr lang="fr-FR" sz="1900" dirty="0"/>
              <a:t> un lien étroit entre le désir d'intégrer l'écriture inclusive dans les matériels de cours et dans les évaluations.</a:t>
            </a:r>
          </a:p>
          <a:p>
            <a:pPr marL="742950" lvl="1" indent="-285750">
              <a:spcAft>
                <a:spcPts val="600"/>
              </a:spcAft>
              <a:buFont typeface="Calibri" panose="020F0502020204030204" pitchFamily="34" charset="0"/>
              <a:buChar char="̶"/>
            </a:pPr>
            <a:r>
              <a:rPr lang="fr-FR" sz="1900" dirty="0"/>
              <a:t>corrélation entre les questions 14 et 21 : enfin, la question 14 (l'écriture inclusive pourrait enrichir l'apprentissage du FLE) et la question 21 (</a:t>
            </a:r>
            <a:r>
              <a:rPr lang="fr-FR" sz="1900" dirty="0" err="1"/>
              <a:t>un·e</a:t>
            </a:r>
            <a:r>
              <a:rPr lang="fr-FR" sz="1900" dirty="0"/>
              <a:t> </a:t>
            </a:r>
            <a:r>
              <a:rPr lang="fr-FR" sz="1900" dirty="0" err="1"/>
              <a:t>professeur·e</a:t>
            </a:r>
            <a:r>
              <a:rPr lang="fr-FR" sz="1900" dirty="0"/>
              <a:t> de FLE devrait utiliser l'écriture inclusive) montrent une corrélation de 0,65, </a:t>
            </a:r>
            <a:r>
              <a:rPr lang="fr-FR" sz="1900" u="sng" dirty="0"/>
              <a:t>révélant</a:t>
            </a:r>
            <a:r>
              <a:rPr lang="fr-FR" sz="1900" dirty="0"/>
              <a:t> une forte association entre la perception de l'enrichissement de l'apprentissage grâce à l'écriture inclusive et le soutien à son utilisation par les </a:t>
            </a:r>
          </a:p>
          <a:p>
            <a:pPr marL="742950" lvl="1" indent="-285750">
              <a:spcAft>
                <a:spcPts val="600"/>
              </a:spcAft>
              <a:buFont typeface="Calibri" panose="020F0502020204030204" pitchFamily="34" charset="0"/>
              <a:buChar char="̶"/>
            </a:pPr>
            <a:r>
              <a:rPr lang="fr-FR" sz="1900" dirty="0"/>
              <a:t>absence de toute corrélation significative avec la question 22 (difficultés relatives à l'utilisation de l'écriture inclusive) :  les participants ayant déjà éprouvé des difficultés avec l'écriture inclusive montrent des opinions variées sur son utilisation dans l'enseignement, </a:t>
            </a:r>
            <a:r>
              <a:rPr lang="fr-FR" sz="1900" u="sng" dirty="0"/>
              <a:t>indiquant</a:t>
            </a:r>
            <a:r>
              <a:rPr lang="fr-FR" sz="1900" dirty="0"/>
              <a:t> peut-être une relation complexe influencée par d'autres facteurs.</a:t>
            </a:r>
          </a:p>
          <a:p>
            <a:pPr marL="742950" lvl="1" indent="-285750">
              <a:spcAft>
                <a:spcPts val="600"/>
              </a:spcAft>
              <a:buFont typeface="Calibri" panose="020F0502020204030204" pitchFamily="34" charset="0"/>
              <a:buChar char="̶"/>
            </a:pPr>
            <a:r>
              <a:rPr lang="fr-FR" sz="1900" dirty="0"/>
              <a:t>[…]</a:t>
            </a:r>
          </a:p>
        </p:txBody>
      </p:sp>
    </p:spTree>
    <p:extLst>
      <p:ext uri="{BB962C8B-B14F-4D97-AF65-F5344CB8AC3E}">
        <p14:creationId xmlns:p14="http://schemas.microsoft.com/office/powerpoint/2010/main" val="3832448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6F81E3F-B6F2-FE94-888D-78024700105D}"/>
              </a:ext>
            </a:extLst>
          </p:cNvPr>
          <p:cNvPicPr>
            <a:picLocks noChangeAspect="1"/>
          </p:cNvPicPr>
          <p:nvPr/>
        </p:nvPicPr>
        <p:blipFill>
          <a:blip r:embed="rId2"/>
          <a:stretch>
            <a:fillRect/>
          </a:stretch>
        </p:blipFill>
        <p:spPr>
          <a:xfrm>
            <a:off x="382138" y="266303"/>
            <a:ext cx="11573302" cy="6339213"/>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74A59D0C-382A-3401-CC34-78E2EEB88814}"/>
              </a:ext>
            </a:extLst>
          </p:cNvPr>
          <p:cNvSpPr txBox="1"/>
          <p:nvPr/>
        </p:nvSpPr>
        <p:spPr>
          <a:xfrm>
            <a:off x="1387522" y="635831"/>
            <a:ext cx="9416955" cy="503727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endParaRPr kumimoji="0" lang="fr-FR" sz="2400" b="0" i="0" u="none" strike="noStrike" kern="1200" cap="none" spc="0" normalizeH="0" baseline="0" noProof="0" dirty="0">
              <a:ln>
                <a:noFill/>
              </a:ln>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&gt; Parfais ce texte, issu d'une </a:t>
            </a:r>
            <a:r>
              <a:rPr kumimoji="0" lang="fr-FR" sz="2400" b="0" i="0" u="sng"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thèse</a:t>
            </a: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 de doctorat : … </a:t>
            </a:r>
            <a:b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b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&gt; Parfais ce texte qui </a:t>
            </a:r>
            <a:r>
              <a:rPr kumimoji="0" lang="fr-FR" sz="2400" b="0" i="0" u="sng"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résume un mémoire </a:t>
            </a: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de master : …</a:t>
            </a:r>
            <a:b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b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&gt; </a:t>
            </a:r>
            <a:r>
              <a:rPr lang="fr-FR" sz="2400" dirty="0">
                <a:solidFill>
                  <a:schemeClr val="bg1"/>
                </a:solidFill>
                <a:ea typeface="Calibri" panose="020F0502020204030204" pitchFamily="34" charset="0"/>
                <a:cs typeface="Arial" panose="020B0604020202020204" pitchFamily="34" charset="0"/>
              </a:rPr>
              <a:t>Parfais cet </a:t>
            </a:r>
            <a:r>
              <a:rPr lang="fr-FR" sz="2400" u="sng" dirty="0">
                <a:solidFill>
                  <a:schemeClr val="bg1"/>
                </a:solidFill>
                <a:ea typeface="Calibri" panose="020F0502020204030204" pitchFamily="34" charset="0"/>
                <a:cs typeface="Arial" panose="020B0604020202020204" pitchFamily="34" charset="0"/>
              </a:rPr>
              <a:t>abstract</a:t>
            </a:r>
            <a:r>
              <a:rPr lang="fr-FR" sz="2400" dirty="0">
                <a:solidFill>
                  <a:schemeClr val="bg1"/>
                </a:solidFill>
                <a:ea typeface="Calibri" panose="020F0502020204030204" pitchFamily="34" charset="0"/>
                <a:cs typeface="Arial" panose="020B0604020202020204" pitchFamily="34" charset="0"/>
              </a:rPr>
              <a:t> :</a:t>
            </a: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 …</a:t>
            </a:r>
          </a:p>
          <a:p>
            <a:pPr>
              <a:lnSpc>
                <a:spcPct val="107000"/>
              </a:lnSpc>
              <a:spcAft>
                <a:spcPts val="1200"/>
              </a:spcAft>
              <a:defRPr/>
            </a:pPr>
            <a:r>
              <a:rPr kumimoji="0" lang="fr-FR" sz="2400" b="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&gt; Parfais ce sommaire : </a:t>
            </a:r>
          </a:p>
          <a:p>
            <a:pPr>
              <a:lnSpc>
                <a:spcPct val="107000"/>
              </a:lnSpc>
              <a:spcAft>
                <a:spcPts val="1200"/>
              </a:spcAft>
              <a:defRPr/>
            </a:pPr>
            <a:r>
              <a:rPr kumimoji="0" lang="fr-FR" sz="2400" b="1" i="0" u="none" strike="noStrike" kern="1200" cap="none" spc="0" normalizeH="0" baseline="0" noProof="0" dirty="0">
                <a:ln>
                  <a:noFill/>
                </a:ln>
                <a:solidFill>
                  <a:srgbClr val="10A37F"/>
                </a:solidFill>
                <a:effectLst/>
                <a:uLnTx/>
                <a:uFillTx/>
                <a:latin typeface="Calibri" panose="020F0502020204030204"/>
                <a:ea typeface="+mn-ea"/>
                <a:cs typeface="+mn-cs"/>
              </a:rPr>
              <a:t>ChatGPT</a:t>
            </a:r>
          </a:p>
          <a:p>
            <a:pPr>
              <a:lnSpc>
                <a:spcPct val="107000"/>
              </a:lnSpc>
              <a:spcAft>
                <a:spcPts val="1200"/>
              </a:spcAft>
              <a:defRPr/>
            </a:pPr>
            <a:r>
              <a:rPr lang="fr-FR" sz="2400" dirty="0">
                <a:solidFill>
                  <a:schemeClr val="bg1"/>
                </a:solidFill>
                <a:ea typeface="Calibri" panose="020F0502020204030204" pitchFamily="34" charset="0"/>
                <a:cs typeface="Arial" panose="020B0604020202020204" pitchFamily="34" charset="0"/>
              </a:rPr>
              <a:t>[…] </a:t>
            </a:r>
            <a:r>
              <a:rPr kumimoji="0" lang="fr-FR" sz="2400" b="0" i="1"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Cependant, un point à noter est que la section "2.7 XXX" apparaît assez tardivement dans le sommaire, alors que le sujet de la thèse porte sur "YYY". Il peut être judicieux de placer cette section plus tôt dans le sommaire, peut-être immédiatement après "2.2 ZZZ", pour que les lecteurs puissent rapidement accéder à l'aspect central de la recherche.</a:t>
            </a:r>
          </a:p>
        </p:txBody>
      </p:sp>
      <p:sp>
        <p:nvSpPr>
          <p:cNvPr id="2" name="Espace réservé du numéro de diapositive 1">
            <a:extLst>
              <a:ext uri="{FF2B5EF4-FFF2-40B4-BE49-F238E27FC236}">
                <a16:creationId xmlns:a16="http://schemas.microsoft.com/office/drawing/2014/main" id="{32D1790D-966A-3198-5E5C-65B77433D185}"/>
              </a:ext>
            </a:extLst>
          </p:cNvPr>
          <p:cNvSpPr>
            <a:spLocks noGrp="1"/>
          </p:cNvSpPr>
          <p:nvPr>
            <p:ph type="sldNum" sz="quarter" idx="12"/>
          </p:nvPr>
        </p:nvSpPr>
        <p:spPr/>
        <p:txBody>
          <a:bodyPr/>
          <a:lstStyle/>
          <a:p>
            <a:fld id="{A155AEFD-F12B-487F-A3C9-A502590000AA}" type="slidenum">
              <a:rPr lang="fr-FR" smtClean="0"/>
              <a:t>43</a:t>
            </a:fld>
            <a:endParaRPr lang="fr-FR"/>
          </a:p>
        </p:txBody>
      </p:sp>
      <p:pic>
        <p:nvPicPr>
          <p:cNvPr id="6" name="Image 5">
            <a:extLst>
              <a:ext uri="{FF2B5EF4-FFF2-40B4-BE49-F238E27FC236}">
                <a16:creationId xmlns:a16="http://schemas.microsoft.com/office/drawing/2014/main" id="{04F36B8D-C4F6-8934-0CF0-B8FCE9D7D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410" y="786010"/>
            <a:ext cx="271985" cy="271985"/>
          </a:xfrm>
          <a:prstGeom prst="rect">
            <a:avLst/>
          </a:prstGeom>
        </p:spPr>
      </p:pic>
    </p:spTree>
    <p:extLst>
      <p:ext uri="{BB962C8B-B14F-4D97-AF65-F5344CB8AC3E}">
        <p14:creationId xmlns:p14="http://schemas.microsoft.com/office/powerpoint/2010/main" val="2649801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1505A8F-39B4-F2F9-7CBB-DD09D4716C31}"/>
              </a:ext>
            </a:extLst>
          </p:cNvPr>
          <p:cNvPicPr>
            <a:picLocks noChangeAspect="1"/>
          </p:cNvPicPr>
          <p:nvPr/>
        </p:nvPicPr>
        <p:blipFill>
          <a:blip r:embed="rId2"/>
          <a:stretch>
            <a:fillRect/>
          </a:stretch>
        </p:blipFill>
        <p:spPr>
          <a:xfrm>
            <a:off x="382138" y="266303"/>
            <a:ext cx="11573302" cy="6339213"/>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74A59D0C-382A-3401-CC34-78E2EEB88814}"/>
              </a:ext>
            </a:extLst>
          </p:cNvPr>
          <p:cNvSpPr txBox="1"/>
          <p:nvPr/>
        </p:nvSpPr>
        <p:spPr>
          <a:xfrm>
            <a:off x="1659507" y="1319137"/>
            <a:ext cx="9268272" cy="503721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&gt; Transforme cette </a:t>
            </a:r>
            <a:r>
              <a:rPr kumimoji="0" lang="fr-FR" sz="2400" b="0" i="0" u="sng"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citation longue</a:t>
            </a: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 en médiation : …</a:t>
            </a:r>
          </a:p>
          <a:p>
            <a:pPr marL="0" marR="0" lvl="0" indent="0" algn="l" defTabSz="914400" rtl="0" eaLnBrk="1" fontAlgn="auto" latinLnBrk="0" hangingPunct="1">
              <a:lnSpc>
                <a:spcPct val="107000"/>
              </a:lnSpc>
              <a:spcBef>
                <a:spcPts val="0"/>
              </a:spcBef>
              <a:spcAft>
                <a:spcPts val="1200"/>
              </a:spcAft>
              <a:buClrTx/>
              <a:buSzTx/>
              <a:buFontTx/>
              <a:buNone/>
              <a:tabLst/>
              <a:defRPr/>
            </a:pPr>
            <a:r>
              <a:rPr lang="fr-FR" sz="2400" dirty="0">
                <a:solidFill>
                  <a:schemeClr val="bg1"/>
                </a:solidFill>
                <a:ea typeface="Calibri" panose="020F0502020204030204" pitchFamily="34" charset="0"/>
                <a:cs typeface="Arial" panose="020B0604020202020204" pitchFamily="34" charset="0"/>
              </a:rPr>
              <a:t>Schtroumpf a montré que :</a:t>
            </a:r>
          </a:p>
          <a:p>
            <a:pPr lvl="1">
              <a:lnSpc>
                <a:spcPct val="107000"/>
              </a:lnSpc>
              <a:spcAft>
                <a:spcPts val="1200"/>
              </a:spcAft>
              <a:defRPr/>
            </a:pPr>
            <a:r>
              <a:rPr kumimoji="0" lang="fr-FR" b="0" i="0" u="none" strike="noStrike" kern="1200" cap="none" spc="0" normalizeH="0" baseline="0" noProof="0" dirty="0">
                <a:ln>
                  <a:noFill/>
                </a:ln>
                <a:solidFill>
                  <a:schemeClr val="bg1">
                    <a:lumMod val="75000"/>
                  </a:schemeClr>
                </a:solidFill>
                <a:effectLst/>
                <a:uLnTx/>
                <a:uFillTx/>
                <a:ea typeface="Calibri" panose="020F0502020204030204" pitchFamily="34" charset="0"/>
                <a:cs typeface="Arial" panose="020B0604020202020204" pitchFamily="34" charset="0"/>
              </a:rPr>
              <a:t>Longue, très </a:t>
            </a:r>
            <a:r>
              <a:rPr kumimoji="0" lang="fr-FR" b="0" i="0" u="none" strike="noStrike" kern="1200" cap="none" spc="0" normalizeH="0" baseline="0" noProof="0" dirty="0" err="1">
                <a:ln>
                  <a:noFill/>
                </a:ln>
                <a:solidFill>
                  <a:schemeClr val="bg1">
                    <a:lumMod val="75000"/>
                  </a:schemeClr>
                </a:solidFill>
                <a:effectLst/>
                <a:uLnTx/>
                <a:uFillTx/>
                <a:ea typeface="Calibri" panose="020F0502020204030204" pitchFamily="34" charset="0"/>
                <a:cs typeface="Arial" panose="020B0604020202020204" pitchFamily="34" charset="0"/>
              </a:rPr>
              <a:t>loooongue</a:t>
            </a:r>
            <a:r>
              <a:rPr kumimoji="0" lang="fr-FR" b="0" i="0" u="none" strike="noStrike" kern="1200" cap="none" spc="0" normalizeH="0" baseline="0" noProof="0" dirty="0">
                <a:ln>
                  <a:noFill/>
                </a:ln>
                <a:solidFill>
                  <a:schemeClr val="bg1">
                    <a:lumMod val="75000"/>
                  </a:schemeClr>
                </a:solidFill>
                <a:effectLst/>
                <a:uLnTx/>
                <a:uFillTx/>
                <a:ea typeface="Calibri" panose="020F0502020204030204" pitchFamily="34" charset="0"/>
                <a:cs typeface="Arial" panose="020B0604020202020204" pitchFamily="34" charset="0"/>
              </a:rPr>
              <a:t> citation qui aurait parfaitement pu être remplacée </a:t>
            </a:r>
            <a:br>
              <a:rPr kumimoji="0" lang="fr-FR" b="0" i="0" u="none" strike="noStrike" kern="1200" cap="none" spc="0" normalizeH="0" baseline="0" noProof="0" dirty="0">
                <a:ln>
                  <a:noFill/>
                </a:ln>
                <a:solidFill>
                  <a:schemeClr val="bg1">
                    <a:lumMod val="75000"/>
                  </a:schemeClr>
                </a:solidFill>
                <a:effectLst/>
                <a:uLnTx/>
                <a:uFillTx/>
                <a:ea typeface="Calibri" panose="020F0502020204030204" pitchFamily="34" charset="0"/>
                <a:cs typeface="Arial" panose="020B0604020202020204" pitchFamily="34" charset="0"/>
              </a:rPr>
            </a:br>
            <a:r>
              <a:rPr kumimoji="0" lang="fr-FR" b="0" i="0" u="none" strike="noStrike" kern="1200" cap="none" spc="0" normalizeH="0" baseline="0" noProof="0" dirty="0">
                <a:ln>
                  <a:noFill/>
                </a:ln>
                <a:solidFill>
                  <a:schemeClr val="bg1">
                    <a:lumMod val="75000"/>
                  </a:schemeClr>
                </a:solidFill>
                <a:effectLst/>
                <a:uLnTx/>
                <a:uFillTx/>
                <a:ea typeface="Calibri" panose="020F0502020204030204" pitchFamily="34" charset="0"/>
                <a:cs typeface="Arial" panose="020B0604020202020204" pitchFamily="34" charset="0"/>
              </a:rPr>
              <a:t>par une simple reformulation des propos de Schtroumpf, par ce qu’on appelle </a:t>
            </a:r>
            <a:br>
              <a:rPr kumimoji="0" lang="fr-FR" b="0" i="0" u="none" strike="noStrike" kern="1200" cap="none" spc="0" normalizeH="0" baseline="0" noProof="0" dirty="0">
                <a:ln>
                  <a:noFill/>
                </a:ln>
                <a:solidFill>
                  <a:schemeClr val="bg1">
                    <a:lumMod val="75000"/>
                  </a:schemeClr>
                </a:solidFill>
                <a:effectLst/>
                <a:uLnTx/>
                <a:uFillTx/>
                <a:ea typeface="Calibri" panose="020F0502020204030204" pitchFamily="34" charset="0"/>
                <a:cs typeface="Arial" panose="020B0604020202020204" pitchFamily="34" charset="0"/>
              </a:rPr>
            </a:br>
            <a:r>
              <a:rPr kumimoji="0" lang="fr-FR" b="0" i="0" u="none" strike="noStrike" kern="1200" cap="none" spc="0" normalizeH="0" baseline="0" noProof="0" dirty="0">
                <a:ln>
                  <a:noFill/>
                </a:ln>
                <a:solidFill>
                  <a:schemeClr val="bg1">
                    <a:lumMod val="75000"/>
                  </a:schemeClr>
                </a:solidFill>
                <a:effectLst/>
                <a:uLnTx/>
                <a:uFillTx/>
                <a:ea typeface="Calibri" panose="020F0502020204030204" pitchFamily="34" charset="0"/>
                <a:cs typeface="Arial" panose="020B0604020202020204" pitchFamily="34" charset="0"/>
              </a:rPr>
              <a:t>une médiation des propos de Schtroumpf. Et c’est ce que fait très bien notre </a:t>
            </a:r>
            <a:br>
              <a:rPr kumimoji="0" lang="fr-FR" b="0" i="0" u="none" strike="noStrike" kern="1200" cap="none" spc="0" normalizeH="0" baseline="0" noProof="0" dirty="0">
                <a:ln>
                  <a:noFill/>
                </a:ln>
                <a:solidFill>
                  <a:schemeClr val="bg1">
                    <a:lumMod val="75000"/>
                  </a:schemeClr>
                </a:solidFill>
                <a:effectLst/>
                <a:uLnTx/>
                <a:uFillTx/>
                <a:ea typeface="Calibri" panose="020F0502020204030204" pitchFamily="34" charset="0"/>
                <a:cs typeface="Arial" panose="020B0604020202020204" pitchFamily="34" charset="0"/>
              </a:rPr>
            </a:br>
            <a:r>
              <a:rPr kumimoji="0" lang="fr-FR" b="0" i="0" u="none" strike="noStrike" kern="1200" cap="none" spc="0" normalizeH="0" baseline="0" noProof="0" dirty="0">
                <a:ln>
                  <a:noFill/>
                </a:ln>
                <a:solidFill>
                  <a:schemeClr val="bg1">
                    <a:lumMod val="75000"/>
                  </a:schemeClr>
                </a:solidFill>
                <a:effectLst/>
                <a:uLnTx/>
                <a:uFillTx/>
                <a:ea typeface="Calibri" panose="020F0502020204030204" pitchFamily="34" charset="0"/>
                <a:cs typeface="Arial" panose="020B0604020202020204" pitchFamily="34" charset="0"/>
              </a:rPr>
              <a:t>amis ChatGPT. (Schtroumpf, 2024, p.45)</a:t>
            </a:r>
          </a:p>
          <a:p>
            <a:pPr>
              <a:lnSpc>
                <a:spcPct val="107000"/>
              </a:lnSpc>
              <a:spcAft>
                <a:spcPts val="1200"/>
              </a:spcAft>
              <a:defRPr/>
            </a:pPr>
            <a:r>
              <a:rPr lang="fr-FR" sz="2400" dirty="0">
                <a:solidFill>
                  <a:schemeClr val="bg1"/>
                </a:solidFill>
              </a:rPr>
              <a:t>&gt; Mets les 450 références bibliographiques qui suivent aux normes </a:t>
            </a:r>
            <a:r>
              <a:rPr lang="fr-FR" sz="2400" i="1" dirty="0">
                <a:solidFill>
                  <a:schemeClr val="bg1"/>
                </a:solidFill>
              </a:rPr>
              <a:t>APA7</a:t>
            </a:r>
          </a:p>
          <a:p>
            <a:pPr lvl="0">
              <a:lnSpc>
                <a:spcPct val="107000"/>
              </a:lnSpc>
              <a:spcAft>
                <a:spcPts val="1200"/>
              </a:spcAft>
              <a:defRPr/>
            </a:pP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&gt; Peux-tu </a:t>
            </a:r>
            <a:r>
              <a:rPr lang="fr-FR" sz="2400" dirty="0">
                <a:solidFill>
                  <a:schemeClr val="bg1"/>
                </a:solidFill>
                <a:ea typeface="Calibri" panose="020F0502020204030204" pitchFamily="34" charset="0"/>
                <a:cs typeface="Arial" panose="020B0604020202020204" pitchFamily="34" charset="0"/>
              </a:rPr>
              <a:t>éliminer du passage qui suit tous </a:t>
            </a: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les éléments qui trahissent quelque </a:t>
            </a:r>
            <a:r>
              <a:rPr kumimoji="0" lang="fr-FR" sz="2400" b="0" i="0" u="sng"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subjectivité</a:t>
            </a: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 ? </a:t>
            </a:r>
            <a:b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b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&gt; Peux-tu rendre la critique qui suit moins </a:t>
            </a:r>
            <a:r>
              <a:rPr kumimoji="0" lang="fr-FR" sz="2400" b="0" i="0" u="sng"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acerbe</a:t>
            </a:r>
            <a:r>
              <a:rPr kumimoji="0" lang="fr-FR"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 ?</a:t>
            </a:r>
            <a:r>
              <a:rPr kumimoji="0" lang="fr-FR" sz="2400" b="0" i="0" u="none" strike="noStrike" kern="1200" cap="none" spc="0" normalizeH="0" baseline="0" noProof="0" dirty="0">
                <a:ln>
                  <a:noFill/>
                </a:ln>
                <a:solidFill>
                  <a:schemeClr val="bg1"/>
                </a:solidFill>
                <a:effectLst/>
                <a:uLnTx/>
                <a:uFillTx/>
                <a:ea typeface="Times New Roman" panose="02020603050405020304" pitchFamily="18" charset="0"/>
                <a:cs typeface="Arial" panose="020B0604020202020204" pitchFamily="34" charset="0"/>
              </a:rPr>
              <a:t> </a:t>
            </a:r>
            <a:br>
              <a:rPr kumimoji="0" lang="fr-FR" sz="2400" b="0" i="0" u="none" strike="noStrike" kern="1200" cap="none" spc="0" normalizeH="0" baseline="0" noProof="0" dirty="0">
                <a:ln>
                  <a:noFill/>
                </a:ln>
                <a:solidFill>
                  <a:schemeClr val="bg1"/>
                </a:solidFill>
                <a:effectLst/>
                <a:uLnTx/>
                <a:uFillTx/>
                <a:ea typeface="Times New Roman" panose="02020603050405020304" pitchFamily="18" charset="0"/>
                <a:cs typeface="Arial" panose="020B0604020202020204" pitchFamily="34" charset="0"/>
              </a:rPr>
            </a:br>
            <a:r>
              <a:rPr kumimoji="0" lang="fr-FR" sz="2400" b="0" i="0" u="none" strike="noStrike" kern="1200" cap="none" spc="0" normalizeH="0" baseline="0" noProof="0" dirty="0">
                <a:ln>
                  <a:noFill/>
                </a:ln>
                <a:solidFill>
                  <a:schemeClr val="bg1"/>
                </a:solidFill>
                <a:effectLst/>
                <a:uLnTx/>
                <a:uFillTx/>
                <a:ea typeface="Times New Roman" panose="02020603050405020304" pitchFamily="18" charset="0"/>
                <a:cs typeface="Arial" panose="020B0604020202020204" pitchFamily="34" charset="0"/>
              </a:rPr>
              <a:t>&gt; Peux-tu parfaire ce texte pour qu’il réponde mieux aux </a:t>
            </a:r>
            <a:r>
              <a:rPr kumimoji="0" lang="fr-FR" sz="2400" b="0" i="0" u="sng" strike="noStrike" kern="1200" cap="none" spc="0" normalizeH="0" baseline="0" noProof="0" dirty="0">
                <a:ln>
                  <a:noFill/>
                </a:ln>
                <a:solidFill>
                  <a:schemeClr val="bg1"/>
                </a:solidFill>
                <a:effectLst/>
                <a:uLnTx/>
                <a:uFillTx/>
                <a:ea typeface="Times New Roman" panose="02020603050405020304" pitchFamily="18" charset="0"/>
                <a:cs typeface="Arial" panose="020B0604020202020204" pitchFamily="34" charset="0"/>
              </a:rPr>
              <a:t>normes du discours scientifique</a:t>
            </a:r>
            <a:r>
              <a:rPr kumimoji="0" lang="fr-FR" sz="2400" b="0" i="0" u="none" strike="noStrike" kern="1200" cap="none" spc="0" normalizeH="0" baseline="0" noProof="0" dirty="0">
                <a:ln>
                  <a:noFill/>
                </a:ln>
                <a:solidFill>
                  <a:schemeClr val="bg1"/>
                </a:solidFill>
                <a:effectLst/>
                <a:uLnTx/>
                <a:uFillTx/>
                <a:ea typeface="Times New Roman" panose="02020603050405020304" pitchFamily="18" charset="0"/>
                <a:cs typeface="Arial" panose="020B0604020202020204" pitchFamily="34" charset="0"/>
              </a:rPr>
              <a:t> ?</a:t>
            </a:r>
          </a:p>
        </p:txBody>
      </p:sp>
      <p:sp>
        <p:nvSpPr>
          <p:cNvPr id="2" name="Espace réservé du numéro de diapositive 1">
            <a:extLst>
              <a:ext uri="{FF2B5EF4-FFF2-40B4-BE49-F238E27FC236}">
                <a16:creationId xmlns:a16="http://schemas.microsoft.com/office/drawing/2014/main" id="{32D1790D-966A-3198-5E5C-65B77433D185}"/>
              </a:ext>
            </a:extLst>
          </p:cNvPr>
          <p:cNvSpPr>
            <a:spLocks noGrp="1"/>
          </p:cNvSpPr>
          <p:nvPr>
            <p:ph type="sldNum" sz="quarter" idx="12"/>
          </p:nvPr>
        </p:nvSpPr>
        <p:spPr/>
        <p:txBody>
          <a:bodyPr/>
          <a:lstStyle/>
          <a:p>
            <a:fld id="{A155AEFD-F12B-487F-A3C9-A502590000AA}" type="slidenum">
              <a:rPr lang="fr-FR" smtClean="0"/>
              <a:t>44</a:t>
            </a:fld>
            <a:endParaRPr lang="fr-FR"/>
          </a:p>
        </p:txBody>
      </p:sp>
      <p:pic>
        <p:nvPicPr>
          <p:cNvPr id="4" name="Image 3">
            <a:extLst>
              <a:ext uri="{FF2B5EF4-FFF2-40B4-BE49-F238E27FC236}">
                <a16:creationId xmlns:a16="http://schemas.microsoft.com/office/drawing/2014/main" id="{93F1A93C-2DED-3AC4-653C-3709B28F9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659" y="899907"/>
            <a:ext cx="271985" cy="271985"/>
          </a:xfrm>
          <a:prstGeom prst="rect">
            <a:avLst/>
          </a:prstGeom>
        </p:spPr>
      </p:pic>
    </p:spTree>
    <p:extLst>
      <p:ext uri="{BB962C8B-B14F-4D97-AF65-F5344CB8AC3E}">
        <p14:creationId xmlns:p14="http://schemas.microsoft.com/office/powerpoint/2010/main" val="2797941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1D8095F-769B-2746-8AF0-7939C0FB0D14}"/>
              </a:ext>
            </a:extLst>
          </p:cNvPr>
          <p:cNvSpPr>
            <a:spLocks noGrp="1"/>
          </p:cNvSpPr>
          <p:nvPr>
            <p:ph type="sldNum" sz="quarter" idx="12"/>
          </p:nvPr>
        </p:nvSpPr>
        <p:spPr/>
        <p:txBody>
          <a:bodyPr/>
          <a:lstStyle/>
          <a:p>
            <a:fld id="{DE72B1B6-D2B8-4246-BD5A-AAB75EB5DC44}" type="slidenum">
              <a:rPr lang="fr-FR" smtClean="0"/>
              <a:t>45</a:t>
            </a:fld>
            <a:endParaRPr lang="fr-FR"/>
          </a:p>
        </p:txBody>
      </p:sp>
      <p:pic>
        <p:nvPicPr>
          <p:cNvPr id="3" name="Image 2" descr="Une image contenant texte, capture d’écran, diagramme, conception&#10;&#10;Description générée automatiquement">
            <a:extLst>
              <a:ext uri="{FF2B5EF4-FFF2-40B4-BE49-F238E27FC236}">
                <a16:creationId xmlns:a16="http://schemas.microsoft.com/office/drawing/2014/main" id="{48ADE61B-3B91-9910-2B0B-71C82603F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566" y="611971"/>
            <a:ext cx="3390867" cy="56340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7536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conception&#10;&#10;Description générée automatiquement">
            <a:extLst>
              <a:ext uri="{FF2B5EF4-FFF2-40B4-BE49-F238E27FC236}">
                <a16:creationId xmlns:a16="http://schemas.microsoft.com/office/drawing/2014/main" id="{AD4C4CB1-A3B0-7FC7-1B7B-62B88DD94D7F}"/>
              </a:ext>
            </a:extLst>
          </p:cNvPr>
          <p:cNvPicPr>
            <a:picLocks noChangeAspect="1"/>
          </p:cNvPicPr>
          <p:nvPr/>
        </p:nvPicPr>
        <p:blipFill rotWithShape="1">
          <a:blip r:embed="rId2">
            <a:extLst>
              <a:ext uri="{28A0092B-C50C-407E-A947-70E740481C1C}">
                <a14:useLocalDpi xmlns:a14="http://schemas.microsoft.com/office/drawing/2010/main" val="0"/>
              </a:ext>
            </a:extLst>
          </a:blip>
          <a:srcRect t="-1" b="41016"/>
          <a:stretch/>
        </p:blipFill>
        <p:spPr>
          <a:xfrm>
            <a:off x="2609817" y="174342"/>
            <a:ext cx="6819696" cy="6683658"/>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7A9544E3-D035-C26D-D010-BF306A5A264D}"/>
              </a:ext>
            </a:extLst>
          </p:cNvPr>
          <p:cNvSpPr txBox="1"/>
          <p:nvPr/>
        </p:nvSpPr>
        <p:spPr>
          <a:xfrm>
            <a:off x="159466" y="4046324"/>
            <a:ext cx="2464136" cy="646331"/>
          </a:xfrm>
          <a:prstGeom prst="rect">
            <a:avLst/>
          </a:prstGeom>
          <a:noFill/>
        </p:spPr>
        <p:txBody>
          <a:bodyPr wrap="none" rtlCol="0">
            <a:spAutoFit/>
          </a:bodyPr>
          <a:lstStyle/>
          <a:p>
            <a:r>
              <a:rPr lang="fr-FR" dirty="0"/>
              <a:t>Comment soigner </a:t>
            </a:r>
            <a:br>
              <a:rPr lang="fr-FR" dirty="0"/>
            </a:br>
            <a:r>
              <a:rPr lang="fr-FR" dirty="0"/>
              <a:t>les dents d’une poule ?</a:t>
            </a:r>
          </a:p>
        </p:txBody>
      </p:sp>
      <p:pic>
        <p:nvPicPr>
          <p:cNvPr id="6" name="Image 5">
            <a:extLst>
              <a:ext uri="{FF2B5EF4-FFF2-40B4-BE49-F238E27FC236}">
                <a16:creationId xmlns:a16="http://schemas.microsoft.com/office/drawing/2014/main" id="{3537587F-F09E-5669-3436-9D16587BF0BA}"/>
              </a:ext>
            </a:extLst>
          </p:cNvPr>
          <p:cNvPicPr>
            <a:picLocks noChangeAspect="1"/>
          </p:cNvPicPr>
          <p:nvPr/>
        </p:nvPicPr>
        <p:blipFill>
          <a:blip r:embed="rId3"/>
          <a:stretch>
            <a:fillRect/>
          </a:stretch>
        </p:blipFill>
        <p:spPr>
          <a:xfrm>
            <a:off x="170621" y="4686032"/>
            <a:ext cx="2314898" cy="1991003"/>
          </a:xfrm>
          <a:prstGeom prst="rect">
            <a:avLst/>
          </a:prstGeom>
        </p:spPr>
      </p:pic>
      <p:sp>
        <p:nvSpPr>
          <p:cNvPr id="7" name="Rectangle 6">
            <a:extLst>
              <a:ext uri="{FF2B5EF4-FFF2-40B4-BE49-F238E27FC236}">
                <a16:creationId xmlns:a16="http://schemas.microsoft.com/office/drawing/2014/main" id="{FED20D47-0654-4284-2F21-FA7BA6AD7E30}"/>
              </a:ext>
            </a:extLst>
          </p:cNvPr>
          <p:cNvSpPr/>
          <p:nvPr/>
        </p:nvSpPr>
        <p:spPr>
          <a:xfrm>
            <a:off x="2958867" y="5582654"/>
            <a:ext cx="2399196" cy="1275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0ED7934-2E35-7395-1D66-B12B5A569071}"/>
              </a:ext>
            </a:extLst>
          </p:cNvPr>
          <p:cNvSpPr/>
          <p:nvPr/>
        </p:nvSpPr>
        <p:spPr>
          <a:xfrm>
            <a:off x="5871411" y="4505068"/>
            <a:ext cx="2803807" cy="235293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a:extLst>
              <a:ext uri="{FF2B5EF4-FFF2-40B4-BE49-F238E27FC236}">
                <a16:creationId xmlns:a16="http://schemas.microsoft.com/office/drawing/2014/main" id="{118B1954-610F-7F01-CD24-CA8EDA140103}"/>
              </a:ext>
            </a:extLst>
          </p:cNvPr>
          <p:cNvCxnSpPr>
            <a:cxnSpLocks/>
          </p:cNvCxnSpPr>
          <p:nvPr/>
        </p:nvCxnSpPr>
        <p:spPr>
          <a:xfrm flipV="1">
            <a:off x="2733900" y="5196689"/>
            <a:ext cx="449933" cy="2132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753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26F2AB-CB10-C21A-7702-53D6579C56EA}"/>
              </a:ext>
            </a:extLst>
          </p:cNvPr>
          <p:cNvSpPr>
            <a:spLocks noGrp="1"/>
          </p:cNvSpPr>
          <p:nvPr>
            <p:ph type="sldNum" sz="quarter" idx="12"/>
          </p:nvPr>
        </p:nvSpPr>
        <p:spPr/>
        <p:txBody>
          <a:bodyPr/>
          <a:lstStyle/>
          <a:p>
            <a:fld id="{DE72B1B6-D2B8-4246-BD5A-AAB75EB5DC44}" type="slidenum">
              <a:rPr lang="fr-FR" smtClean="0"/>
              <a:t>47</a:t>
            </a:fld>
            <a:endParaRPr lang="fr-FR"/>
          </a:p>
        </p:txBody>
      </p:sp>
      <p:pic>
        <p:nvPicPr>
          <p:cNvPr id="3" name="Image 2" descr="Une image contenant texte, capture d’écran, diagramme, conception&#10;&#10;Description générée automatiquement">
            <a:extLst>
              <a:ext uri="{FF2B5EF4-FFF2-40B4-BE49-F238E27FC236}">
                <a16:creationId xmlns:a16="http://schemas.microsoft.com/office/drawing/2014/main" id="{1BB0E79D-9FA7-8235-6430-F012F7123133}"/>
              </a:ext>
            </a:extLst>
          </p:cNvPr>
          <p:cNvPicPr>
            <a:picLocks noChangeAspect="1"/>
          </p:cNvPicPr>
          <p:nvPr/>
        </p:nvPicPr>
        <p:blipFill rotWithShape="1">
          <a:blip r:embed="rId2">
            <a:extLst>
              <a:ext uri="{28A0092B-C50C-407E-A947-70E740481C1C}">
                <a14:useLocalDpi xmlns:a14="http://schemas.microsoft.com/office/drawing/2010/main" val="0"/>
              </a:ext>
            </a:extLst>
          </a:blip>
          <a:srcRect t="23337" b="16213"/>
          <a:stretch/>
        </p:blipFill>
        <p:spPr>
          <a:xfrm>
            <a:off x="2613728" y="8327"/>
            <a:ext cx="6819696" cy="684967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74523895-DF67-349A-EB61-9FFD68A41C3D}"/>
              </a:ext>
            </a:extLst>
          </p:cNvPr>
          <p:cNvSpPr/>
          <p:nvPr/>
        </p:nvSpPr>
        <p:spPr>
          <a:xfrm>
            <a:off x="3077672" y="914400"/>
            <a:ext cx="2245766" cy="1883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E795CA0-3EE6-3C78-89F2-86E002BC1265}"/>
              </a:ext>
            </a:extLst>
          </p:cNvPr>
          <p:cNvSpPr/>
          <p:nvPr/>
        </p:nvSpPr>
        <p:spPr>
          <a:xfrm>
            <a:off x="2951430" y="2725097"/>
            <a:ext cx="2372008" cy="1883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6C7B4C0-CA1D-C431-2223-4D21A2B138DD}"/>
              </a:ext>
            </a:extLst>
          </p:cNvPr>
          <p:cNvSpPr/>
          <p:nvPr/>
        </p:nvSpPr>
        <p:spPr>
          <a:xfrm>
            <a:off x="2841279" y="8328"/>
            <a:ext cx="2372008" cy="1883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53950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26F2AB-CB10-C21A-7702-53D6579C56EA}"/>
              </a:ext>
            </a:extLst>
          </p:cNvPr>
          <p:cNvSpPr>
            <a:spLocks noGrp="1"/>
          </p:cNvSpPr>
          <p:nvPr>
            <p:ph type="sldNum" sz="quarter" idx="12"/>
          </p:nvPr>
        </p:nvSpPr>
        <p:spPr/>
        <p:txBody>
          <a:bodyPr/>
          <a:lstStyle/>
          <a:p>
            <a:fld id="{DE72B1B6-D2B8-4246-BD5A-AAB75EB5DC44}" type="slidenum">
              <a:rPr lang="fr-FR" smtClean="0"/>
              <a:t>48</a:t>
            </a:fld>
            <a:endParaRPr lang="fr-FR"/>
          </a:p>
        </p:txBody>
      </p:sp>
      <p:pic>
        <p:nvPicPr>
          <p:cNvPr id="3" name="Image 2" descr="Une image contenant texte, capture d’écran, diagramme, conception&#10;&#10;Description générée automatiquement">
            <a:extLst>
              <a:ext uri="{FF2B5EF4-FFF2-40B4-BE49-F238E27FC236}">
                <a16:creationId xmlns:a16="http://schemas.microsoft.com/office/drawing/2014/main" id="{1BB0E79D-9FA7-8235-6430-F012F7123133}"/>
              </a:ext>
            </a:extLst>
          </p:cNvPr>
          <p:cNvPicPr>
            <a:picLocks noChangeAspect="1"/>
          </p:cNvPicPr>
          <p:nvPr/>
        </p:nvPicPr>
        <p:blipFill rotWithShape="1">
          <a:blip r:embed="rId2">
            <a:extLst>
              <a:ext uri="{28A0092B-C50C-407E-A947-70E740481C1C}">
                <a14:useLocalDpi xmlns:a14="http://schemas.microsoft.com/office/drawing/2010/main" val="0"/>
              </a:ext>
            </a:extLst>
          </a:blip>
          <a:srcRect t="40521" b="1"/>
          <a:stretch/>
        </p:blipFill>
        <p:spPr>
          <a:xfrm>
            <a:off x="2613728" y="-1"/>
            <a:ext cx="6819696" cy="673963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74523895-DF67-349A-EB61-9FFD68A41C3D}"/>
              </a:ext>
            </a:extLst>
          </p:cNvPr>
          <p:cNvSpPr/>
          <p:nvPr/>
        </p:nvSpPr>
        <p:spPr>
          <a:xfrm>
            <a:off x="2949336" y="914400"/>
            <a:ext cx="2245766" cy="1883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6C7B4C0-CA1D-C431-2223-4D21A2B138DD}"/>
              </a:ext>
            </a:extLst>
          </p:cNvPr>
          <p:cNvSpPr/>
          <p:nvPr/>
        </p:nvSpPr>
        <p:spPr>
          <a:xfrm>
            <a:off x="2951430" y="-1"/>
            <a:ext cx="2372008" cy="941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9228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 coins arrondis 16">
            <a:extLst>
              <a:ext uri="{FF2B5EF4-FFF2-40B4-BE49-F238E27FC236}">
                <a16:creationId xmlns:a16="http://schemas.microsoft.com/office/drawing/2014/main" id="{D8783DDD-5BA7-2F33-1DCB-60921497B962}"/>
              </a:ext>
            </a:extLst>
          </p:cNvPr>
          <p:cNvSpPr/>
          <p:nvPr/>
        </p:nvSpPr>
        <p:spPr>
          <a:xfrm>
            <a:off x="7078139" y="4969419"/>
            <a:ext cx="4723597" cy="1118792"/>
          </a:xfrm>
          <a:prstGeom prst="round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FF18818E-EB09-A425-487F-0F3D7BAA7BDB}"/>
              </a:ext>
            </a:extLst>
          </p:cNvPr>
          <p:cNvSpPr txBox="1"/>
          <p:nvPr/>
        </p:nvSpPr>
        <p:spPr>
          <a:xfrm>
            <a:off x="7339256" y="5121987"/>
            <a:ext cx="42678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Aucun frais, ou si peu (v.4)…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Et que de temps gagné, au final !</a:t>
            </a:r>
          </a:p>
        </p:txBody>
      </p:sp>
      <p:sp>
        <p:nvSpPr>
          <p:cNvPr id="3" name="ZoneTexte 2">
            <a:extLst>
              <a:ext uri="{FF2B5EF4-FFF2-40B4-BE49-F238E27FC236}">
                <a16:creationId xmlns:a16="http://schemas.microsoft.com/office/drawing/2014/main" id="{D619AB52-EDC9-B894-C68B-6878B09885CF}"/>
              </a:ext>
            </a:extLst>
          </p:cNvPr>
          <p:cNvSpPr txBox="1"/>
          <p:nvPr/>
        </p:nvSpPr>
        <p:spPr>
          <a:xfrm>
            <a:off x="3237886" y="386575"/>
            <a:ext cx="5489690" cy="47089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5072B0"/>
                </a:solidFill>
                <a:effectLst/>
                <a:uLnTx/>
                <a:uFillTx/>
                <a:latin typeface="Calibri" panose="020F0502020204030204"/>
                <a:ea typeface="+mn-ea"/>
                <a:cs typeface="+mn-cs"/>
              </a:rPr>
              <a:t>Mise en situation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5072B0"/>
                </a:solidFill>
                <a:effectLst/>
                <a:uLnTx/>
                <a:uFillTx/>
                <a:latin typeface="Calibri" panose="020F0502020204030204"/>
                <a:ea typeface="+mn-ea"/>
                <a:cs typeface="+mn-cs"/>
              </a:rPr>
              <a:t>Phrases courtes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5072B0"/>
                </a:solidFill>
                <a:effectLst/>
                <a:uLnTx/>
                <a:uFillTx/>
                <a:latin typeface="Calibri" panose="020F0502020204030204"/>
                <a:ea typeface="+mn-ea"/>
                <a:cs typeface="+mn-cs"/>
              </a:rPr>
              <a:t>Attention aux </a:t>
            </a:r>
            <a:r>
              <a:rPr kumimoji="0" lang="fr-FR" sz="2400" b="0" i="0" u="sng" strike="noStrike" kern="1200" cap="none" spc="0" normalizeH="0" baseline="0" noProof="0" dirty="0">
                <a:ln>
                  <a:noFill/>
                </a:ln>
                <a:solidFill>
                  <a:srgbClr val="5072B0"/>
                </a:solidFill>
                <a:effectLst/>
                <a:uLnTx/>
                <a:uFillTx/>
                <a:latin typeface="Calibri" panose="020F0502020204030204"/>
                <a:ea typeface="+mn-ea"/>
                <a:cs typeface="+mn-cs"/>
              </a:rPr>
              <a:t>pronoms</a:t>
            </a:r>
            <a:r>
              <a:rPr kumimoji="0" lang="fr-FR" sz="2400" b="0" i="0" u="none" strike="noStrike" kern="1200" cap="none" spc="0" normalizeH="0" baseline="0" noProof="0" dirty="0">
                <a:ln>
                  <a:noFill/>
                </a:ln>
                <a:solidFill>
                  <a:srgbClr val="5072B0"/>
                </a:solidFill>
                <a:effectLst/>
                <a:uLnTx/>
                <a:uFillTx/>
                <a:latin typeface="Calibri" panose="020F0502020204030204"/>
                <a:ea typeface="+mn-ea"/>
                <a:cs typeface="+mn-cs"/>
              </a:rPr>
              <a:t> difficiles à interpréter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5072B0"/>
                </a:solidFill>
                <a:effectLst/>
                <a:uLnTx/>
                <a:uFillTx/>
                <a:latin typeface="Calibri" panose="020F0502020204030204"/>
                <a:ea typeface="+mn-ea"/>
                <a:cs typeface="+mn-cs"/>
              </a:rPr>
              <a:t>Bien </a:t>
            </a:r>
            <a:r>
              <a:rPr kumimoji="0" lang="fr-FR" sz="2400" b="0" i="0" u="sng" strike="noStrike" kern="1200" cap="none" spc="0" normalizeH="0" baseline="0" noProof="0" dirty="0">
                <a:ln>
                  <a:noFill/>
                </a:ln>
                <a:solidFill>
                  <a:srgbClr val="5072B0"/>
                </a:solidFill>
                <a:effectLst/>
                <a:uLnTx/>
                <a:uFillTx/>
                <a:latin typeface="Calibri" panose="020F0502020204030204"/>
                <a:ea typeface="+mn-ea"/>
                <a:cs typeface="+mn-cs"/>
              </a:rPr>
              <a:t>hiérarchiser</a:t>
            </a:r>
            <a:r>
              <a:rPr kumimoji="0" lang="fr-FR" sz="2400" b="0" i="0" u="none" strike="noStrike" kern="1200" cap="none" spc="0" normalizeH="0" baseline="0" noProof="0" dirty="0">
                <a:ln>
                  <a:noFill/>
                </a:ln>
                <a:solidFill>
                  <a:srgbClr val="5072B0"/>
                </a:solidFill>
                <a:effectLst/>
                <a:uLnTx/>
                <a:uFillTx/>
                <a:latin typeface="Calibri" panose="020F0502020204030204"/>
                <a:ea typeface="+mn-ea"/>
                <a:cs typeface="+mn-cs"/>
              </a:rPr>
              <a:t> les contraintes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5072B0"/>
                </a:solidFill>
                <a:effectLst/>
                <a:uLnTx/>
                <a:uFillTx/>
                <a:latin typeface="Calibri" panose="020F0502020204030204"/>
                <a:ea typeface="+mn-ea"/>
                <a:cs typeface="+mn-cs"/>
              </a:rPr>
              <a:t>Avancer par étapes « essais-erreurs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5072B0"/>
                </a:solidFill>
                <a:effectLst/>
                <a:uLnTx/>
                <a:uFillTx/>
                <a:latin typeface="Calibri" panose="020F0502020204030204"/>
                <a:ea typeface="+mn-ea"/>
                <a:cs typeface="+mn-cs"/>
              </a:rPr>
              <a:t>Faire répéter consigne, demander à ChatGPT de poser des questions, provoquer le dialogue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5072B0"/>
                </a:solidFill>
                <a:effectLst/>
                <a:uLnTx/>
                <a:uFillTx/>
                <a:latin typeface="Calibri" panose="020F0502020204030204"/>
                <a:ea typeface="+mn-ea"/>
                <a:cs typeface="+mn-cs"/>
              </a:rPr>
              <a:t>Astuces </a:t>
            </a:r>
            <a:r>
              <a:rPr kumimoji="0" lang="fr-FR" sz="2400" b="0" i="1" u="none" strike="noStrike" kern="1200" cap="none" spc="0" normalizeH="0" baseline="0" noProof="0" dirty="0" err="1">
                <a:ln>
                  <a:noFill/>
                </a:ln>
                <a:solidFill>
                  <a:srgbClr val="5072B0"/>
                </a:solidFill>
                <a:effectLst/>
                <a:uLnTx/>
                <a:uFillTx/>
                <a:latin typeface="Calibri" panose="020F0502020204030204"/>
                <a:ea typeface="+mn-ea"/>
                <a:cs typeface="+mn-cs"/>
              </a:rPr>
              <a:t>Tiktok</a:t>
            </a:r>
            <a:r>
              <a:rPr kumimoji="0" lang="fr-FR" sz="2400" b="0" i="0" u="none" strike="noStrike" kern="1200" cap="none" spc="0" normalizeH="0" baseline="0" noProof="0" dirty="0">
                <a:ln>
                  <a:noFill/>
                </a:ln>
                <a:solidFill>
                  <a:srgbClr val="5072B0"/>
                </a:solidFill>
                <a:effectLst/>
                <a:uLnTx/>
                <a:uFillTx/>
                <a:latin typeface="Calibri" panose="020F0502020204030204"/>
                <a:ea typeface="+mn-ea"/>
                <a:cs typeface="+mn-cs"/>
              </a:rPr>
              <a:t> #chatgpt</a:t>
            </a:r>
          </a:p>
        </p:txBody>
      </p:sp>
      <p:pic>
        <p:nvPicPr>
          <p:cNvPr id="11" name="Image 10">
            <a:extLst>
              <a:ext uri="{FF2B5EF4-FFF2-40B4-BE49-F238E27FC236}">
                <a16:creationId xmlns:a16="http://schemas.microsoft.com/office/drawing/2014/main" id="{E0F9EF8B-771C-7538-5655-D48085E1F138}"/>
              </a:ext>
            </a:extLst>
          </p:cNvPr>
          <p:cNvPicPr>
            <a:picLocks noChangeAspect="1"/>
          </p:cNvPicPr>
          <p:nvPr/>
        </p:nvPicPr>
        <p:blipFill>
          <a:blip r:embed="rId2">
            <a:alphaModFix amt="70000"/>
            <a:duotone>
              <a:schemeClr val="bg2">
                <a:shade val="45000"/>
                <a:satMod val="135000"/>
              </a:schemeClr>
              <a:prstClr val="white"/>
            </a:duotone>
          </a:blip>
          <a:stretch>
            <a:fillRect/>
          </a:stretch>
        </p:blipFill>
        <p:spPr>
          <a:xfrm>
            <a:off x="113250" y="5171840"/>
            <a:ext cx="3124636" cy="1686160"/>
          </a:xfrm>
          <a:prstGeom prst="rect">
            <a:avLst/>
          </a:prstGeom>
        </p:spPr>
      </p:pic>
      <p:pic>
        <p:nvPicPr>
          <p:cNvPr id="6" name="Image 5">
            <a:extLst>
              <a:ext uri="{FF2B5EF4-FFF2-40B4-BE49-F238E27FC236}">
                <a16:creationId xmlns:a16="http://schemas.microsoft.com/office/drawing/2014/main" id="{25796914-1837-46EA-42FC-1C853D1BEAC3}"/>
              </a:ext>
            </a:extLst>
          </p:cNvPr>
          <p:cNvPicPr>
            <a:picLocks noChangeAspect="1"/>
          </p:cNvPicPr>
          <p:nvPr/>
        </p:nvPicPr>
        <p:blipFill>
          <a:blip r:embed="rId3">
            <a:alphaModFix amt="20000"/>
          </a:blip>
          <a:stretch>
            <a:fillRect/>
          </a:stretch>
        </p:blipFill>
        <p:spPr>
          <a:xfrm>
            <a:off x="391067" y="1306995"/>
            <a:ext cx="1657581" cy="2143424"/>
          </a:xfrm>
          <a:prstGeom prst="rect">
            <a:avLst/>
          </a:prstGeom>
        </p:spPr>
      </p:pic>
      <p:cxnSp>
        <p:nvCxnSpPr>
          <p:cNvPr id="8" name="Connecteur droit 7">
            <a:extLst>
              <a:ext uri="{FF2B5EF4-FFF2-40B4-BE49-F238E27FC236}">
                <a16:creationId xmlns:a16="http://schemas.microsoft.com/office/drawing/2014/main" id="{41B11AE0-68BA-5357-834E-761E036DA483}"/>
              </a:ext>
            </a:extLst>
          </p:cNvPr>
          <p:cNvCxnSpPr>
            <a:cxnSpLocks/>
          </p:cNvCxnSpPr>
          <p:nvPr/>
        </p:nvCxnSpPr>
        <p:spPr>
          <a:xfrm flipH="1">
            <a:off x="3064015" y="6474277"/>
            <a:ext cx="87554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ACD749E4-9695-3049-246E-BAC43A0AC408}"/>
              </a:ext>
            </a:extLst>
          </p:cNvPr>
          <p:cNvSpPr txBox="1"/>
          <p:nvPr/>
        </p:nvSpPr>
        <p:spPr>
          <a:xfrm>
            <a:off x="9018540" y="411254"/>
            <a:ext cx="2599751"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Qui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À qui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 qui / de quoi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Fait quoi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Genre de discours/texte ?</a:t>
            </a:r>
          </a:p>
        </p:txBody>
      </p:sp>
      <p:cxnSp>
        <p:nvCxnSpPr>
          <p:cNvPr id="12" name="Connecteur droit 11">
            <a:extLst>
              <a:ext uri="{FF2B5EF4-FFF2-40B4-BE49-F238E27FC236}">
                <a16:creationId xmlns:a16="http://schemas.microsoft.com/office/drawing/2014/main" id="{5A027605-CDC1-8FBF-87D8-BF0B7B57385B}"/>
              </a:ext>
            </a:extLst>
          </p:cNvPr>
          <p:cNvCxnSpPr/>
          <p:nvPr/>
        </p:nvCxnSpPr>
        <p:spPr>
          <a:xfrm>
            <a:off x="5982731" y="1201479"/>
            <a:ext cx="27448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F1A9075C-D6DB-610C-30B1-92AB0663AD02}"/>
              </a:ext>
            </a:extLst>
          </p:cNvPr>
          <p:cNvCxnSpPr/>
          <p:nvPr/>
        </p:nvCxnSpPr>
        <p:spPr>
          <a:xfrm flipH="1" flipV="1">
            <a:off x="2048648" y="3365202"/>
            <a:ext cx="1286301" cy="1408814"/>
          </a:xfrm>
          <a:prstGeom prst="line">
            <a:avLst/>
          </a:prstGeom>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D29007F-F8B3-5C61-DA8F-07E44B3ABDC6}"/>
              </a:ext>
            </a:extLst>
          </p:cNvPr>
          <p:cNvSpPr txBox="1"/>
          <p:nvPr/>
        </p:nvSpPr>
        <p:spPr>
          <a:xfrm>
            <a:off x="4105565" y="6286759"/>
            <a:ext cx="1323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Petit conseil</a:t>
            </a:r>
          </a:p>
        </p:txBody>
      </p:sp>
      <p:sp>
        <p:nvSpPr>
          <p:cNvPr id="4" name="Espace réservé du numéro de diapositive 3">
            <a:extLst>
              <a:ext uri="{FF2B5EF4-FFF2-40B4-BE49-F238E27FC236}">
                <a16:creationId xmlns:a16="http://schemas.microsoft.com/office/drawing/2014/main" id="{F6B373D3-1277-E684-8F9C-AF72DA27263E}"/>
              </a:ext>
            </a:extLst>
          </p:cNvPr>
          <p:cNvSpPr>
            <a:spLocks noGrp="1"/>
          </p:cNvSpPr>
          <p:nvPr>
            <p:ph type="sldNum" sz="quarter" idx="12"/>
          </p:nvPr>
        </p:nvSpPr>
        <p:spPr/>
        <p:txBody>
          <a:bodyPr/>
          <a:lstStyle/>
          <a:p>
            <a:fld id="{A155AEFD-F12B-487F-A3C9-A502590000AA}" type="slidenum">
              <a:rPr lang="fr-FR" smtClean="0"/>
              <a:t>49</a:t>
            </a:fld>
            <a:endParaRPr lang="fr-FR" dirty="0"/>
          </a:p>
        </p:txBody>
      </p:sp>
    </p:spTree>
    <p:extLst>
      <p:ext uri="{BB962C8B-B14F-4D97-AF65-F5344CB8AC3E}">
        <p14:creationId xmlns:p14="http://schemas.microsoft.com/office/powerpoint/2010/main" val="74322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èche : chevron 6">
            <a:extLst>
              <a:ext uri="{FF2B5EF4-FFF2-40B4-BE49-F238E27FC236}">
                <a16:creationId xmlns:a16="http://schemas.microsoft.com/office/drawing/2014/main" id="{7259A011-5003-BFAE-64B0-D69994A38B04}"/>
              </a:ext>
            </a:extLst>
          </p:cNvPr>
          <p:cNvSpPr/>
          <p:nvPr/>
        </p:nvSpPr>
        <p:spPr>
          <a:xfrm rot="5400000">
            <a:off x="4919662" y="2684318"/>
            <a:ext cx="2352675" cy="1489364"/>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ZoneTexte 2">
            <a:extLst>
              <a:ext uri="{FF2B5EF4-FFF2-40B4-BE49-F238E27FC236}">
                <a16:creationId xmlns:a16="http://schemas.microsoft.com/office/drawing/2014/main" id="{D2B1D1FC-1523-E9FA-0C40-938D1F4B5BFA}"/>
              </a:ext>
            </a:extLst>
          </p:cNvPr>
          <p:cNvSpPr txBox="1"/>
          <p:nvPr/>
        </p:nvSpPr>
        <p:spPr>
          <a:xfrm>
            <a:off x="0" y="566678"/>
            <a:ext cx="12192000" cy="5724644"/>
          </a:xfrm>
          <a:prstGeom prst="rect">
            <a:avLst/>
          </a:prstGeom>
          <a:noFill/>
        </p:spPr>
        <p:txBody>
          <a:bodyPr wrap="square" rtlCol="0">
            <a:spAutoFit/>
          </a:bodyPr>
          <a:lstStyle/>
          <a:p>
            <a:pPr algn="ctr"/>
            <a:r>
              <a:rPr lang="fr-FR" sz="2400" b="1" dirty="0">
                <a:solidFill>
                  <a:schemeClr val="bg1"/>
                </a:solidFill>
              </a:rPr>
              <a:t>Préprompt</a:t>
            </a:r>
            <a:r>
              <a:rPr lang="fr-FR" sz="2400" dirty="0">
                <a:solidFill>
                  <a:schemeClr val="bg1"/>
                </a:solidFill>
              </a:rPr>
              <a:t> </a:t>
            </a:r>
            <a:br>
              <a:rPr lang="fr-FR" sz="2400" dirty="0">
                <a:solidFill>
                  <a:schemeClr val="bg1"/>
                </a:solidFill>
              </a:rPr>
            </a:br>
            <a:r>
              <a:rPr lang="fr-FR" dirty="0">
                <a:solidFill>
                  <a:schemeClr val="bg1"/>
                </a:solidFill>
              </a:rPr>
              <a:t>CONTEXTE, SECRET</a:t>
            </a:r>
          </a:p>
          <a:p>
            <a:pPr algn="ctr"/>
            <a:endParaRPr lang="fr-FR" sz="2400" dirty="0"/>
          </a:p>
          <a:p>
            <a:pPr algn="ctr"/>
            <a:r>
              <a:rPr lang="fr-FR" sz="2400" b="1" dirty="0"/>
              <a:t>Prompt</a:t>
            </a:r>
            <a:r>
              <a:rPr lang="fr-FR" sz="2400" dirty="0"/>
              <a:t> </a:t>
            </a:r>
            <a:br>
              <a:rPr lang="fr-FR" sz="2400" dirty="0"/>
            </a:br>
            <a:r>
              <a:rPr lang="fr-FR" dirty="0"/>
              <a:t>INPUT, LANGAGE NATUREL</a:t>
            </a:r>
          </a:p>
          <a:p>
            <a:pPr algn="ctr"/>
            <a:endParaRPr lang="fr-FR" sz="2400" dirty="0"/>
          </a:p>
          <a:p>
            <a:pPr algn="ctr"/>
            <a:r>
              <a:rPr lang="fr-FR" sz="2400" b="1" dirty="0"/>
              <a:t>Décodage</a:t>
            </a:r>
            <a:r>
              <a:rPr lang="fr-FR" sz="2400" dirty="0"/>
              <a:t> </a:t>
            </a:r>
            <a:br>
              <a:rPr lang="fr-FR" sz="2400" dirty="0"/>
            </a:br>
            <a:r>
              <a:rPr lang="fr-FR" dirty="0"/>
              <a:t>INTENTION, PARAMÈTRES</a:t>
            </a:r>
          </a:p>
          <a:p>
            <a:pPr algn="ctr"/>
            <a:endParaRPr lang="fr-FR" sz="2400" dirty="0"/>
          </a:p>
          <a:p>
            <a:pPr algn="ctr"/>
            <a:r>
              <a:rPr lang="fr-FR" sz="2400" b="1" dirty="0"/>
              <a:t>Recherche éléments de réponse</a:t>
            </a:r>
            <a:r>
              <a:rPr lang="fr-FR" sz="2400" dirty="0"/>
              <a:t> </a:t>
            </a:r>
            <a:br>
              <a:rPr lang="fr-FR" sz="2400" dirty="0"/>
            </a:br>
            <a:r>
              <a:rPr lang="fr-FR" dirty="0"/>
              <a:t>ÉNORME CORPUS LINGUISTIQUE </a:t>
            </a:r>
            <a:r>
              <a:rPr lang="fr-FR" dirty="0">
                <a:solidFill>
                  <a:schemeClr val="bg1">
                    <a:lumMod val="75000"/>
                  </a:schemeClr>
                </a:solidFill>
              </a:rPr>
              <a:t>ET D’IMAGES</a:t>
            </a:r>
          </a:p>
          <a:p>
            <a:pPr algn="ctr"/>
            <a:endParaRPr lang="fr-FR" sz="2400" dirty="0"/>
          </a:p>
          <a:p>
            <a:pPr algn="ctr"/>
            <a:r>
              <a:rPr lang="fr-FR" sz="2400" b="1" dirty="0"/>
              <a:t>Construction d’une réponse</a:t>
            </a:r>
            <a:r>
              <a:rPr lang="fr-FR" sz="2400" dirty="0"/>
              <a:t> </a:t>
            </a:r>
            <a:br>
              <a:rPr lang="fr-FR" sz="2400" dirty="0"/>
            </a:br>
            <a:r>
              <a:rPr lang="fr-FR" dirty="0"/>
              <a:t>GÉNÉRATION LANGAGE NATUREL | PRÉDICTION -&gt; HALLUCINATION</a:t>
            </a:r>
          </a:p>
          <a:p>
            <a:pPr algn="ctr"/>
            <a:endParaRPr lang="fr-FR" dirty="0"/>
          </a:p>
          <a:p>
            <a:pPr algn="ctr"/>
            <a:r>
              <a:rPr lang="fr-FR" sz="2400" b="1" dirty="0">
                <a:solidFill>
                  <a:schemeClr val="bg1"/>
                </a:solidFill>
              </a:rPr>
              <a:t>Feedback</a:t>
            </a:r>
            <a:r>
              <a:rPr lang="fr-FR" sz="2400" dirty="0">
                <a:solidFill>
                  <a:schemeClr val="bg1"/>
                </a:solidFill>
              </a:rPr>
              <a:t> </a:t>
            </a:r>
          </a:p>
          <a:p>
            <a:pPr algn="ctr"/>
            <a:r>
              <a:rPr lang="fr-FR" dirty="0">
                <a:solidFill>
                  <a:schemeClr val="bg1"/>
                </a:solidFill>
              </a:rPr>
              <a:t>APPRENTISSAGE PROFOND</a:t>
            </a:r>
            <a:endParaRPr lang="fr-FR" sz="2400" dirty="0">
              <a:solidFill>
                <a:schemeClr val="bg1"/>
              </a:solidFill>
            </a:endParaRPr>
          </a:p>
        </p:txBody>
      </p:sp>
      <p:sp>
        <p:nvSpPr>
          <p:cNvPr id="4" name="ZoneTexte 3">
            <a:extLst>
              <a:ext uri="{FF2B5EF4-FFF2-40B4-BE49-F238E27FC236}">
                <a16:creationId xmlns:a16="http://schemas.microsoft.com/office/drawing/2014/main" id="{FD014BBB-346C-1B11-175E-3B9A42999FD8}"/>
              </a:ext>
            </a:extLst>
          </p:cNvPr>
          <p:cNvSpPr txBox="1"/>
          <p:nvPr/>
        </p:nvSpPr>
        <p:spPr>
          <a:xfrm>
            <a:off x="10033347" y="2077564"/>
            <a:ext cx="1834156" cy="2677656"/>
          </a:xfrm>
          <a:prstGeom prst="rect">
            <a:avLst/>
          </a:prstGeom>
          <a:noFill/>
        </p:spPr>
        <p:txBody>
          <a:bodyPr wrap="none" rtlCol="0">
            <a:spAutoFit/>
          </a:bodyPr>
          <a:lstStyle/>
          <a:p>
            <a:r>
              <a:rPr lang="fr-FR" sz="2400" dirty="0"/>
              <a:t>Pages web</a:t>
            </a:r>
          </a:p>
          <a:p>
            <a:r>
              <a:rPr lang="fr-FR" sz="2400" dirty="0"/>
              <a:t>Publications</a:t>
            </a:r>
          </a:p>
          <a:p>
            <a:r>
              <a:rPr lang="fr-FR" sz="2400" dirty="0" err="1"/>
              <a:t>Reddit</a:t>
            </a:r>
            <a:endParaRPr lang="fr-FR" sz="2400" dirty="0"/>
          </a:p>
          <a:p>
            <a:r>
              <a:rPr lang="fr-FR" sz="2400" dirty="0" err="1"/>
              <a:t>Wikipedia</a:t>
            </a:r>
            <a:endParaRPr lang="fr-FR" sz="2400" dirty="0"/>
          </a:p>
          <a:p>
            <a:br>
              <a:rPr lang="fr-FR" sz="2400" dirty="0"/>
            </a:br>
            <a:r>
              <a:rPr lang="fr-FR" sz="2400" strike="sngStrike" dirty="0">
                <a:solidFill>
                  <a:schemeClr val="bg1">
                    <a:lumMod val="75000"/>
                  </a:schemeClr>
                </a:solidFill>
              </a:rPr>
              <a:t>Internet</a:t>
            </a:r>
          </a:p>
          <a:p>
            <a:endParaRPr lang="fr-FR" sz="2400" dirty="0"/>
          </a:p>
        </p:txBody>
      </p:sp>
      <p:cxnSp>
        <p:nvCxnSpPr>
          <p:cNvPr id="6" name="Connecteur droit 5">
            <a:extLst>
              <a:ext uri="{FF2B5EF4-FFF2-40B4-BE49-F238E27FC236}">
                <a16:creationId xmlns:a16="http://schemas.microsoft.com/office/drawing/2014/main" id="{95F5258F-15C6-4821-1F26-0DA8D37BA103}"/>
              </a:ext>
            </a:extLst>
          </p:cNvPr>
          <p:cNvCxnSpPr/>
          <p:nvPr/>
        </p:nvCxnSpPr>
        <p:spPr>
          <a:xfrm flipV="1">
            <a:off x="8842443" y="3171217"/>
            <a:ext cx="972766" cy="447472"/>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9DABC11E-CBCE-4CF3-29DC-9C9E973E85C0}"/>
              </a:ext>
            </a:extLst>
          </p:cNvPr>
          <p:cNvSpPr>
            <a:spLocks noGrp="1"/>
          </p:cNvSpPr>
          <p:nvPr>
            <p:ph type="sldNum" sz="quarter" idx="12"/>
          </p:nvPr>
        </p:nvSpPr>
        <p:spPr/>
        <p:txBody>
          <a:bodyPr/>
          <a:lstStyle/>
          <a:p>
            <a:fld id="{DE72B1B6-D2B8-4246-BD5A-AAB75EB5DC44}" type="slidenum">
              <a:rPr lang="fr-FR" smtClean="0"/>
              <a:t>5</a:t>
            </a:fld>
            <a:endParaRPr lang="fr-FR"/>
          </a:p>
        </p:txBody>
      </p:sp>
      <p:pic>
        <p:nvPicPr>
          <p:cNvPr id="5" name="Image 4">
            <a:extLst>
              <a:ext uri="{FF2B5EF4-FFF2-40B4-BE49-F238E27FC236}">
                <a16:creationId xmlns:a16="http://schemas.microsoft.com/office/drawing/2014/main" id="{E689169A-0FFD-4A04-22D8-44C286FDCF7C}"/>
              </a:ext>
            </a:extLst>
          </p:cNvPr>
          <p:cNvPicPr>
            <a:picLocks noChangeAspect="1"/>
          </p:cNvPicPr>
          <p:nvPr/>
        </p:nvPicPr>
        <p:blipFill>
          <a:blip r:embed="rId2"/>
          <a:stretch>
            <a:fillRect/>
          </a:stretch>
        </p:blipFill>
        <p:spPr>
          <a:xfrm>
            <a:off x="261688" y="179047"/>
            <a:ext cx="2309340" cy="2312503"/>
          </a:xfrm>
          <a:prstGeom prst="rect">
            <a:avLst/>
          </a:prstGeom>
        </p:spPr>
      </p:pic>
    </p:spTree>
    <p:extLst>
      <p:ext uri="{BB962C8B-B14F-4D97-AF65-F5344CB8AC3E}">
        <p14:creationId xmlns:p14="http://schemas.microsoft.com/office/powerpoint/2010/main" val="1698948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7038384-7D3A-EEBD-C117-FF99FB012780}"/>
              </a:ext>
            </a:extLst>
          </p:cNvPr>
          <p:cNvSpPr txBox="1"/>
          <p:nvPr/>
        </p:nvSpPr>
        <p:spPr>
          <a:xfrm>
            <a:off x="1752600" y="2090171"/>
            <a:ext cx="8686800" cy="2677656"/>
          </a:xfrm>
          <a:prstGeom prst="rect">
            <a:avLst/>
          </a:prstGeom>
          <a:noFill/>
        </p:spPr>
        <p:txBody>
          <a:bodyPr wrap="square">
            <a:spAutoFit/>
          </a:bodyPr>
          <a:lstStyle/>
          <a:p>
            <a:pPr algn="ctr"/>
            <a:r>
              <a:rPr lang="fr-FR" sz="3600" dirty="0">
                <a:solidFill>
                  <a:srgbClr val="5B9BD5">
                    <a:lumMod val="75000"/>
                  </a:srgbClr>
                </a:solidFill>
                <a:latin typeface="Calibri" panose="020F0502020204030204"/>
              </a:rPr>
              <a:t>N’oublions toutefois pas que cette IA ne fait jamais qu’une synthèse de ce qui </a:t>
            </a:r>
            <a:r>
              <a:rPr lang="fr-FR" sz="3600" u="sng" dirty="0">
                <a:solidFill>
                  <a:srgbClr val="5B9BD5">
                    <a:lumMod val="75000"/>
                  </a:srgbClr>
                </a:solidFill>
                <a:latin typeface="Calibri" panose="020F0502020204030204"/>
              </a:rPr>
              <a:t>préexiste</a:t>
            </a:r>
            <a:r>
              <a:rPr lang="fr-FR" sz="3600" dirty="0">
                <a:solidFill>
                  <a:srgbClr val="5B9BD5">
                    <a:lumMod val="75000"/>
                  </a:srgbClr>
                </a:solidFill>
                <a:latin typeface="Calibri" panose="020F0502020204030204"/>
              </a:rPr>
              <a:t> : </a:t>
            </a:r>
          </a:p>
          <a:p>
            <a:pPr algn="ctr"/>
            <a:endParaRPr lang="fr-FR" sz="2400" dirty="0"/>
          </a:p>
          <a:p>
            <a:pPr algn="ctr"/>
            <a:r>
              <a:rPr lang="fr-FR" sz="3600" b="1" dirty="0">
                <a:solidFill>
                  <a:srgbClr val="5B9BD5">
                    <a:lumMod val="75000"/>
                  </a:srgbClr>
                </a:solidFill>
                <a:latin typeface="Calibri" panose="020F0502020204030204"/>
              </a:rPr>
              <a:t>la créativité et l’innovation restent </a:t>
            </a:r>
            <a:br>
              <a:rPr lang="fr-FR" sz="3600" b="1" dirty="0">
                <a:solidFill>
                  <a:srgbClr val="5B9BD5">
                    <a:lumMod val="75000"/>
                  </a:srgbClr>
                </a:solidFill>
                <a:latin typeface="Calibri" panose="020F0502020204030204"/>
              </a:rPr>
            </a:br>
            <a:r>
              <a:rPr lang="fr-FR" sz="3600" b="1" dirty="0">
                <a:solidFill>
                  <a:srgbClr val="5B9BD5">
                    <a:lumMod val="75000"/>
                  </a:srgbClr>
                </a:solidFill>
                <a:latin typeface="Calibri" panose="020F0502020204030204"/>
              </a:rPr>
              <a:t>… du côté du « prompt ».</a:t>
            </a:r>
          </a:p>
        </p:txBody>
      </p:sp>
      <p:sp>
        <p:nvSpPr>
          <p:cNvPr id="2" name="Espace réservé du numéro de diapositive 1">
            <a:extLst>
              <a:ext uri="{FF2B5EF4-FFF2-40B4-BE49-F238E27FC236}">
                <a16:creationId xmlns:a16="http://schemas.microsoft.com/office/drawing/2014/main" id="{7D78AF19-A1C5-5F73-9E0A-5ED7BEBB2AB3}"/>
              </a:ext>
            </a:extLst>
          </p:cNvPr>
          <p:cNvSpPr>
            <a:spLocks noGrp="1"/>
          </p:cNvSpPr>
          <p:nvPr>
            <p:ph type="sldNum" sz="quarter" idx="12"/>
          </p:nvPr>
        </p:nvSpPr>
        <p:spPr/>
        <p:txBody>
          <a:bodyPr/>
          <a:lstStyle/>
          <a:p>
            <a:fld id="{A155AEFD-F12B-487F-A3C9-A502590000AA}" type="slidenum">
              <a:rPr lang="fr-FR" smtClean="0"/>
              <a:t>50</a:t>
            </a:fld>
            <a:endParaRPr lang="fr-FR"/>
          </a:p>
        </p:txBody>
      </p:sp>
    </p:spTree>
    <p:extLst>
      <p:ext uri="{BB962C8B-B14F-4D97-AF65-F5344CB8AC3E}">
        <p14:creationId xmlns:p14="http://schemas.microsoft.com/office/powerpoint/2010/main" val="3075608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6ADE607-9498-9701-254B-177B2B25B14C}"/>
              </a:ext>
            </a:extLst>
          </p:cNvPr>
          <p:cNvSpPr txBox="1"/>
          <p:nvPr/>
        </p:nvSpPr>
        <p:spPr>
          <a:xfrm>
            <a:off x="1094749" y="5981530"/>
            <a:ext cx="957482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delhaye@frl.auth.gr</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https://www.facebook.com/olivier.delhaye/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ZoneTexte 5">
            <a:extLst>
              <a:ext uri="{FF2B5EF4-FFF2-40B4-BE49-F238E27FC236}">
                <a16:creationId xmlns:a16="http://schemas.microsoft.com/office/drawing/2014/main" id="{5C58D911-EAB2-346E-05F7-417389342604}"/>
              </a:ext>
            </a:extLst>
          </p:cNvPr>
          <p:cNvSpPr txBox="1"/>
          <p:nvPr/>
        </p:nvSpPr>
        <p:spPr>
          <a:xfrm>
            <a:off x="4816805" y="2957030"/>
            <a:ext cx="21307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Diaporama en ligne :</a:t>
            </a:r>
          </a:p>
        </p:txBody>
      </p:sp>
      <p:pic>
        <p:nvPicPr>
          <p:cNvPr id="8" name="Image 7">
            <a:extLst>
              <a:ext uri="{FF2B5EF4-FFF2-40B4-BE49-F238E27FC236}">
                <a16:creationId xmlns:a16="http://schemas.microsoft.com/office/drawing/2014/main" id="{38559F90-0790-36A9-5FB0-5857AE559E2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714373" y="416172"/>
            <a:ext cx="4335574" cy="2499108"/>
          </a:xfrm>
          <a:prstGeom prst="rect">
            <a:avLst/>
          </a:prstGeom>
        </p:spPr>
      </p:pic>
      <p:sp>
        <p:nvSpPr>
          <p:cNvPr id="2" name="Espace réservé du numéro de diapositive 1">
            <a:extLst>
              <a:ext uri="{FF2B5EF4-FFF2-40B4-BE49-F238E27FC236}">
                <a16:creationId xmlns:a16="http://schemas.microsoft.com/office/drawing/2014/main" id="{F14DAA3A-0C6F-9E53-DB84-3FD75105F2E4}"/>
              </a:ext>
            </a:extLst>
          </p:cNvPr>
          <p:cNvSpPr>
            <a:spLocks noGrp="1"/>
          </p:cNvSpPr>
          <p:nvPr>
            <p:ph type="sldNum" sz="quarter" idx="12"/>
          </p:nvPr>
        </p:nvSpPr>
        <p:spPr/>
        <p:txBody>
          <a:bodyPr/>
          <a:lstStyle/>
          <a:p>
            <a:fld id="{A155AEFD-F12B-487F-A3C9-A502590000AA}" type="slidenum">
              <a:rPr lang="fr-FR" smtClean="0"/>
              <a:t>51</a:t>
            </a:fld>
            <a:endParaRPr lang="fr-FR"/>
          </a:p>
        </p:txBody>
      </p:sp>
      <p:pic>
        <p:nvPicPr>
          <p:cNvPr id="9" name="Image 8" descr="Une image contenant motif, Graphique, carré, pixel&#10;&#10;Description générée automatiquement">
            <a:extLst>
              <a:ext uri="{FF2B5EF4-FFF2-40B4-BE49-F238E27FC236}">
                <a16:creationId xmlns:a16="http://schemas.microsoft.com/office/drawing/2014/main" id="{450C1044-D575-5A9C-50D8-8FA8AD4704C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4938" y="3165780"/>
            <a:ext cx="2857500" cy="2857500"/>
          </a:xfrm>
          <a:prstGeom prst="rect">
            <a:avLst/>
          </a:prstGeom>
        </p:spPr>
      </p:pic>
    </p:spTree>
    <p:extLst>
      <p:ext uri="{BB962C8B-B14F-4D97-AF65-F5344CB8AC3E}">
        <p14:creationId xmlns:p14="http://schemas.microsoft.com/office/powerpoint/2010/main" val="1155985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EC324D-28E5-54D7-A683-43D8F3ABFF7C}"/>
              </a:ext>
            </a:extLst>
          </p:cNvPr>
          <p:cNvSpPr/>
          <p:nvPr/>
        </p:nvSpPr>
        <p:spPr>
          <a:xfrm>
            <a:off x="4950072" y="3702294"/>
            <a:ext cx="6305054" cy="2523768"/>
          </a:xfrm>
          <a:prstGeom prst="rect">
            <a:avLst/>
          </a:prstGeom>
        </p:spPr>
        <p:txBody>
          <a:bodyPr wrap="square">
            <a:spAutoFit/>
          </a:bodyPr>
          <a:lstStyle/>
          <a:p>
            <a:pPr algn="r"/>
            <a:endParaRPr lang="fr-FR" sz="900" dirty="0"/>
          </a:p>
          <a:p>
            <a:pPr algn="r"/>
            <a:endParaRPr lang="el-GR" sz="1200" b="1" dirty="0"/>
          </a:p>
          <a:p>
            <a:pPr algn="r"/>
            <a:r>
              <a:rPr lang="fr-FR" sz="1200" b="1" dirty="0"/>
              <a:t>Olivier Delhaye</a:t>
            </a:r>
          </a:p>
          <a:p>
            <a:pPr algn="r"/>
            <a:r>
              <a:rPr lang="fr-FR" sz="1200" dirty="0"/>
              <a:t> </a:t>
            </a:r>
          </a:p>
          <a:p>
            <a:pPr algn="r"/>
            <a:endParaRPr lang="fr-FR" sz="1200" dirty="0"/>
          </a:p>
          <a:p>
            <a:pPr algn="r"/>
            <a:endParaRPr lang="fr-FR" sz="1200" dirty="0"/>
          </a:p>
          <a:p>
            <a:pPr algn="r"/>
            <a:endParaRPr lang="fr-FR" sz="1200" dirty="0"/>
          </a:p>
          <a:p>
            <a:pPr algn="r"/>
            <a:r>
              <a:rPr lang="fr-FR" sz="1200" dirty="0"/>
              <a:t>Œuvre mise à disposition selon les termes de la Licence Creative Commons</a:t>
            </a:r>
            <a:br>
              <a:rPr lang="fr-FR" sz="1200" dirty="0"/>
            </a:br>
            <a:r>
              <a:rPr lang="fr-FR" sz="1200" dirty="0"/>
              <a:t>Attribution - Pas d'Utilisation Commerciale - Pas de Modification</a:t>
            </a:r>
          </a:p>
          <a:p>
            <a:pPr algn="r">
              <a:spcAft>
                <a:spcPts val="600"/>
              </a:spcAft>
            </a:pPr>
            <a:r>
              <a:rPr lang="fr-FR" sz="1200" dirty="0"/>
              <a:t>4.0 International</a:t>
            </a:r>
          </a:p>
          <a:p>
            <a:pPr algn="r">
              <a:spcAft>
                <a:spcPts val="600"/>
              </a:spcAft>
            </a:pPr>
            <a:r>
              <a:rPr lang="el-GR" sz="1200" dirty="0"/>
              <a:t>Έργο που διατίθεται υπό τους όρους του</a:t>
            </a:r>
            <a:r>
              <a:rPr lang="fr-FR" sz="1200" dirty="0"/>
              <a:t> </a:t>
            </a:r>
            <a:r>
              <a:rPr lang="el-GR" sz="1200" dirty="0"/>
              <a:t>Creative Commons</a:t>
            </a:r>
            <a:br>
              <a:rPr lang="fr-FR" sz="1200" dirty="0"/>
            </a:br>
            <a:r>
              <a:rPr lang="el-GR" sz="1200" dirty="0"/>
              <a:t>Αναφορά Δημιουργού</a:t>
            </a:r>
            <a:r>
              <a:rPr lang="fr-FR" sz="1200" dirty="0"/>
              <a:t> </a:t>
            </a:r>
            <a:r>
              <a:rPr lang="el-GR" sz="1200" dirty="0"/>
              <a:t>-</a:t>
            </a:r>
            <a:r>
              <a:rPr lang="fr-FR" sz="1200" dirty="0"/>
              <a:t> </a:t>
            </a:r>
            <a:r>
              <a:rPr lang="el-GR" sz="1200" dirty="0"/>
              <a:t>Μη Εμπορική Χρήση</a:t>
            </a:r>
            <a:r>
              <a:rPr lang="fr-FR" sz="1200" dirty="0"/>
              <a:t> </a:t>
            </a:r>
            <a:r>
              <a:rPr lang="el-GR" sz="1200" dirty="0"/>
              <a:t>-</a:t>
            </a:r>
            <a:r>
              <a:rPr lang="fr-FR" sz="1200" dirty="0"/>
              <a:t> </a:t>
            </a:r>
            <a:r>
              <a:rPr lang="el-GR" sz="1200" dirty="0"/>
              <a:t>Όχι Παράγωγα Έργα </a:t>
            </a:r>
            <a:br>
              <a:rPr lang="fr-FR" sz="1200" dirty="0"/>
            </a:br>
            <a:r>
              <a:rPr lang="el-GR" sz="1200" dirty="0"/>
              <a:t>4.0 Διεθνές</a:t>
            </a:r>
            <a:r>
              <a:rPr lang="fr-FR" sz="1200" dirty="0"/>
              <a:t> </a:t>
            </a:r>
          </a:p>
        </p:txBody>
      </p:sp>
      <p:pic>
        <p:nvPicPr>
          <p:cNvPr id="4" name="Image 3">
            <a:hlinkClick r:id="rId2"/>
            <a:extLst>
              <a:ext uri="{FF2B5EF4-FFF2-40B4-BE49-F238E27FC236}">
                <a16:creationId xmlns:a16="http://schemas.microsoft.com/office/drawing/2014/main" id="{9ED0F3A8-142B-FFE5-A0BB-AAA49D0B3E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089338" y="4381842"/>
            <a:ext cx="1074875" cy="499178"/>
          </a:xfrm>
          <a:prstGeom prst="rect">
            <a:avLst/>
          </a:prstGeom>
        </p:spPr>
      </p:pic>
    </p:spTree>
    <p:extLst>
      <p:ext uri="{BB962C8B-B14F-4D97-AF65-F5344CB8AC3E}">
        <p14:creationId xmlns:p14="http://schemas.microsoft.com/office/powerpoint/2010/main" val="45147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èche : chevron 6">
            <a:extLst>
              <a:ext uri="{FF2B5EF4-FFF2-40B4-BE49-F238E27FC236}">
                <a16:creationId xmlns:a16="http://schemas.microsoft.com/office/drawing/2014/main" id="{7259A011-5003-BFAE-64B0-D69994A38B04}"/>
              </a:ext>
            </a:extLst>
          </p:cNvPr>
          <p:cNvSpPr/>
          <p:nvPr/>
        </p:nvSpPr>
        <p:spPr>
          <a:xfrm rot="5400000">
            <a:off x="4919662" y="2684318"/>
            <a:ext cx="2352675" cy="1489364"/>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ZoneTexte 2">
            <a:extLst>
              <a:ext uri="{FF2B5EF4-FFF2-40B4-BE49-F238E27FC236}">
                <a16:creationId xmlns:a16="http://schemas.microsoft.com/office/drawing/2014/main" id="{D2B1D1FC-1523-E9FA-0C40-938D1F4B5BFA}"/>
              </a:ext>
            </a:extLst>
          </p:cNvPr>
          <p:cNvSpPr txBox="1"/>
          <p:nvPr/>
        </p:nvSpPr>
        <p:spPr>
          <a:xfrm>
            <a:off x="0" y="566678"/>
            <a:ext cx="12192000" cy="5724644"/>
          </a:xfrm>
          <a:prstGeom prst="rect">
            <a:avLst/>
          </a:prstGeom>
          <a:noFill/>
        </p:spPr>
        <p:txBody>
          <a:bodyPr wrap="square" rtlCol="0">
            <a:spAutoFit/>
          </a:bodyPr>
          <a:lstStyle/>
          <a:p>
            <a:pPr algn="ctr"/>
            <a:r>
              <a:rPr lang="fr-FR" sz="2400" b="1" dirty="0">
                <a:solidFill>
                  <a:schemeClr val="bg1"/>
                </a:solidFill>
              </a:rPr>
              <a:t>Préprompt</a:t>
            </a:r>
            <a:r>
              <a:rPr lang="fr-FR" sz="2400" dirty="0">
                <a:solidFill>
                  <a:schemeClr val="bg1"/>
                </a:solidFill>
              </a:rPr>
              <a:t> </a:t>
            </a:r>
            <a:br>
              <a:rPr lang="fr-FR" sz="2400" dirty="0">
                <a:solidFill>
                  <a:schemeClr val="bg1"/>
                </a:solidFill>
              </a:rPr>
            </a:br>
            <a:r>
              <a:rPr lang="fr-FR" dirty="0">
                <a:solidFill>
                  <a:schemeClr val="bg1"/>
                </a:solidFill>
              </a:rPr>
              <a:t>CONTEXTE, SECRET</a:t>
            </a:r>
          </a:p>
          <a:p>
            <a:pPr algn="ctr"/>
            <a:endParaRPr lang="fr-FR" sz="2400" dirty="0"/>
          </a:p>
          <a:p>
            <a:pPr algn="ctr"/>
            <a:r>
              <a:rPr lang="fr-FR" sz="2400" b="1" dirty="0"/>
              <a:t>Prompt</a:t>
            </a:r>
            <a:r>
              <a:rPr lang="fr-FR" sz="2400" dirty="0"/>
              <a:t> </a:t>
            </a:r>
            <a:br>
              <a:rPr lang="fr-FR" sz="2400" dirty="0"/>
            </a:br>
            <a:r>
              <a:rPr lang="fr-FR" dirty="0"/>
              <a:t>INPUT, LANGAGE NATUREL</a:t>
            </a:r>
          </a:p>
          <a:p>
            <a:pPr algn="ctr"/>
            <a:endParaRPr lang="fr-FR" sz="2400" dirty="0"/>
          </a:p>
          <a:p>
            <a:pPr algn="ctr"/>
            <a:r>
              <a:rPr lang="fr-FR" sz="2400" b="1" dirty="0"/>
              <a:t>Décodage</a:t>
            </a:r>
            <a:r>
              <a:rPr lang="fr-FR" sz="2400" dirty="0"/>
              <a:t> </a:t>
            </a:r>
            <a:br>
              <a:rPr lang="fr-FR" sz="2400" dirty="0"/>
            </a:br>
            <a:r>
              <a:rPr lang="fr-FR" dirty="0"/>
              <a:t>INTENTION, PARAMÈTRES</a:t>
            </a:r>
          </a:p>
          <a:p>
            <a:pPr algn="ctr"/>
            <a:endParaRPr lang="fr-FR" sz="2400" dirty="0"/>
          </a:p>
          <a:p>
            <a:pPr algn="ctr"/>
            <a:r>
              <a:rPr lang="fr-FR" sz="2400" b="1" dirty="0"/>
              <a:t>Recherche éléments de réponse</a:t>
            </a:r>
            <a:r>
              <a:rPr lang="fr-FR" sz="2400" dirty="0"/>
              <a:t> </a:t>
            </a:r>
            <a:br>
              <a:rPr lang="fr-FR" sz="2400" dirty="0"/>
            </a:br>
            <a:r>
              <a:rPr lang="fr-FR" dirty="0"/>
              <a:t>ÉNORME CORPUS LINGUISTIQUE </a:t>
            </a:r>
            <a:r>
              <a:rPr lang="fr-FR" dirty="0">
                <a:solidFill>
                  <a:schemeClr val="bg1">
                    <a:lumMod val="75000"/>
                  </a:schemeClr>
                </a:solidFill>
              </a:rPr>
              <a:t>ET D’IMAGES</a:t>
            </a:r>
          </a:p>
          <a:p>
            <a:pPr algn="ctr"/>
            <a:endParaRPr lang="fr-FR" sz="2400" dirty="0"/>
          </a:p>
          <a:p>
            <a:pPr algn="ctr"/>
            <a:r>
              <a:rPr lang="fr-FR" sz="2400" b="1" dirty="0"/>
              <a:t>Construction d’une réponse</a:t>
            </a:r>
            <a:r>
              <a:rPr lang="fr-FR" sz="2400" dirty="0"/>
              <a:t> </a:t>
            </a:r>
            <a:br>
              <a:rPr lang="fr-FR" sz="2400" dirty="0"/>
            </a:br>
            <a:r>
              <a:rPr lang="fr-FR" dirty="0"/>
              <a:t>GÉNÉRATION LANGAGE NATUREL | PRÉDICTION -&gt; HALLUCINATION</a:t>
            </a:r>
          </a:p>
          <a:p>
            <a:pPr algn="ctr"/>
            <a:endParaRPr lang="fr-FR" dirty="0"/>
          </a:p>
          <a:p>
            <a:pPr algn="ctr"/>
            <a:r>
              <a:rPr lang="fr-FR" sz="2400" b="1" dirty="0">
                <a:solidFill>
                  <a:schemeClr val="bg1"/>
                </a:solidFill>
              </a:rPr>
              <a:t>Feedback</a:t>
            </a:r>
            <a:r>
              <a:rPr lang="fr-FR" sz="2400" dirty="0">
                <a:solidFill>
                  <a:schemeClr val="bg1"/>
                </a:solidFill>
              </a:rPr>
              <a:t> </a:t>
            </a:r>
          </a:p>
          <a:p>
            <a:pPr algn="ctr"/>
            <a:r>
              <a:rPr lang="fr-FR" dirty="0">
                <a:solidFill>
                  <a:schemeClr val="bg1"/>
                </a:solidFill>
              </a:rPr>
              <a:t>APPRENTISSAGE PROFOND</a:t>
            </a:r>
            <a:endParaRPr lang="fr-FR" sz="2400" dirty="0">
              <a:solidFill>
                <a:schemeClr val="bg1"/>
              </a:solidFill>
            </a:endParaRPr>
          </a:p>
        </p:txBody>
      </p:sp>
      <p:cxnSp>
        <p:nvCxnSpPr>
          <p:cNvPr id="6" name="Connecteur droit 5">
            <a:extLst>
              <a:ext uri="{FF2B5EF4-FFF2-40B4-BE49-F238E27FC236}">
                <a16:creationId xmlns:a16="http://schemas.microsoft.com/office/drawing/2014/main" id="{95F5258F-15C6-4821-1F26-0DA8D37BA103}"/>
              </a:ext>
            </a:extLst>
          </p:cNvPr>
          <p:cNvCxnSpPr/>
          <p:nvPr/>
        </p:nvCxnSpPr>
        <p:spPr>
          <a:xfrm flipV="1">
            <a:off x="8842442" y="4157866"/>
            <a:ext cx="972766" cy="447472"/>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9BECDF66-C300-9F55-8CDA-A802BACD9140}"/>
              </a:ext>
            </a:extLst>
          </p:cNvPr>
          <p:cNvSpPr txBox="1"/>
          <p:nvPr/>
        </p:nvSpPr>
        <p:spPr>
          <a:xfrm>
            <a:off x="10171485" y="2922452"/>
            <a:ext cx="1667059" cy="1938992"/>
          </a:xfrm>
          <a:prstGeom prst="rect">
            <a:avLst/>
          </a:prstGeom>
          <a:noFill/>
        </p:spPr>
        <p:txBody>
          <a:bodyPr wrap="none" rtlCol="0">
            <a:spAutoFit/>
          </a:bodyPr>
          <a:lstStyle/>
          <a:p>
            <a:r>
              <a:rPr lang="fr-FR" sz="2400" dirty="0"/>
              <a:t>Plausible </a:t>
            </a:r>
          </a:p>
          <a:p>
            <a:r>
              <a:rPr lang="fr-FR" sz="2400" dirty="0"/>
              <a:t>Probable</a:t>
            </a:r>
          </a:p>
          <a:p>
            <a:r>
              <a:rPr lang="fr-FR" sz="2400" dirty="0"/>
              <a:t>Obligée</a:t>
            </a:r>
          </a:p>
          <a:p>
            <a:endParaRPr lang="fr-FR" sz="2400" dirty="0"/>
          </a:p>
          <a:p>
            <a:r>
              <a:rPr lang="fr-FR" sz="2400" strike="sngStrike" dirty="0">
                <a:solidFill>
                  <a:schemeClr val="bg1">
                    <a:lumMod val="75000"/>
                  </a:schemeClr>
                </a:solidFill>
              </a:rPr>
              <a:t>Intelligente</a:t>
            </a:r>
          </a:p>
        </p:txBody>
      </p:sp>
      <p:sp>
        <p:nvSpPr>
          <p:cNvPr id="2" name="Espace réservé du numéro de diapositive 1">
            <a:extLst>
              <a:ext uri="{FF2B5EF4-FFF2-40B4-BE49-F238E27FC236}">
                <a16:creationId xmlns:a16="http://schemas.microsoft.com/office/drawing/2014/main" id="{47857ADB-008B-CDCD-AAAC-2FE065D62AAA}"/>
              </a:ext>
            </a:extLst>
          </p:cNvPr>
          <p:cNvSpPr>
            <a:spLocks noGrp="1"/>
          </p:cNvSpPr>
          <p:nvPr>
            <p:ph type="sldNum" sz="quarter" idx="12"/>
          </p:nvPr>
        </p:nvSpPr>
        <p:spPr/>
        <p:txBody>
          <a:bodyPr/>
          <a:lstStyle/>
          <a:p>
            <a:fld id="{DE72B1B6-D2B8-4246-BD5A-AAB75EB5DC44}" type="slidenum">
              <a:rPr lang="fr-FR" smtClean="0"/>
              <a:t>6</a:t>
            </a:fld>
            <a:endParaRPr lang="fr-FR"/>
          </a:p>
        </p:txBody>
      </p:sp>
      <p:pic>
        <p:nvPicPr>
          <p:cNvPr id="4" name="Image 3">
            <a:extLst>
              <a:ext uri="{FF2B5EF4-FFF2-40B4-BE49-F238E27FC236}">
                <a16:creationId xmlns:a16="http://schemas.microsoft.com/office/drawing/2014/main" id="{04FAEAE6-E905-BBF7-E950-F266391C9E6E}"/>
              </a:ext>
            </a:extLst>
          </p:cNvPr>
          <p:cNvPicPr>
            <a:picLocks noChangeAspect="1"/>
          </p:cNvPicPr>
          <p:nvPr/>
        </p:nvPicPr>
        <p:blipFill>
          <a:blip r:embed="rId2"/>
          <a:stretch>
            <a:fillRect/>
          </a:stretch>
        </p:blipFill>
        <p:spPr>
          <a:xfrm>
            <a:off x="261688" y="179047"/>
            <a:ext cx="2309340" cy="2312503"/>
          </a:xfrm>
          <a:prstGeom prst="rect">
            <a:avLst/>
          </a:prstGeom>
        </p:spPr>
      </p:pic>
    </p:spTree>
    <p:extLst>
      <p:ext uri="{BB962C8B-B14F-4D97-AF65-F5344CB8AC3E}">
        <p14:creationId xmlns:p14="http://schemas.microsoft.com/office/powerpoint/2010/main" val="1935880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lèche : chevron 6">
            <a:extLst>
              <a:ext uri="{FF2B5EF4-FFF2-40B4-BE49-F238E27FC236}">
                <a16:creationId xmlns:a16="http://schemas.microsoft.com/office/drawing/2014/main" id="{7259A011-5003-BFAE-64B0-D69994A38B04}"/>
              </a:ext>
            </a:extLst>
          </p:cNvPr>
          <p:cNvSpPr/>
          <p:nvPr/>
        </p:nvSpPr>
        <p:spPr>
          <a:xfrm rot="5400000">
            <a:off x="1474597" y="2421373"/>
            <a:ext cx="4110185" cy="1489364"/>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ZoneTexte 2">
            <a:extLst>
              <a:ext uri="{FF2B5EF4-FFF2-40B4-BE49-F238E27FC236}">
                <a16:creationId xmlns:a16="http://schemas.microsoft.com/office/drawing/2014/main" id="{D2B1D1FC-1523-E9FA-0C40-938D1F4B5BFA}"/>
              </a:ext>
            </a:extLst>
          </p:cNvPr>
          <p:cNvSpPr txBox="1"/>
          <p:nvPr/>
        </p:nvSpPr>
        <p:spPr>
          <a:xfrm>
            <a:off x="-2566310" y="328553"/>
            <a:ext cx="12192000" cy="5724644"/>
          </a:xfrm>
          <a:prstGeom prst="rect">
            <a:avLst/>
          </a:prstGeom>
          <a:noFill/>
        </p:spPr>
        <p:txBody>
          <a:bodyPr wrap="square" rtlCol="0">
            <a:spAutoFit/>
          </a:bodyPr>
          <a:lstStyle/>
          <a:p>
            <a:pPr algn="ctr"/>
            <a:r>
              <a:rPr lang="fr-FR" sz="2400" b="1" dirty="0">
                <a:solidFill>
                  <a:schemeClr val="bg1">
                    <a:lumMod val="50000"/>
                  </a:schemeClr>
                </a:solidFill>
              </a:rPr>
              <a:t>Préprompt</a:t>
            </a:r>
            <a:r>
              <a:rPr lang="fr-FR" sz="2400" dirty="0">
                <a:solidFill>
                  <a:schemeClr val="bg1">
                    <a:lumMod val="50000"/>
                  </a:schemeClr>
                </a:solidFill>
              </a:rPr>
              <a:t> </a:t>
            </a:r>
            <a:br>
              <a:rPr lang="fr-FR" sz="2400" dirty="0">
                <a:solidFill>
                  <a:schemeClr val="bg1">
                    <a:lumMod val="50000"/>
                  </a:schemeClr>
                </a:solidFill>
              </a:rPr>
            </a:br>
            <a:r>
              <a:rPr lang="fr-FR" dirty="0">
                <a:solidFill>
                  <a:schemeClr val="bg1">
                    <a:lumMod val="50000"/>
                  </a:schemeClr>
                </a:solidFill>
              </a:rPr>
              <a:t>CONTEXTE, SECRET</a:t>
            </a:r>
          </a:p>
          <a:p>
            <a:pPr algn="ctr"/>
            <a:endParaRPr lang="fr-FR" sz="2400" dirty="0"/>
          </a:p>
          <a:p>
            <a:pPr algn="ctr"/>
            <a:r>
              <a:rPr lang="fr-FR" sz="2400" b="1" dirty="0"/>
              <a:t>Prompt</a:t>
            </a:r>
            <a:r>
              <a:rPr lang="fr-FR" sz="2400" dirty="0"/>
              <a:t> </a:t>
            </a:r>
            <a:br>
              <a:rPr lang="fr-FR" sz="2400" dirty="0"/>
            </a:br>
            <a:r>
              <a:rPr lang="fr-FR" dirty="0"/>
              <a:t>INPUT, LANGAGE NATUREL</a:t>
            </a:r>
          </a:p>
          <a:p>
            <a:pPr algn="ctr"/>
            <a:endParaRPr lang="fr-FR" sz="2400" dirty="0"/>
          </a:p>
          <a:p>
            <a:pPr algn="ctr"/>
            <a:r>
              <a:rPr lang="fr-FR" sz="2400" b="1" dirty="0"/>
              <a:t>Décodage</a:t>
            </a:r>
            <a:r>
              <a:rPr lang="fr-FR" sz="2400" dirty="0"/>
              <a:t> </a:t>
            </a:r>
            <a:br>
              <a:rPr lang="fr-FR" sz="2400" dirty="0"/>
            </a:br>
            <a:r>
              <a:rPr lang="fr-FR" dirty="0"/>
              <a:t>INTENTION, PARAMÈTRES</a:t>
            </a:r>
          </a:p>
          <a:p>
            <a:pPr algn="ctr"/>
            <a:endParaRPr lang="fr-FR" sz="2400" dirty="0"/>
          </a:p>
          <a:p>
            <a:pPr algn="ctr"/>
            <a:r>
              <a:rPr lang="fr-FR" sz="2400" b="1" dirty="0"/>
              <a:t>Recherche éléments de réponse</a:t>
            </a:r>
            <a:r>
              <a:rPr lang="fr-FR" sz="2400" dirty="0"/>
              <a:t> </a:t>
            </a:r>
            <a:br>
              <a:rPr lang="fr-FR" sz="2400" dirty="0"/>
            </a:br>
            <a:r>
              <a:rPr lang="fr-FR" dirty="0"/>
              <a:t>ÉNORME CORPUS LINGUISTIQUE </a:t>
            </a:r>
            <a:r>
              <a:rPr lang="fr-FR" dirty="0">
                <a:solidFill>
                  <a:schemeClr val="bg1">
                    <a:lumMod val="75000"/>
                  </a:schemeClr>
                </a:solidFill>
              </a:rPr>
              <a:t>+ IMAGES</a:t>
            </a:r>
          </a:p>
          <a:p>
            <a:pPr algn="ctr"/>
            <a:endParaRPr lang="fr-FR" sz="2400" dirty="0"/>
          </a:p>
          <a:p>
            <a:pPr algn="ctr"/>
            <a:r>
              <a:rPr lang="fr-FR" sz="2400" b="1" dirty="0"/>
              <a:t>Construction d’une réponse</a:t>
            </a:r>
            <a:r>
              <a:rPr lang="fr-FR" sz="2400" dirty="0"/>
              <a:t> </a:t>
            </a:r>
            <a:br>
              <a:rPr lang="fr-FR" sz="2400" dirty="0"/>
            </a:br>
            <a:r>
              <a:rPr lang="fr-FR" dirty="0"/>
              <a:t>GÉNÉRATION LANGAGE NATUREL | PRÉDICTION -&gt; HALLUCINATION</a:t>
            </a:r>
          </a:p>
          <a:p>
            <a:pPr algn="ctr"/>
            <a:endParaRPr lang="fr-FR" dirty="0"/>
          </a:p>
          <a:p>
            <a:pPr algn="ctr"/>
            <a:r>
              <a:rPr lang="fr-FR" sz="2400" b="1" dirty="0">
                <a:solidFill>
                  <a:schemeClr val="bg1">
                    <a:lumMod val="50000"/>
                  </a:schemeClr>
                </a:solidFill>
              </a:rPr>
              <a:t>Feedback</a:t>
            </a:r>
            <a:r>
              <a:rPr lang="fr-FR" sz="2400" dirty="0">
                <a:solidFill>
                  <a:schemeClr val="bg1">
                    <a:lumMod val="50000"/>
                  </a:schemeClr>
                </a:solidFill>
              </a:rPr>
              <a:t> </a:t>
            </a:r>
          </a:p>
          <a:p>
            <a:pPr algn="ctr"/>
            <a:r>
              <a:rPr lang="fr-FR" dirty="0">
                <a:solidFill>
                  <a:schemeClr val="bg1">
                    <a:lumMod val="50000"/>
                  </a:schemeClr>
                </a:solidFill>
              </a:rPr>
              <a:t>APPRENTISSAGE PROFOND</a:t>
            </a:r>
            <a:endParaRPr lang="fr-FR" sz="2400" dirty="0">
              <a:solidFill>
                <a:schemeClr val="bg1">
                  <a:lumMod val="50000"/>
                </a:schemeClr>
              </a:solidFill>
            </a:endParaRPr>
          </a:p>
        </p:txBody>
      </p:sp>
      <p:cxnSp>
        <p:nvCxnSpPr>
          <p:cNvPr id="6" name="Connecteur droit 5">
            <a:extLst>
              <a:ext uri="{FF2B5EF4-FFF2-40B4-BE49-F238E27FC236}">
                <a16:creationId xmlns:a16="http://schemas.microsoft.com/office/drawing/2014/main" id="{95F5258F-15C6-4821-1F26-0DA8D37BA103}"/>
              </a:ext>
            </a:extLst>
          </p:cNvPr>
          <p:cNvCxnSpPr>
            <a:cxnSpLocks/>
          </p:cNvCxnSpPr>
          <p:nvPr/>
        </p:nvCxnSpPr>
        <p:spPr>
          <a:xfrm flipV="1">
            <a:off x="5609617" y="5221147"/>
            <a:ext cx="1910971" cy="390631"/>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 name="ZoneTexte 3">
            <a:extLst>
              <a:ext uri="{FF2B5EF4-FFF2-40B4-BE49-F238E27FC236}">
                <a16:creationId xmlns:a16="http://schemas.microsoft.com/office/drawing/2014/main" id="{2F273736-A22F-967C-B708-8487C1CF5350}"/>
              </a:ext>
            </a:extLst>
          </p:cNvPr>
          <p:cNvSpPr txBox="1"/>
          <p:nvPr/>
        </p:nvSpPr>
        <p:spPr>
          <a:xfrm>
            <a:off x="7832393" y="4084915"/>
            <a:ext cx="4299614" cy="1815882"/>
          </a:xfrm>
          <a:prstGeom prst="rect">
            <a:avLst/>
          </a:prstGeom>
          <a:noFill/>
        </p:spPr>
        <p:txBody>
          <a:bodyPr wrap="square" rtlCol="0">
            <a:spAutoFit/>
          </a:bodyPr>
          <a:lstStyle/>
          <a:p>
            <a:pPr>
              <a:spcAft>
                <a:spcPts val="600"/>
              </a:spcAft>
            </a:pPr>
            <a:r>
              <a:rPr lang="fr-FR" sz="2400" dirty="0"/>
              <a:t>Paramètres + neurones </a:t>
            </a:r>
          </a:p>
          <a:p>
            <a:pPr>
              <a:spcAft>
                <a:spcPts val="600"/>
              </a:spcAft>
            </a:pPr>
            <a:r>
              <a:rPr lang="fr-FR" sz="2400" dirty="0"/>
              <a:t>Entraînement et renforcement :</a:t>
            </a:r>
          </a:p>
          <a:p>
            <a:pPr marL="285750" indent="-285750">
              <a:buFont typeface="Arial" panose="020B0604020202020204" pitchFamily="34" charset="0"/>
              <a:buChar char="•"/>
            </a:pPr>
            <a:r>
              <a:rPr lang="fr-FR" dirty="0"/>
              <a:t>1</a:t>
            </a:r>
            <a:r>
              <a:rPr lang="fr-FR" baseline="30000" dirty="0"/>
              <a:t>ers</a:t>
            </a:r>
            <a:r>
              <a:rPr lang="fr-FR" dirty="0"/>
              <a:t>  modèles fournis par </a:t>
            </a:r>
            <a:r>
              <a:rPr lang="fr-FR" b="1" dirty="0">
                <a:solidFill>
                  <a:schemeClr val="accent5">
                    <a:lumMod val="60000"/>
                    <a:lumOff val="40000"/>
                  </a:schemeClr>
                </a:solidFill>
              </a:rPr>
              <a:t>h</a:t>
            </a:r>
            <a:r>
              <a:rPr lang="fr-FR" b="1" dirty="0">
                <a:solidFill>
                  <a:schemeClr val="accent6">
                    <a:lumMod val="60000"/>
                    <a:lumOff val="40000"/>
                  </a:schemeClr>
                </a:solidFill>
              </a:rPr>
              <a:t>u</a:t>
            </a:r>
            <a:r>
              <a:rPr lang="fr-FR" b="1" dirty="0">
                <a:solidFill>
                  <a:schemeClr val="accent5">
                    <a:lumMod val="60000"/>
                    <a:lumOff val="40000"/>
                  </a:schemeClr>
                </a:solidFill>
              </a:rPr>
              <a:t>m</a:t>
            </a:r>
            <a:r>
              <a:rPr lang="fr-FR" b="1" dirty="0">
                <a:solidFill>
                  <a:schemeClr val="accent6">
                    <a:lumMod val="60000"/>
                    <a:lumOff val="40000"/>
                  </a:schemeClr>
                </a:solidFill>
              </a:rPr>
              <a:t>a</a:t>
            </a:r>
            <a:r>
              <a:rPr lang="fr-FR" b="1" dirty="0">
                <a:solidFill>
                  <a:schemeClr val="accent5">
                    <a:lumMod val="60000"/>
                    <a:lumOff val="40000"/>
                  </a:schemeClr>
                </a:solidFill>
              </a:rPr>
              <a:t>i</a:t>
            </a:r>
            <a:r>
              <a:rPr lang="fr-FR" b="1" dirty="0">
                <a:solidFill>
                  <a:schemeClr val="accent6">
                    <a:lumMod val="60000"/>
                    <a:lumOff val="40000"/>
                  </a:schemeClr>
                </a:solidFill>
              </a:rPr>
              <a:t>n</a:t>
            </a:r>
            <a:r>
              <a:rPr lang="fr-FR" b="1" dirty="0">
                <a:solidFill>
                  <a:schemeClr val="accent5">
                    <a:lumMod val="60000"/>
                    <a:lumOff val="40000"/>
                  </a:schemeClr>
                </a:solidFill>
              </a:rPr>
              <a:t>s</a:t>
            </a:r>
          </a:p>
          <a:p>
            <a:pPr marL="285750" indent="-285750">
              <a:buFont typeface="Arial" panose="020B0604020202020204" pitchFamily="34" charset="0"/>
              <a:buChar char="•"/>
            </a:pPr>
            <a:r>
              <a:rPr lang="fr-FR" dirty="0"/>
              <a:t>feedbacks (classement par pertinence) fournis par </a:t>
            </a:r>
            <a:r>
              <a:rPr lang="fr-FR" b="1" dirty="0">
                <a:solidFill>
                  <a:schemeClr val="accent5">
                    <a:lumMod val="60000"/>
                    <a:lumOff val="40000"/>
                  </a:schemeClr>
                </a:solidFill>
              </a:rPr>
              <a:t>h</a:t>
            </a:r>
            <a:r>
              <a:rPr lang="fr-FR" b="1" dirty="0">
                <a:solidFill>
                  <a:schemeClr val="accent6">
                    <a:lumMod val="60000"/>
                    <a:lumOff val="40000"/>
                  </a:schemeClr>
                </a:solidFill>
              </a:rPr>
              <a:t>u</a:t>
            </a:r>
            <a:r>
              <a:rPr lang="fr-FR" b="1" dirty="0">
                <a:solidFill>
                  <a:schemeClr val="accent5">
                    <a:lumMod val="60000"/>
                    <a:lumOff val="40000"/>
                  </a:schemeClr>
                </a:solidFill>
              </a:rPr>
              <a:t>m</a:t>
            </a:r>
            <a:r>
              <a:rPr lang="fr-FR" b="1" dirty="0">
                <a:solidFill>
                  <a:schemeClr val="accent6">
                    <a:lumMod val="60000"/>
                    <a:lumOff val="40000"/>
                  </a:schemeClr>
                </a:solidFill>
              </a:rPr>
              <a:t>a</a:t>
            </a:r>
            <a:r>
              <a:rPr lang="fr-FR" b="1" dirty="0">
                <a:solidFill>
                  <a:schemeClr val="accent5">
                    <a:lumMod val="60000"/>
                    <a:lumOff val="40000"/>
                  </a:schemeClr>
                </a:solidFill>
              </a:rPr>
              <a:t>i</a:t>
            </a:r>
            <a:r>
              <a:rPr lang="fr-FR" b="1" dirty="0">
                <a:solidFill>
                  <a:schemeClr val="accent6">
                    <a:lumMod val="60000"/>
                    <a:lumOff val="40000"/>
                  </a:schemeClr>
                </a:solidFill>
              </a:rPr>
              <a:t>n</a:t>
            </a:r>
            <a:r>
              <a:rPr lang="fr-FR" b="1" dirty="0">
                <a:solidFill>
                  <a:schemeClr val="accent5">
                    <a:lumMod val="60000"/>
                    <a:lumOff val="40000"/>
                  </a:schemeClr>
                </a:solidFill>
              </a:rPr>
              <a:t>s</a:t>
            </a:r>
            <a:r>
              <a:rPr lang="fr-FR" dirty="0"/>
              <a:t> </a:t>
            </a:r>
          </a:p>
        </p:txBody>
      </p:sp>
      <p:cxnSp>
        <p:nvCxnSpPr>
          <p:cNvPr id="10" name="Connecteur droit 9">
            <a:extLst>
              <a:ext uri="{FF2B5EF4-FFF2-40B4-BE49-F238E27FC236}">
                <a16:creationId xmlns:a16="http://schemas.microsoft.com/office/drawing/2014/main" id="{91CA7108-9EC4-4056-1C6E-B3A1C1D68537}"/>
              </a:ext>
            </a:extLst>
          </p:cNvPr>
          <p:cNvCxnSpPr>
            <a:cxnSpLocks/>
          </p:cNvCxnSpPr>
          <p:nvPr/>
        </p:nvCxnSpPr>
        <p:spPr>
          <a:xfrm>
            <a:off x="4654131" y="1003387"/>
            <a:ext cx="1910971" cy="77478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5" name="Graphique 4" descr="Homme détective avec un remplissage uni">
            <a:extLst>
              <a:ext uri="{FF2B5EF4-FFF2-40B4-BE49-F238E27FC236}">
                <a16:creationId xmlns:a16="http://schemas.microsoft.com/office/drawing/2014/main" id="{9100940D-3E56-B64F-1188-14503EBAA9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3149" y="1412775"/>
            <a:ext cx="914400" cy="914400"/>
          </a:xfrm>
          <a:prstGeom prst="rect">
            <a:avLst/>
          </a:prstGeom>
        </p:spPr>
      </p:pic>
      <p:sp>
        <p:nvSpPr>
          <p:cNvPr id="8" name="Espace réservé du numéro de diapositive 7">
            <a:extLst>
              <a:ext uri="{FF2B5EF4-FFF2-40B4-BE49-F238E27FC236}">
                <a16:creationId xmlns:a16="http://schemas.microsoft.com/office/drawing/2014/main" id="{94060964-9D91-8948-9DF8-FF8D86F174B0}"/>
              </a:ext>
            </a:extLst>
          </p:cNvPr>
          <p:cNvSpPr>
            <a:spLocks noGrp="1"/>
          </p:cNvSpPr>
          <p:nvPr>
            <p:ph type="sldNum" sz="quarter" idx="12"/>
          </p:nvPr>
        </p:nvSpPr>
        <p:spPr/>
        <p:txBody>
          <a:bodyPr/>
          <a:lstStyle/>
          <a:p>
            <a:fld id="{DE72B1B6-D2B8-4246-BD5A-AAB75EB5DC44}" type="slidenum">
              <a:rPr lang="fr-FR" smtClean="0"/>
              <a:t>7</a:t>
            </a:fld>
            <a:endParaRPr lang="fr-FR"/>
          </a:p>
        </p:txBody>
      </p:sp>
      <p:pic>
        <p:nvPicPr>
          <p:cNvPr id="11" name="Graphique 10" descr="Signe pouce en haut avec un remplissage uni">
            <a:extLst>
              <a:ext uri="{FF2B5EF4-FFF2-40B4-BE49-F238E27FC236}">
                <a16:creationId xmlns:a16="http://schemas.microsoft.com/office/drawing/2014/main" id="{4F5C5075-45B7-9641-C733-E438E06E31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6075" y="5906048"/>
            <a:ext cx="567413" cy="567413"/>
          </a:xfrm>
          <a:prstGeom prst="rect">
            <a:avLst/>
          </a:prstGeom>
        </p:spPr>
      </p:pic>
      <p:pic>
        <p:nvPicPr>
          <p:cNvPr id="12" name="Graphique 11" descr="Signe pouce en haut avec un remplissage uni">
            <a:extLst>
              <a:ext uri="{FF2B5EF4-FFF2-40B4-BE49-F238E27FC236}">
                <a16:creationId xmlns:a16="http://schemas.microsoft.com/office/drawing/2014/main" id="{739EB5D3-8A4B-89C6-3654-6A948B1695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453488" y="6072247"/>
            <a:ext cx="567413" cy="567413"/>
          </a:xfrm>
          <a:prstGeom prst="rect">
            <a:avLst/>
          </a:prstGeom>
        </p:spPr>
      </p:pic>
      <p:pic>
        <p:nvPicPr>
          <p:cNvPr id="14" name="Image 13">
            <a:extLst>
              <a:ext uri="{FF2B5EF4-FFF2-40B4-BE49-F238E27FC236}">
                <a16:creationId xmlns:a16="http://schemas.microsoft.com/office/drawing/2014/main" id="{4345E5FC-7A08-0192-864C-CDEA376EDBE5}"/>
              </a:ext>
            </a:extLst>
          </p:cNvPr>
          <p:cNvPicPr>
            <a:picLocks noChangeAspect="1"/>
          </p:cNvPicPr>
          <p:nvPr/>
        </p:nvPicPr>
        <p:blipFill>
          <a:blip r:embed="rId8"/>
          <a:stretch>
            <a:fillRect/>
          </a:stretch>
        </p:blipFill>
        <p:spPr>
          <a:xfrm>
            <a:off x="9571317" y="2139467"/>
            <a:ext cx="2343150" cy="1952625"/>
          </a:xfrm>
          <a:prstGeom prst="rect">
            <a:avLst/>
          </a:prstGeom>
        </p:spPr>
      </p:pic>
    </p:spTree>
    <p:extLst>
      <p:ext uri="{BB962C8B-B14F-4D97-AF65-F5344CB8AC3E}">
        <p14:creationId xmlns:p14="http://schemas.microsoft.com/office/powerpoint/2010/main" val="2544535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D2D943E-AB53-8269-ABEA-9F6A0A5BA0A1}"/>
              </a:ext>
            </a:extLst>
          </p:cNvPr>
          <p:cNvSpPr>
            <a:spLocks noGrp="1"/>
          </p:cNvSpPr>
          <p:nvPr>
            <p:ph type="sldNum" sz="quarter" idx="12"/>
          </p:nvPr>
        </p:nvSpPr>
        <p:spPr/>
        <p:txBody>
          <a:bodyPr/>
          <a:lstStyle/>
          <a:p>
            <a:fld id="{DE72B1B6-D2B8-4246-BD5A-AAB75EB5DC44}" type="slidenum">
              <a:rPr lang="fr-FR" smtClean="0"/>
              <a:t>8</a:t>
            </a:fld>
            <a:endParaRPr lang="fr-FR"/>
          </a:p>
        </p:txBody>
      </p:sp>
      <p:pic>
        <p:nvPicPr>
          <p:cNvPr id="4" name="Image 3">
            <a:extLst>
              <a:ext uri="{FF2B5EF4-FFF2-40B4-BE49-F238E27FC236}">
                <a16:creationId xmlns:a16="http://schemas.microsoft.com/office/drawing/2014/main" id="{233B0FFD-3DD4-25D6-5931-7AD187974C9C}"/>
              </a:ext>
            </a:extLst>
          </p:cNvPr>
          <p:cNvPicPr>
            <a:picLocks noChangeAspect="1"/>
          </p:cNvPicPr>
          <p:nvPr/>
        </p:nvPicPr>
        <p:blipFill>
          <a:blip r:embed="rId2"/>
          <a:stretch>
            <a:fillRect/>
          </a:stretch>
        </p:blipFill>
        <p:spPr>
          <a:xfrm>
            <a:off x="766018" y="166232"/>
            <a:ext cx="10659963" cy="6525536"/>
          </a:xfrm>
          <a:prstGeom prst="rect">
            <a:avLst/>
          </a:prstGeom>
        </p:spPr>
      </p:pic>
      <p:sp>
        <p:nvSpPr>
          <p:cNvPr id="5" name="Ellipse 4">
            <a:extLst>
              <a:ext uri="{FF2B5EF4-FFF2-40B4-BE49-F238E27FC236}">
                <a16:creationId xmlns:a16="http://schemas.microsoft.com/office/drawing/2014/main" id="{B0DE7D39-B52B-A41F-35B5-61D7885D56B3}"/>
              </a:ext>
            </a:extLst>
          </p:cNvPr>
          <p:cNvSpPr/>
          <p:nvPr/>
        </p:nvSpPr>
        <p:spPr>
          <a:xfrm>
            <a:off x="2453365" y="5948818"/>
            <a:ext cx="742950" cy="742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452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B62B60-F148-FC86-6354-200FFCA3DC19}"/>
              </a:ext>
            </a:extLst>
          </p:cNvPr>
          <p:cNvPicPr>
            <a:picLocks noChangeAspect="1"/>
          </p:cNvPicPr>
          <p:nvPr/>
        </p:nvPicPr>
        <p:blipFill>
          <a:blip r:embed="rId2"/>
          <a:stretch>
            <a:fillRect/>
          </a:stretch>
        </p:blipFill>
        <p:spPr>
          <a:xfrm>
            <a:off x="0" y="1511590"/>
            <a:ext cx="12192000" cy="4623713"/>
          </a:xfrm>
          <a:prstGeom prst="rect">
            <a:avLst/>
          </a:prstGeom>
        </p:spPr>
      </p:pic>
      <p:sp>
        <p:nvSpPr>
          <p:cNvPr id="4" name="ZoneTexte 3">
            <a:extLst>
              <a:ext uri="{FF2B5EF4-FFF2-40B4-BE49-F238E27FC236}">
                <a16:creationId xmlns:a16="http://schemas.microsoft.com/office/drawing/2014/main" id="{E1B9185E-142B-69D4-12BC-3DED881404D0}"/>
              </a:ext>
            </a:extLst>
          </p:cNvPr>
          <p:cNvSpPr txBox="1"/>
          <p:nvPr/>
        </p:nvSpPr>
        <p:spPr>
          <a:xfrm>
            <a:off x="155459" y="886311"/>
            <a:ext cx="9769021" cy="461665"/>
          </a:xfrm>
          <a:prstGeom prst="rect">
            <a:avLst/>
          </a:prstGeom>
          <a:noFill/>
        </p:spPr>
        <p:txBody>
          <a:bodyPr wrap="none" rtlCol="0">
            <a:spAutoFit/>
          </a:bodyPr>
          <a:lstStyle/>
          <a:p>
            <a:r>
              <a:rPr lang="fr-FR" sz="2400" dirty="0"/>
              <a:t>&gt; Quels ont été les présidents durant la cinquième république française ?</a:t>
            </a:r>
          </a:p>
        </p:txBody>
      </p:sp>
      <p:sp>
        <p:nvSpPr>
          <p:cNvPr id="6" name="ZoneTexte 5">
            <a:extLst>
              <a:ext uri="{FF2B5EF4-FFF2-40B4-BE49-F238E27FC236}">
                <a16:creationId xmlns:a16="http://schemas.microsoft.com/office/drawing/2014/main" id="{D7CC76C6-194A-8F47-5C47-978A71D4F34A}"/>
              </a:ext>
            </a:extLst>
          </p:cNvPr>
          <p:cNvSpPr txBox="1"/>
          <p:nvPr/>
        </p:nvSpPr>
        <p:spPr>
          <a:xfrm>
            <a:off x="1790700" y="6176760"/>
            <a:ext cx="10204504" cy="276999"/>
          </a:xfrm>
          <a:prstGeom prst="rect">
            <a:avLst/>
          </a:prstGeom>
          <a:noFill/>
        </p:spPr>
        <p:txBody>
          <a:bodyPr wrap="square">
            <a:spAutoFit/>
          </a:bodyPr>
          <a:lstStyle/>
          <a:p>
            <a:pPr algn="r"/>
            <a:r>
              <a:rPr lang="en-US" sz="1200" dirty="0" err="1"/>
              <a:t>DefakatorViteFait</a:t>
            </a:r>
            <a:r>
              <a:rPr lang="en-US" sz="1200" dirty="0"/>
              <a:t> [</a:t>
            </a:r>
            <a:r>
              <a:rPr lang="en-US" sz="1200" dirty="0" err="1"/>
              <a:t>Defakator</a:t>
            </a:r>
            <a:r>
              <a:rPr lang="en-US" sz="1200" dirty="0"/>
              <a:t> </a:t>
            </a:r>
            <a:r>
              <a:rPr lang="en-US" sz="1200" dirty="0" err="1"/>
              <a:t>Vite</a:t>
            </a:r>
            <a:r>
              <a:rPr lang="en-US" sz="1200" dirty="0"/>
              <a:t> Fait]. (2023, mars 12). </a:t>
            </a:r>
            <a:r>
              <a:rPr lang="fr-FR" sz="1200" i="1" dirty="0"/>
              <a:t>Vite fait : Comment fonctionne ChatGPT ? </a:t>
            </a:r>
            <a:r>
              <a:rPr lang="en-US" sz="1200" dirty="0"/>
              <a:t>[Video]. YouTube </a:t>
            </a:r>
            <a:r>
              <a:rPr lang="fr-FR" sz="1200" dirty="0"/>
              <a:t>https://youtu.be/BWW0bGN79mc</a:t>
            </a:r>
          </a:p>
        </p:txBody>
      </p:sp>
      <p:sp>
        <p:nvSpPr>
          <p:cNvPr id="7" name="ZoneTexte 6">
            <a:extLst>
              <a:ext uri="{FF2B5EF4-FFF2-40B4-BE49-F238E27FC236}">
                <a16:creationId xmlns:a16="http://schemas.microsoft.com/office/drawing/2014/main" id="{0604E25F-19D5-3771-D867-38216B514FF6}"/>
              </a:ext>
            </a:extLst>
          </p:cNvPr>
          <p:cNvSpPr txBox="1"/>
          <p:nvPr/>
        </p:nvSpPr>
        <p:spPr>
          <a:xfrm>
            <a:off x="9920982" y="1627139"/>
            <a:ext cx="1077731" cy="292388"/>
          </a:xfrm>
          <a:prstGeom prst="rect">
            <a:avLst/>
          </a:prstGeom>
          <a:noFill/>
        </p:spPr>
        <p:txBody>
          <a:bodyPr wrap="none" rtlCol="0">
            <a:spAutoFit/>
          </a:bodyPr>
          <a:lstStyle/>
          <a:p>
            <a:r>
              <a:rPr lang="fr-FR" sz="1300" b="1" dirty="0">
                <a:solidFill>
                  <a:srgbClr val="FFE469"/>
                </a:solidFill>
              </a:rPr>
              <a:t>Simone Veil</a:t>
            </a:r>
          </a:p>
        </p:txBody>
      </p:sp>
      <p:sp>
        <p:nvSpPr>
          <p:cNvPr id="8" name="ZoneTexte 7">
            <a:extLst>
              <a:ext uri="{FF2B5EF4-FFF2-40B4-BE49-F238E27FC236}">
                <a16:creationId xmlns:a16="http://schemas.microsoft.com/office/drawing/2014/main" id="{E320B237-DC8D-A457-4D4B-F2B83658E848}"/>
              </a:ext>
            </a:extLst>
          </p:cNvPr>
          <p:cNvSpPr txBox="1"/>
          <p:nvPr/>
        </p:nvSpPr>
        <p:spPr>
          <a:xfrm>
            <a:off x="11106289" y="722697"/>
            <a:ext cx="607859" cy="461665"/>
          </a:xfrm>
          <a:prstGeom prst="rect">
            <a:avLst/>
          </a:prstGeom>
          <a:noFill/>
        </p:spPr>
        <p:txBody>
          <a:bodyPr wrap="none" rtlCol="0">
            <a:spAutoFit/>
          </a:bodyPr>
          <a:lstStyle/>
          <a:p>
            <a:r>
              <a:rPr lang="fr-FR" sz="2400" dirty="0"/>
              <a:t>🤣</a:t>
            </a:r>
          </a:p>
        </p:txBody>
      </p:sp>
      <p:cxnSp>
        <p:nvCxnSpPr>
          <p:cNvPr id="10" name="Connecteur droit 9">
            <a:extLst>
              <a:ext uri="{FF2B5EF4-FFF2-40B4-BE49-F238E27FC236}">
                <a16:creationId xmlns:a16="http://schemas.microsoft.com/office/drawing/2014/main" id="{9E282483-3709-09F9-29D5-60CA04C36FFD}"/>
              </a:ext>
            </a:extLst>
          </p:cNvPr>
          <p:cNvCxnSpPr/>
          <p:nvPr/>
        </p:nvCxnSpPr>
        <p:spPr>
          <a:xfrm flipV="1">
            <a:off x="10667378" y="1165412"/>
            <a:ext cx="538504" cy="461727"/>
          </a:xfrm>
          <a:prstGeom prst="line">
            <a:avLst/>
          </a:prstGeom>
          <a:ln>
            <a:solidFill>
              <a:srgbClr val="FFE469"/>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DE161C73-D572-DA15-487C-86801E490AF0}"/>
              </a:ext>
            </a:extLst>
          </p:cNvPr>
          <p:cNvSpPr txBox="1"/>
          <p:nvPr/>
        </p:nvSpPr>
        <p:spPr>
          <a:xfrm>
            <a:off x="694789" y="6341493"/>
            <a:ext cx="607859" cy="461665"/>
          </a:xfrm>
          <a:prstGeom prst="rect">
            <a:avLst/>
          </a:prstGeom>
          <a:noFill/>
        </p:spPr>
        <p:txBody>
          <a:bodyPr wrap="none" rtlCol="0">
            <a:spAutoFit/>
          </a:bodyPr>
          <a:lstStyle/>
          <a:p>
            <a:r>
              <a:rPr lang="fr-FR" sz="2400" dirty="0"/>
              <a:t>👍</a:t>
            </a:r>
          </a:p>
        </p:txBody>
      </p:sp>
      <p:cxnSp>
        <p:nvCxnSpPr>
          <p:cNvPr id="12" name="Connecteur droit 11">
            <a:extLst>
              <a:ext uri="{FF2B5EF4-FFF2-40B4-BE49-F238E27FC236}">
                <a16:creationId xmlns:a16="http://schemas.microsoft.com/office/drawing/2014/main" id="{C8E41574-58DC-3091-4421-46A8504AB197}"/>
              </a:ext>
            </a:extLst>
          </p:cNvPr>
          <p:cNvCxnSpPr>
            <a:cxnSpLocks/>
          </p:cNvCxnSpPr>
          <p:nvPr/>
        </p:nvCxnSpPr>
        <p:spPr>
          <a:xfrm flipV="1">
            <a:off x="1207337" y="6404619"/>
            <a:ext cx="678675" cy="153723"/>
          </a:xfrm>
          <a:prstGeom prst="line">
            <a:avLst/>
          </a:prstGeom>
          <a:ln>
            <a:solidFill>
              <a:srgbClr val="44F30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435153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998</TotalTime>
  <Words>3947</Words>
  <Application>Microsoft Office PowerPoint</Application>
  <PresentationFormat>Grand écran</PresentationFormat>
  <Paragraphs>433</Paragraphs>
  <Slides>52</Slides>
  <Notes>3</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52</vt:i4>
      </vt:variant>
    </vt:vector>
  </HeadingPairs>
  <TitlesOfParts>
    <vt:vector size="62" baseType="lpstr">
      <vt:lpstr>Times New Roman</vt:lpstr>
      <vt:lpstr>Calibri Light</vt:lpstr>
      <vt:lpstr>Courier New</vt:lpstr>
      <vt:lpstr>Aptos Display</vt:lpstr>
      <vt:lpstr>Calibri</vt:lpstr>
      <vt:lpstr>Webdings</vt:lpstr>
      <vt:lpstr>Arial</vt:lpstr>
      <vt:lpstr>Aptos</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Delhaye</dc:creator>
  <cp:lastModifiedBy>Olivier Delhaye</cp:lastModifiedBy>
  <cp:revision>30</cp:revision>
  <dcterms:created xsi:type="dcterms:W3CDTF">2024-04-28T16:54:54Z</dcterms:created>
  <dcterms:modified xsi:type="dcterms:W3CDTF">2024-04-30T09:10:27Z</dcterms:modified>
</cp:coreProperties>
</file>