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417" r:id="rId2"/>
    <p:sldId id="418" r:id="rId3"/>
    <p:sldId id="406" r:id="rId4"/>
    <p:sldId id="274" r:id="rId5"/>
    <p:sldId id="420" r:id="rId6"/>
    <p:sldId id="419" r:id="rId7"/>
    <p:sldId id="421" r:id="rId8"/>
    <p:sldId id="413" r:id="rId9"/>
    <p:sldId id="412" r:id="rId10"/>
    <p:sldId id="275" r:id="rId11"/>
    <p:sldId id="262" r:id="rId12"/>
    <p:sldId id="399" r:id="rId13"/>
    <p:sldId id="392" r:id="rId14"/>
    <p:sldId id="403" r:id="rId15"/>
    <p:sldId id="396" r:id="rId16"/>
    <p:sldId id="415" r:id="rId17"/>
    <p:sldId id="423" r:id="rId18"/>
    <p:sldId id="422" r:id="rId19"/>
    <p:sldId id="424" r:id="rId20"/>
    <p:sldId id="276" r:id="rId21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62A5"/>
    <a:srgbClr val="BDD7EE"/>
    <a:srgbClr val="809BB3"/>
    <a:srgbClr val="3F61A4"/>
    <a:srgbClr val="DFECF7"/>
    <a:srgbClr val="D6DAFA"/>
    <a:srgbClr val="BFC6F7"/>
    <a:srgbClr val="2416A5"/>
    <a:srgbClr val="A9B2F4"/>
    <a:srgbClr val="FF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318" autoAdjust="0"/>
  </p:normalViewPr>
  <p:slideViewPr>
    <p:cSldViewPr snapToGrid="0">
      <p:cViewPr>
        <p:scale>
          <a:sx n="90" d="100"/>
          <a:sy n="90" d="100"/>
        </p:scale>
        <p:origin x="498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5" d="100"/>
        <a:sy n="95" d="100"/>
      </p:scale>
      <p:origin x="0" y="-17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DA6FF-1AE9-4355-B11E-290BA25D020C}" type="datetimeFigureOut">
              <a:rPr lang="fr-FR" smtClean="0"/>
              <a:t>11/09/2023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1FB216-2E64-444F-8EB8-89034CD983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5679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Remerciements. Contentement. Nous avons tous déjà entendu l’expression « Elle/il est dans tous ses états » … évaluation formes très diverses (traduc) mais aussi fait peur aux évalués surtout, a peur quand c’est nous profs qui sommes amenés à la pratiquer. Elle est dans tous ses états, au sens figuré cette fois.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BAEC5A-ACD4-4454-AC1C-0868FF82CB7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33397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1FB216-2E64-444F-8EB8-89034CD98340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8504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1FB216-2E64-444F-8EB8-89034CD98340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1818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BAEC5A-ACD4-4454-AC1C-0868FF82CB7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5226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1FB216-2E64-444F-8EB8-89034CD9834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6645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1FB216-2E64-444F-8EB8-89034CD9834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6055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1FB216-2E64-444F-8EB8-89034CD9834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4818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1FB216-2E64-444F-8EB8-89034CD98340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8888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Y a-t-il des profs de </a:t>
            </a:r>
            <a:r>
              <a:rPr lang="fr-FR" dirty="0" err="1"/>
              <a:t>fle</a:t>
            </a:r>
            <a:r>
              <a:rPr lang="fr-FR" dirty="0"/>
              <a:t> dans la salle ?</a:t>
            </a:r>
          </a:p>
          <a:p>
            <a:r>
              <a:rPr lang="fr-FR" dirty="0"/>
              <a:t>Comme je découvre à ma grande surprise que nombreux, je décide là maintenant de ramener mon intervention à 5 questions, celles que me posent justement le plus souvent les enseignants ou futurs enseignants du </a:t>
            </a:r>
            <a:r>
              <a:rPr lang="fr-FR" dirty="0" err="1"/>
              <a:t>fle</a:t>
            </a:r>
            <a:endParaRPr lang="fr-FR" dirty="0"/>
          </a:p>
          <a:p>
            <a:r>
              <a:rPr lang="fr-FR" dirty="0"/>
              <a:t>Serai très terre à terre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1FB216-2E64-444F-8EB8-89034CD98340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08230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Y a-t-il des profs de </a:t>
            </a:r>
            <a:r>
              <a:rPr lang="fr-FR" dirty="0" err="1"/>
              <a:t>fle</a:t>
            </a:r>
            <a:r>
              <a:rPr lang="fr-FR" dirty="0"/>
              <a:t> dans la salle ?</a:t>
            </a:r>
          </a:p>
          <a:p>
            <a:r>
              <a:rPr lang="fr-FR" dirty="0"/>
              <a:t>Comme je découvre à ma grande surprise que nombreux, je décide là maintenant de ramener mon intervention à 5 questions, celles que me posent justement le plus souvent les enseignants ou futurs enseignants du </a:t>
            </a:r>
            <a:r>
              <a:rPr lang="fr-FR" dirty="0" err="1"/>
              <a:t>fle</a:t>
            </a:r>
            <a:endParaRPr lang="fr-FR" dirty="0"/>
          </a:p>
          <a:p>
            <a:r>
              <a:rPr lang="fr-FR" dirty="0"/>
              <a:t>Serai très terre à terre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1FB216-2E64-444F-8EB8-89034CD98340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0258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1FB216-2E64-444F-8EB8-89034CD98340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6405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B5D195-932E-B08D-4BEE-AACEAD8CEE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DDA7DA4-3298-D6BE-A052-9EB882C408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AC4826-A9CB-371D-07A1-9413A356E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B8424-536D-4443-9EE6-76E45E01AAFD}" type="datetimeFigureOut">
              <a:rPr lang="fr-FR" smtClean="0"/>
              <a:t>11/09/2023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4EB6D05-0DA0-7B43-4549-E3A661235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FD6F8A9-3963-E14D-7239-EF3752F09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C111A-E26A-4BBD-9ABB-0765135949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9988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AFC538-E15E-FF03-D915-1ADAD9F03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552A65B-1A03-F0F8-58FE-DB74DDF81B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15E4D2-7CBD-3CDC-7656-CA585AB43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B8424-536D-4443-9EE6-76E45E01AAFD}" type="datetimeFigureOut">
              <a:rPr lang="fr-FR" smtClean="0"/>
              <a:t>11/09/2023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B4F7051-B59A-4389-1F36-3B5BCA7DE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F28DFA9-4639-72E4-B2ED-BF8CC868C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C111A-E26A-4BBD-9ABB-0765135949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5018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34BF228-A481-ADED-6F42-DF3DBCF77E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B1C9538-5354-548E-9CC8-26255A293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BFB93D-4703-BC2A-C066-79482B61B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B8424-536D-4443-9EE6-76E45E01AAFD}" type="datetimeFigureOut">
              <a:rPr lang="fr-FR" smtClean="0"/>
              <a:t>11/09/2023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49272DF-1073-A3CA-87FE-E165E8678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D44625-C799-54AD-1C1C-8CEADCB1D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C111A-E26A-4BBD-9ABB-0765135949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6042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2ACC09-2EC1-9192-EDE3-9354F76B9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92C6FB8-3A51-0CB1-1D8C-3E58C1207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AC731BF-1A23-40CD-351F-7E1AA63F7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B8424-536D-4443-9EE6-76E45E01AAFD}" type="datetimeFigureOut">
              <a:rPr lang="fr-FR" smtClean="0"/>
              <a:t>11/09/2023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034B52-5D48-8229-068D-97F36EED1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D30FC7-EEF4-299B-46F3-29618943E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C111A-E26A-4BBD-9ABB-0765135949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9546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B0D946-58C8-B042-E5CA-8FDFAF7BF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6B6DDA6-E4A9-411D-313D-F960BCFB9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12CAA00-102C-F83D-C451-FA4E45CB1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B8424-536D-4443-9EE6-76E45E01AAFD}" type="datetimeFigureOut">
              <a:rPr lang="fr-FR" smtClean="0"/>
              <a:t>11/09/2023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216B83B-AB9B-386F-F571-116FC1E25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E46957-CCE9-7C72-00A3-AAB043A78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C111A-E26A-4BBD-9ABB-0765135949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9201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9C1811-4C18-AB8C-1031-70795FE43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DA5EE4-40D0-6126-74D1-7F0BE20BD5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C20FB00-A220-02D1-8BC4-3981B9C322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72739E9-B77C-B283-E7EF-2CB6CAA28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B8424-536D-4443-9EE6-76E45E01AAFD}" type="datetimeFigureOut">
              <a:rPr lang="fr-FR" smtClean="0"/>
              <a:t>11/09/2023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1E67B91-A5E7-76DC-41F2-5178DD488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B31EA4E-C401-D5A9-C36A-CE33676BC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C111A-E26A-4BBD-9ABB-0765135949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5257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E23B6E-4C21-86BD-18B5-626276813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59C2609-A92C-3C53-08DD-C081C21A65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C0A2001-3B82-6740-D2C2-39E485A857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0222956-6679-FEC4-C097-0E3BBA3D46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BCFE4FF-8DD4-FBDB-B018-55E0C6C3D0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B1EE13A-E05E-D642-DD41-11C164F11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B8424-536D-4443-9EE6-76E45E01AAFD}" type="datetimeFigureOut">
              <a:rPr lang="fr-FR" smtClean="0"/>
              <a:t>11/09/2023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DAC53F3-F6F8-B26A-8A24-5E8F22DA4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6BC014B-AEA2-4E50-A676-4037C93D8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C111A-E26A-4BBD-9ABB-0765135949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7877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D259FA-81B1-68C7-C686-9CC1FEF62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E7113C9-1ECC-1CFF-64BD-968D0D830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B8424-536D-4443-9EE6-76E45E01AAFD}" type="datetimeFigureOut">
              <a:rPr lang="fr-FR" smtClean="0"/>
              <a:t>11/09/2023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E9524EF-4DA4-B322-522C-B7107F590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10862CB-A17A-60D5-F714-6AE1FC82F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C111A-E26A-4BBD-9ABB-0765135949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5864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948ABB2-8AC7-2FB0-A66E-F343CEE25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B8424-536D-4443-9EE6-76E45E01AAFD}" type="datetimeFigureOut">
              <a:rPr lang="fr-FR" smtClean="0"/>
              <a:t>11/09/2023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CCDCDD8-F5FA-9A8A-503F-B6FC5AFD1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8CA6F3A-01C5-403B-AEE7-1E292A3FD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C111A-E26A-4BBD-9ABB-0765135949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1314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2A20F6-E27A-FAB7-6926-772136FAE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D29A15-0CFF-3DEE-A816-5BC203EA7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EF50818-46B1-4B19-B7A0-484F450FCB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FF1CE81-215B-A835-12CA-E3B041278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B8424-536D-4443-9EE6-76E45E01AAFD}" type="datetimeFigureOut">
              <a:rPr lang="fr-FR" smtClean="0"/>
              <a:t>11/09/2023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BA7067F-75AA-3580-D92F-EDB276896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FD16971-DC3C-0E83-2A3E-04455C236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C111A-E26A-4BBD-9ABB-0765135949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0334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EBA14A-331E-2E80-96EC-49AADA83F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F3F30DE-9648-740C-AF7F-34E8C47BAA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E116765-9DE1-A0B9-C70F-0075B44848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7AE4546-DA8E-7213-553C-73D23B1F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B8424-536D-4443-9EE6-76E45E01AAFD}" type="datetimeFigureOut">
              <a:rPr lang="fr-FR" smtClean="0"/>
              <a:t>11/09/2023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8AC2BD7-B2D7-AB03-810A-EC512C584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7194D91-6FC5-D4D1-8492-12AB176F5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C111A-E26A-4BBD-9ABB-0765135949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0061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chemeClr val="bg1"/>
            </a:gs>
            <a:gs pos="100000">
              <a:srgbClr val="DEEBF7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04633AC-7ADC-D0B2-17B9-D50D90574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CDC5796-D49F-D5E6-6227-CB5690BF91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F9F7B6B-4161-3BBC-824E-2807E0B557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B8424-536D-4443-9EE6-76E45E01AAFD}" type="datetimeFigureOut">
              <a:rPr lang="fr-FR" smtClean="0"/>
              <a:t>11/09/2023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DD538C5-FF07-733A-D517-A8125CA5C6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E3E4EF3-38F7-C52D-819A-D37FBB53B1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C111A-E26A-4BBD-9ABB-0765135949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2259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rive.olivierdelhaye.eu/16.09.2023.olivier.delhaye.ppsx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sv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microsoft.com/office/2007/relationships/hdphoto" Target="../media/hdphoto2.wdp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microsoft.com/office/2007/relationships/hdphoto" Target="../media/hdphoto6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37.png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46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drive.olivierdelhaye.eu/16.09.2023.olivier.delhaye.ppsx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olivier.delhaye/" TargetMode="External"/><Relationship Id="rId7" Type="http://schemas.openxmlformats.org/officeDocument/2006/relationships/image" Target="../media/image4.png"/><Relationship Id="rId2" Type="http://schemas.openxmlformats.org/officeDocument/2006/relationships/hyperlink" Target="mailto:delhaye@frl.auth.gr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rive.olivierdelhaye.eu/16.09.2023.olivier.delhaye.ppsx" TargetMode="External"/><Relationship Id="rId5" Type="http://schemas.microsoft.com/office/2007/relationships/hdphoto" Target="../media/hdphoto7.wdp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4.png"/><Relationship Id="rId4" Type="http://schemas.openxmlformats.org/officeDocument/2006/relationships/image" Target="../media/image7.svg"/><Relationship Id="rId9" Type="http://schemas.openxmlformats.org/officeDocument/2006/relationships/hyperlink" Target="https://drive.olivierdelhaye.eu/16.09.2023.olivier.delhaye.ppsx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18" Type="http://schemas.openxmlformats.org/officeDocument/2006/relationships/image" Target="../media/image2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A04FB7C2-CD68-1A07-9F01-07D9C71AD3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grayscl/>
            <a:alphaModFix amt="20000"/>
          </a:blip>
          <a:srcRect l="9918"/>
          <a:stretch/>
        </p:blipFill>
        <p:spPr>
          <a:xfrm>
            <a:off x="2907493" y="-11"/>
            <a:ext cx="9284507" cy="685800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9461F44-6902-95F0-16F6-491450D59A9F}"/>
              </a:ext>
            </a:extLst>
          </p:cNvPr>
          <p:cNvSpPr/>
          <p:nvPr/>
        </p:nvSpPr>
        <p:spPr>
          <a:xfrm rot="16200000">
            <a:off x="-1813427" y="1803889"/>
            <a:ext cx="6858001" cy="32501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4CDD795-CD36-FA2A-DA7E-E846E9775F71}"/>
              </a:ext>
            </a:extLst>
          </p:cNvPr>
          <p:cNvSpPr txBox="1"/>
          <p:nvPr/>
        </p:nvSpPr>
        <p:spPr>
          <a:xfrm>
            <a:off x="5904045" y="3601209"/>
            <a:ext cx="46049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dirty="0"/>
              <a:t>Quand évaluation </a:t>
            </a:r>
            <a:br>
              <a:rPr lang="fr-FR" sz="3600" b="1" dirty="0"/>
            </a:br>
            <a:r>
              <a:rPr lang="fr-FR" sz="3600" b="1" dirty="0"/>
              <a:t>rime avec inclusion</a:t>
            </a:r>
            <a:endParaRPr lang="fr-FR" sz="3600" b="1" dirty="0">
              <a:highlight>
                <a:srgbClr val="FFFF00"/>
              </a:highlight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3B54F61-1FF8-FBAB-6F96-EE3B31077A81}"/>
              </a:ext>
            </a:extLst>
          </p:cNvPr>
          <p:cNvSpPr txBox="1"/>
          <p:nvPr/>
        </p:nvSpPr>
        <p:spPr>
          <a:xfrm>
            <a:off x="4224723" y="5398760"/>
            <a:ext cx="39008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Olivier DELHAYE</a:t>
            </a:r>
          </a:p>
          <a:p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Didacticien des langues et docimologue</a:t>
            </a:r>
          </a:p>
          <a:p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Université Aristote de Thessaloniki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9BF07DE-1655-06E7-1BAC-3155F9F4C333}"/>
              </a:ext>
            </a:extLst>
          </p:cNvPr>
          <p:cNvSpPr txBox="1"/>
          <p:nvPr/>
        </p:nvSpPr>
        <p:spPr>
          <a:xfrm>
            <a:off x="195062" y="1522418"/>
            <a:ext cx="2810687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3F61A4"/>
                </a:solidFill>
              </a:rPr>
              <a:t>Association </a:t>
            </a:r>
          </a:p>
          <a:p>
            <a:r>
              <a:rPr lang="fr-FR" dirty="0">
                <a:solidFill>
                  <a:srgbClr val="3F61A4"/>
                </a:solidFill>
              </a:rPr>
              <a:t>des Professeurs de Langue et de Littérature Françaises Diplômés des Universités</a:t>
            </a:r>
          </a:p>
          <a:p>
            <a:endParaRPr lang="fr-FR" sz="2400" dirty="0">
              <a:solidFill>
                <a:srgbClr val="3F61A4"/>
              </a:solidFill>
            </a:endParaRPr>
          </a:p>
          <a:p>
            <a:r>
              <a:rPr lang="fr-FR" sz="2400" b="1" dirty="0">
                <a:solidFill>
                  <a:srgbClr val="3F61A4"/>
                </a:solidFill>
              </a:rPr>
              <a:t>Séminaire </a:t>
            </a:r>
          </a:p>
          <a:p>
            <a:r>
              <a:rPr lang="fr-FR" sz="2400" b="1" dirty="0">
                <a:solidFill>
                  <a:srgbClr val="3F61A4"/>
                </a:solidFill>
              </a:rPr>
              <a:t>de rentrée</a:t>
            </a:r>
          </a:p>
          <a:p>
            <a:r>
              <a:rPr lang="fr-FR" sz="2400" b="1" dirty="0">
                <a:solidFill>
                  <a:srgbClr val="3F61A4"/>
                </a:solidFill>
              </a:rPr>
              <a:t>2023</a:t>
            </a:r>
          </a:p>
          <a:p>
            <a:endParaRPr lang="fr-FR" sz="2400" b="1" dirty="0">
              <a:solidFill>
                <a:srgbClr val="3F61A4"/>
              </a:solidFill>
            </a:endParaRPr>
          </a:p>
          <a:p>
            <a:pPr>
              <a:spcAft>
                <a:spcPts val="1200"/>
              </a:spcAft>
            </a:pPr>
            <a:r>
              <a:rPr lang="fr-FR" dirty="0">
                <a:solidFill>
                  <a:srgbClr val="3F61A4"/>
                </a:solidFill>
              </a:rPr>
              <a:t>16 septembre 2023</a:t>
            </a:r>
            <a:endParaRPr lang="el-GR" dirty="0">
              <a:solidFill>
                <a:srgbClr val="3F61A4"/>
              </a:solidFill>
            </a:endParaRPr>
          </a:p>
          <a:p>
            <a:r>
              <a:rPr lang="fr-FR" dirty="0">
                <a:solidFill>
                  <a:srgbClr val="3F61A4"/>
                </a:solidFill>
              </a:rPr>
              <a:t>Institut français de Thessalonique</a:t>
            </a:r>
            <a:endParaRPr lang="fr-FR" i="1" dirty="0">
              <a:solidFill>
                <a:srgbClr val="3F61A4"/>
              </a:solidFill>
            </a:endParaRPr>
          </a:p>
        </p:txBody>
      </p:sp>
      <p:pic>
        <p:nvPicPr>
          <p:cNvPr id="26" name="Image 25" descr="Une image contenant texte, Police, capture d’écran, Graphique">
            <a:extLst>
              <a:ext uri="{FF2B5EF4-FFF2-40B4-BE49-F238E27FC236}">
                <a16:creationId xmlns:a16="http://schemas.microsoft.com/office/drawing/2014/main" id="{654C4F14-FAE0-04D4-FF16-F84A791217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30" y="353858"/>
            <a:ext cx="1840643" cy="977272"/>
          </a:xfrm>
          <a:prstGeom prst="rect">
            <a:avLst/>
          </a:prstGeom>
        </p:spPr>
      </p:pic>
      <p:pic>
        <p:nvPicPr>
          <p:cNvPr id="28" name="Image 27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106AEAD8-7555-530E-CDC7-2D1A7113564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04" y="5953125"/>
            <a:ext cx="1864399" cy="762319"/>
          </a:xfrm>
          <a:prstGeom prst="rect">
            <a:avLst/>
          </a:prstGeom>
        </p:spPr>
      </p:pic>
      <p:pic>
        <p:nvPicPr>
          <p:cNvPr id="5" name="Image 4" descr="Une image contenant motif, Graphique, pixel, conception&#10;&#10;Description générée automatiquement">
            <a:hlinkClick r:id="rId6"/>
            <a:extLst>
              <a:ext uri="{FF2B5EF4-FFF2-40B4-BE49-F238E27FC236}">
                <a16:creationId xmlns:a16="http://schemas.microsoft.com/office/drawing/2014/main" id="{CEF55711-E2BC-B883-7557-A36D7DA552E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099" y="3385706"/>
            <a:ext cx="1634197" cy="163419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430EC82F-8356-427C-9B8F-9DB991F86C07}"/>
              </a:ext>
            </a:extLst>
          </p:cNvPr>
          <p:cNvSpPr txBox="1"/>
          <p:nvPr/>
        </p:nvSpPr>
        <p:spPr>
          <a:xfrm>
            <a:off x="4061610" y="1045054"/>
            <a:ext cx="18309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Ne pas oublier </a:t>
            </a:r>
            <a:br>
              <a:rPr lang="fr-FR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de photographier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636BD308-C1AA-4ED9-E2A1-0ECAFAC49394}"/>
              </a:ext>
            </a:extLst>
          </p:cNvPr>
          <p:cNvCxnSpPr>
            <a:cxnSpLocks/>
          </p:cNvCxnSpPr>
          <p:nvPr/>
        </p:nvCxnSpPr>
        <p:spPr>
          <a:xfrm>
            <a:off x="4963070" y="1924050"/>
            <a:ext cx="0" cy="1242855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AB556B8D-CF32-C3A8-B1DD-F2B7E574DD4C}"/>
              </a:ext>
            </a:extLst>
          </p:cNvPr>
          <p:cNvCxnSpPr/>
          <p:nvPr/>
        </p:nvCxnSpPr>
        <p:spPr>
          <a:xfrm>
            <a:off x="195063" y="3028950"/>
            <a:ext cx="0" cy="1095375"/>
          </a:xfrm>
          <a:prstGeom prst="line">
            <a:avLst/>
          </a:prstGeom>
          <a:ln w="19050">
            <a:solidFill>
              <a:srgbClr val="4062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7718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D38C66A7-F2CE-318E-9421-6D81C5ACB6BA}"/>
              </a:ext>
            </a:extLst>
          </p:cNvPr>
          <p:cNvSpPr txBox="1"/>
          <p:nvPr/>
        </p:nvSpPr>
        <p:spPr>
          <a:xfrm>
            <a:off x="3671887" y="4169807"/>
            <a:ext cx="6096000" cy="967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fr-FR" sz="2400" b="1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Comment se dégager des contraintes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400" b="1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l’évaluation institutionnelle ?</a:t>
            </a:r>
          </a:p>
        </p:txBody>
      </p:sp>
      <p:pic>
        <p:nvPicPr>
          <p:cNvPr id="7" name="Graphique 6" descr="Parapluie contour">
            <a:extLst>
              <a:ext uri="{FF2B5EF4-FFF2-40B4-BE49-F238E27FC236}">
                <a16:creationId xmlns:a16="http://schemas.microsoft.com/office/drawing/2014/main" id="{EE2C96DB-3B37-ABB1-C89A-12CDA4705F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825991">
            <a:off x="4413005" y="1857113"/>
            <a:ext cx="2244969" cy="2244969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B164B32-8DD6-BE60-1762-D3725F1490E6}"/>
              </a:ext>
            </a:extLst>
          </p:cNvPr>
          <p:cNvSpPr txBox="1"/>
          <p:nvPr/>
        </p:nvSpPr>
        <p:spPr>
          <a:xfrm>
            <a:off x="2114550" y="168804"/>
            <a:ext cx="22955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régulation</a:t>
            </a:r>
          </a:p>
          <a:p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orientation</a:t>
            </a:r>
          </a:p>
          <a:p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bulletin scolaire</a:t>
            </a:r>
          </a:p>
          <a:p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1</a:t>
            </a:r>
            <a:r>
              <a:rPr lang="fr-FR" baseline="30000" dirty="0">
                <a:solidFill>
                  <a:schemeClr val="accent5">
                    <a:lumMod val="75000"/>
                  </a:schemeClr>
                </a:solidFill>
              </a:rPr>
              <a:t>ère</a:t>
            </a:r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 de classe</a:t>
            </a:r>
          </a:p>
          <a:p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absences</a:t>
            </a:r>
          </a:p>
          <a:p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réussite</a:t>
            </a:r>
          </a:p>
          <a:p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échec</a:t>
            </a:r>
          </a:p>
          <a:p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redoublement</a:t>
            </a:r>
          </a:p>
          <a:p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sanction/punition</a:t>
            </a:r>
          </a:p>
          <a:p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renvoi</a:t>
            </a:r>
          </a:p>
          <a:p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 … 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D924EB65-1BE3-A2FC-B724-733926CAC556}"/>
              </a:ext>
            </a:extLst>
          </p:cNvPr>
          <p:cNvCxnSpPr>
            <a:cxnSpLocks/>
          </p:cNvCxnSpPr>
          <p:nvPr/>
        </p:nvCxnSpPr>
        <p:spPr>
          <a:xfrm>
            <a:off x="7881937" y="5607796"/>
            <a:ext cx="673894" cy="690657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7723A22E-DE56-6A0B-A7A8-F8C934D26DB1}"/>
              </a:ext>
            </a:extLst>
          </p:cNvPr>
          <p:cNvSpPr txBox="1"/>
          <p:nvPr/>
        </p:nvSpPr>
        <p:spPr>
          <a:xfrm>
            <a:off x="8667750" y="6298453"/>
            <a:ext cx="1526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indispensable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D29381DB-E6AD-E2F7-E388-519F69D816C3}"/>
              </a:ext>
            </a:extLst>
          </p:cNvPr>
          <p:cNvCxnSpPr>
            <a:cxnSpLocks/>
          </p:cNvCxnSpPr>
          <p:nvPr/>
        </p:nvCxnSpPr>
        <p:spPr>
          <a:xfrm>
            <a:off x="3985022" y="1610842"/>
            <a:ext cx="673894" cy="690657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A2C5A969-766D-6F84-0B99-5C3E6888B602}"/>
              </a:ext>
            </a:extLst>
          </p:cNvPr>
          <p:cNvSpPr/>
          <p:nvPr/>
        </p:nvSpPr>
        <p:spPr>
          <a:xfrm rot="16200000">
            <a:off x="-2749454" y="2738438"/>
            <a:ext cx="6858001" cy="138112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RÉACTION</a:t>
            </a:r>
            <a:endParaRPr lang="fr-FR" b="1" dirty="0">
              <a:solidFill>
                <a:schemeClr val="accent5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709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217EB8EE-F4FE-34A4-8E88-08479E488B0C}"/>
              </a:ext>
            </a:extLst>
          </p:cNvPr>
          <p:cNvSpPr/>
          <p:nvPr/>
        </p:nvSpPr>
        <p:spPr>
          <a:xfrm>
            <a:off x="2089571" y="292816"/>
            <a:ext cx="7532970" cy="2132674"/>
          </a:xfrm>
          <a:prstGeom prst="roundRect">
            <a:avLst/>
          </a:prstGeom>
          <a:solidFill>
            <a:srgbClr val="DFECF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2A08ECA-A7C3-8B97-FCF4-AD010195706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26254" y="3167051"/>
            <a:ext cx="5220912" cy="3214622"/>
          </a:xfrm>
          <a:prstGeom prst="rect">
            <a:avLst/>
          </a:prstGeom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73A1B5B5-AF8E-9632-5567-487129E17674}"/>
              </a:ext>
            </a:extLst>
          </p:cNvPr>
          <p:cNvCxnSpPr>
            <a:cxnSpLocks/>
          </p:cNvCxnSpPr>
          <p:nvPr/>
        </p:nvCxnSpPr>
        <p:spPr>
          <a:xfrm>
            <a:off x="7223285" y="5112774"/>
            <a:ext cx="1635580" cy="1580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F3711326-8187-8D5A-E25F-8AA562265FEC}"/>
              </a:ext>
            </a:extLst>
          </p:cNvPr>
          <p:cNvCxnSpPr>
            <a:cxnSpLocks/>
          </p:cNvCxnSpPr>
          <p:nvPr/>
        </p:nvCxnSpPr>
        <p:spPr>
          <a:xfrm flipH="1" flipV="1">
            <a:off x="3805084" y="3594787"/>
            <a:ext cx="983226" cy="1179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9D5FD3B7-E8B9-2356-60F0-D8CC773B92A9}"/>
              </a:ext>
            </a:extLst>
          </p:cNvPr>
          <p:cNvSpPr txBox="1"/>
          <p:nvPr/>
        </p:nvSpPr>
        <p:spPr>
          <a:xfrm>
            <a:off x="8999138" y="4935060"/>
            <a:ext cx="3192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Dispositifs de certification en </a:t>
            </a:r>
            <a:r>
              <a:rPr lang="fr-FR" dirty="0" err="1">
                <a:solidFill>
                  <a:schemeClr val="accent5">
                    <a:lumMod val="75000"/>
                  </a:schemeClr>
                </a:solidFill>
              </a:rPr>
              <a:t>fle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41E7764-7132-EAF5-AF92-AC07EC59D1D6}"/>
              </a:ext>
            </a:extLst>
          </p:cNvPr>
          <p:cNvSpPr txBox="1"/>
          <p:nvPr/>
        </p:nvSpPr>
        <p:spPr>
          <a:xfrm>
            <a:off x="1800680" y="5970207"/>
            <a:ext cx="221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Évaluation en classe ?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F302AAB-8375-61D4-026C-B9DDB025DF9F}"/>
              </a:ext>
            </a:extLst>
          </p:cNvPr>
          <p:cNvSpPr txBox="1"/>
          <p:nvPr/>
        </p:nvSpPr>
        <p:spPr>
          <a:xfrm>
            <a:off x="1601772" y="3009562"/>
            <a:ext cx="3857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Évaluation </a:t>
            </a:r>
            <a:r>
              <a:rPr lang="fr-FR" u="sng" dirty="0">
                <a:solidFill>
                  <a:schemeClr val="accent5">
                    <a:lumMod val="75000"/>
                  </a:schemeClr>
                </a:solidFill>
              </a:rPr>
              <a:t>bien après</a:t>
            </a:r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 parcours scolaire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038E26A-68C7-9DD4-F2E4-D299373DA23C}"/>
              </a:ext>
            </a:extLst>
          </p:cNvPr>
          <p:cNvSpPr txBox="1"/>
          <p:nvPr/>
        </p:nvSpPr>
        <p:spPr>
          <a:xfrm>
            <a:off x="2569459" y="518461"/>
            <a:ext cx="7321606" cy="17645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fr-FR" sz="2400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L’apprentissage du </a:t>
            </a:r>
            <a:r>
              <a:rPr lang="fr-FR" sz="2400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fle</a:t>
            </a:r>
            <a:r>
              <a:rPr lang="fr-FR" sz="2400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u="sng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peut</a:t>
            </a:r>
            <a:r>
              <a:rPr lang="fr-FR" sz="2400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être considéré comme </a:t>
            </a:r>
            <a:br>
              <a:rPr lang="fr-FR" sz="2400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2400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 </a:t>
            </a:r>
            <a:r>
              <a:rPr lang="fr-FR" sz="2400" u="sng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prétexte</a:t>
            </a:r>
            <a:r>
              <a:rPr lang="fr-FR" sz="2400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</a:t>
            </a:r>
            <a:r>
              <a:rPr lang="fr-FR" sz="2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 </a:t>
            </a:r>
            <a:r>
              <a:rPr lang="fr-FR" sz="2400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développement de 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compétences générales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compétences transversales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compétences douces </a:t>
            </a:r>
            <a:r>
              <a:rPr lang="fr-FR" i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(soft </a:t>
            </a:r>
            <a:r>
              <a:rPr lang="fr-FR" i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skills</a:t>
            </a:r>
            <a:r>
              <a:rPr lang="fr-FR" i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C1EE6B8-D0B1-D8E1-C9F3-569D7032F55C}"/>
              </a:ext>
            </a:extLst>
          </p:cNvPr>
          <p:cNvSpPr txBox="1"/>
          <p:nvPr/>
        </p:nvSpPr>
        <p:spPr>
          <a:xfrm>
            <a:off x="8999138" y="5270780"/>
            <a:ext cx="2648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Évaluation institutionnelle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11E44D-D2C4-28F7-9490-E57AB247495A}"/>
              </a:ext>
            </a:extLst>
          </p:cNvPr>
          <p:cNvSpPr/>
          <p:nvPr/>
        </p:nvSpPr>
        <p:spPr>
          <a:xfrm rot="16200000">
            <a:off x="-2749454" y="2738438"/>
            <a:ext cx="6858001" cy="138112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INCLUSION</a:t>
            </a:r>
            <a:endParaRPr lang="fr-FR" b="1" dirty="0">
              <a:solidFill>
                <a:schemeClr val="accent5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982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CEB8FC87-BE6F-E4EE-4A95-F59D308E56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b="7124"/>
          <a:stretch/>
        </p:blipFill>
        <p:spPr>
          <a:xfrm>
            <a:off x="1364003" y="0"/>
            <a:ext cx="10827997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1CDF81B-FDA9-CDAE-4BE5-78C4FC2E5820}"/>
              </a:ext>
            </a:extLst>
          </p:cNvPr>
          <p:cNvSpPr/>
          <p:nvPr/>
        </p:nvSpPr>
        <p:spPr>
          <a:xfrm>
            <a:off x="1678086" y="6488723"/>
            <a:ext cx="7465914" cy="369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ARPB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Marchin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| Principes de l’école de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Summerhill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(Neill)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E82AFC-2BCC-1CA1-A964-BBB615C00C9E}"/>
              </a:ext>
            </a:extLst>
          </p:cNvPr>
          <p:cNvSpPr/>
          <p:nvPr/>
        </p:nvSpPr>
        <p:spPr>
          <a:xfrm rot="16200000">
            <a:off x="-2749454" y="2738438"/>
            <a:ext cx="6858001" cy="138112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INCLUSION</a:t>
            </a:r>
            <a:endParaRPr lang="fr-FR" b="1" dirty="0">
              <a:solidFill>
                <a:schemeClr val="accent5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948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intérieur, mur, habits, personne&#10;&#10;Description générée automatiquement">
            <a:extLst>
              <a:ext uri="{FF2B5EF4-FFF2-40B4-BE49-F238E27FC236}">
                <a16:creationId xmlns:a16="http://schemas.microsoft.com/office/drawing/2014/main" id="{68AF07AF-6822-B7A9-7A67-DB9F9D5F56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05"/>
          <a:stretch/>
        </p:blipFill>
        <p:spPr>
          <a:xfrm flipH="1">
            <a:off x="1370108" y="0"/>
            <a:ext cx="10850434" cy="6876091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67242B83-A79D-F6F1-9FCB-815DD87A4D4E}"/>
              </a:ext>
            </a:extLst>
          </p:cNvPr>
          <p:cNvGrpSpPr/>
          <p:nvPr/>
        </p:nvGrpSpPr>
        <p:grpSpPr>
          <a:xfrm rot="21421570">
            <a:off x="1910370" y="666359"/>
            <a:ext cx="9215790" cy="2200410"/>
            <a:chOff x="1890486" y="4174789"/>
            <a:chExt cx="9730687" cy="2323349"/>
          </a:xfrm>
        </p:grpSpPr>
        <p:pic>
          <p:nvPicPr>
            <p:cNvPr id="4" name="Image 3" descr="Une image contenant texte, ligne, Police, capture d’écran&#10;&#10;Description générée automatiquement">
              <a:extLst>
                <a:ext uri="{FF2B5EF4-FFF2-40B4-BE49-F238E27FC236}">
                  <a16:creationId xmlns:a16="http://schemas.microsoft.com/office/drawing/2014/main" id="{4DD894DC-E303-9AC6-F59A-B1578BED67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90486" y="4320847"/>
              <a:ext cx="8863330" cy="145669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Image 5" descr="Une image contenant texte, ligne, Police, capture d’écran&#10;&#10;Description générée automatiquement">
              <a:extLst>
                <a:ext uri="{FF2B5EF4-FFF2-40B4-BE49-F238E27FC236}">
                  <a16:creationId xmlns:a16="http://schemas.microsoft.com/office/drawing/2014/main" id="{F8B60928-7DBD-893B-B693-716B9BA54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34028">
              <a:off x="2757843" y="4174789"/>
              <a:ext cx="8863330" cy="145669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Image 6" descr="Une image contenant texte, ligne, Police, capture d’écran&#10;&#10;Description générée automatiquement">
              <a:extLst>
                <a:ext uri="{FF2B5EF4-FFF2-40B4-BE49-F238E27FC236}">
                  <a16:creationId xmlns:a16="http://schemas.microsoft.com/office/drawing/2014/main" id="{0BC76472-ED49-9BF0-C743-6F4E98FF12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1439961">
              <a:off x="2373420" y="4475494"/>
              <a:ext cx="8863330" cy="145669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Image 7" descr="Une image contenant texte, ligne, Police, capture d’écran&#10;&#10;Description générée automatiquement">
              <a:extLst>
                <a:ext uri="{FF2B5EF4-FFF2-40B4-BE49-F238E27FC236}">
                  <a16:creationId xmlns:a16="http://schemas.microsoft.com/office/drawing/2014/main" id="{81C39856-58CF-6E26-5416-47CB4E443F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66698" y="5041448"/>
              <a:ext cx="8863330" cy="145669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B8AAC076-724C-95F8-33F9-72BE7B164693}"/>
              </a:ext>
            </a:extLst>
          </p:cNvPr>
          <p:cNvSpPr/>
          <p:nvPr/>
        </p:nvSpPr>
        <p:spPr>
          <a:xfrm rot="16200000">
            <a:off x="-2749454" y="2738437"/>
            <a:ext cx="6858001" cy="138112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b="1" dirty="0">
                <a:latin typeface="Arial" panose="020B0604020202020204" pitchFamily="34" charset="0"/>
                <a:cs typeface="Arial" panose="020B0604020202020204" pitchFamily="34" charset="0"/>
              </a:rPr>
              <a:t>INCLUSION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822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D6C2D9E6-4CCF-35C4-01E2-0CA40A38A25D}"/>
              </a:ext>
            </a:extLst>
          </p:cNvPr>
          <p:cNvSpPr/>
          <p:nvPr/>
        </p:nvSpPr>
        <p:spPr>
          <a:xfrm>
            <a:off x="1594271" y="246949"/>
            <a:ext cx="2911054" cy="1534226"/>
          </a:xfrm>
          <a:prstGeom prst="roundRect">
            <a:avLst/>
          </a:prstGeom>
          <a:solidFill>
            <a:srgbClr val="DFECF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F9D6B81-BE01-DB74-8C83-794EF0C14913}"/>
              </a:ext>
            </a:extLst>
          </p:cNvPr>
          <p:cNvSpPr txBox="1"/>
          <p:nvPr/>
        </p:nvSpPr>
        <p:spPr>
          <a:xfrm>
            <a:off x="8906608" y="3871840"/>
            <a:ext cx="3101295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i="0" u="none" strike="noStrike" baseline="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Métacognition</a:t>
            </a:r>
            <a:r>
              <a:rPr lang="el-GR" b="1" i="0" u="none" strike="noStrike" baseline="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fr-FR" b="0" i="0" u="none" strike="noStrike" baseline="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= connaissance de ma façon d’apprendre </a:t>
            </a:r>
          </a:p>
          <a:p>
            <a:pPr>
              <a:spcAft>
                <a:spcPts val="600"/>
              </a:spcAft>
            </a:pPr>
            <a:r>
              <a:rPr lang="fr-FR" b="1" i="0" u="none" strike="noStrike" baseline="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Autoévaluation</a:t>
            </a:r>
            <a:r>
              <a:rPr lang="el-GR" b="1" i="0" u="none" strike="noStrike" baseline="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fr-FR" b="0" i="0" u="none" strike="noStrike" baseline="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= connaissance de moi-même</a:t>
            </a:r>
          </a:p>
          <a:p>
            <a:pPr>
              <a:spcAft>
                <a:spcPts val="600"/>
              </a:spcAft>
            </a:pPr>
            <a:r>
              <a:rPr lang="fr-FR" b="1" i="0" u="none" strike="noStrike" baseline="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Hétéroévaluation</a:t>
            </a:r>
            <a:r>
              <a:rPr lang="el-GR" b="1" i="0" u="none" strike="noStrike" baseline="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fr-FR" b="0" i="0" u="none" strike="noStrike" baseline="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= connaissance de moi-même née de ma connaissance de la perception que les autres ont de moi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E15F9E5-88F8-DC6A-1D4D-57C1A725C975}"/>
              </a:ext>
            </a:extLst>
          </p:cNvPr>
          <p:cNvSpPr txBox="1"/>
          <p:nvPr/>
        </p:nvSpPr>
        <p:spPr>
          <a:xfrm>
            <a:off x="1881554" y="551553"/>
            <a:ext cx="7666892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Nécessaire 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Prof &gt; Éducateur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24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Développement chez chaque élève des compétences :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d’</a:t>
            </a:r>
            <a:r>
              <a:rPr lang="fr-FR" sz="2400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autocognition</a:t>
            </a:r>
            <a:endParaRPr lang="fr-FR" sz="24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</a:t>
            </a:r>
            <a:r>
              <a:rPr lang="fr-FR" sz="2400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métacognition 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prise en charge de soi (autonomie)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24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Ça p</a:t>
            </a:r>
            <a:r>
              <a:rPr lang="fr-FR" sz="2400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asse par le recours de l’élève à </a:t>
            </a: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l’</a:t>
            </a:r>
            <a:r>
              <a:rPr lang="fr-FR" sz="2400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autoévaluation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l’</a:t>
            </a:r>
            <a:r>
              <a:rPr lang="fr-FR" sz="2400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hétéroévaluation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133C7D21-B6B2-496C-EB59-F41FD6F2F16C}"/>
              </a:ext>
            </a:extLst>
          </p:cNvPr>
          <p:cNvCxnSpPr/>
          <p:nvPr/>
        </p:nvCxnSpPr>
        <p:spPr>
          <a:xfrm>
            <a:off x="8062546" y="4106008"/>
            <a:ext cx="527539" cy="413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8FB085AC-1013-336A-3C4E-DE9BA966541F}"/>
              </a:ext>
            </a:extLst>
          </p:cNvPr>
          <p:cNvSpPr/>
          <p:nvPr/>
        </p:nvSpPr>
        <p:spPr>
          <a:xfrm rot="16200000">
            <a:off x="-2749454" y="2738437"/>
            <a:ext cx="6858001" cy="138112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b="1" dirty="0">
                <a:latin typeface="Arial" panose="020B0604020202020204" pitchFamily="34" charset="0"/>
                <a:cs typeface="Arial" panose="020B0604020202020204" pitchFamily="34" charset="0"/>
              </a:rPr>
              <a:t>LES RITÈRES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8BAD7B-9F45-DDE1-B194-25438CB75A12}"/>
              </a:ext>
            </a:extLst>
          </p:cNvPr>
          <p:cNvSpPr/>
          <p:nvPr/>
        </p:nvSpPr>
        <p:spPr>
          <a:xfrm rot="16200000">
            <a:off x="-2749454" y="2738438"/>
            <a:ext cx="6858001" cy="138112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INCLUSION</a:t>
            </a:r>
            <a:endParaRPr lang="fr-FR" b="1" dirty="0">
              <a:solidFill>
                <a:schemeClr val="accent5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494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CF090C7A-BB85-302B-54B2-81C0D9BC1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5044" y="224988"/>
            <a:ext cx="1384939" cy="112601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9510C9A-7D61-E3FE-E473-D628F8D2BDE3}"/>
              </a:ext>
            </a:extLst>
          </p:cNvPr>
          <p:cNvSpPr txBox="1"/>
          <p:nvPr/>
        </p:nvSpPr>
        <p:spPr>
          <a:xfrm>
            <a:off x="1570672" y="247954"/>
            <a:ext cx="8586051" cy="6530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COMPÉTENCES GÉNÉRALES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b="1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Savoir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Culture générale (connaissance du monde), savoir socioculturel (vie quotidienne, conditions de vie, relations interpersonnelles, valeurs, croyances, comportements, langage du corps, savoir-vivre, comportements rituels), prise de conscience interculturelle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b="1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Savoir-faire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Aptitudes pratiques et savoir-faire, aptitudes et savoir-faire interculturels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Savoir-être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Attitudes, motivations, valeurs, croyances, styles cognitifs, traits de la personnalité (</a:t>
            </a:r>
            <a:r>
              <a:rPr lang="fr-FR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silencieux/bavard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entreprenant/timide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optimiste/pessimiste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introverti/extraverti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 actif/réactif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sens de la culpabilité ou pas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(absence de) peur ou embarras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rigide/souple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ouverture/étroitesse d’esprit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spontané/retenu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intelligent ou pas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soigneux/négligent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bonne mémoire ou pas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industrieux/paresseux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ambitieux ou pas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conscient de soi ou pas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confiant en soi ou pas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(in)dépendant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degré d’amour-propre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Savoir-apprendre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Conscience de la langue et de la communication, conscience et aptitudes phonétiques, aptitudes à l’étude, aptitudes heuristiques (à la découverte)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4B69704-A68E-1AD8-E657-2D7C582142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9101" y="1547649"/>
            <a:ext cx="1692899" cy="231188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9B48E6E-6F1D-8CDC-1FF3-3F2C447E08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30179">
            <a:off x="10313099" y="2886675"/>
            <a:ext cx="1343493" cy="1715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7DA96208-3204-EDB1-F2B3-BC019BBE7D48}"/>
              </a:ext>
            </a:extLst>
          </p:cNvPr>
          <p:cNvCxnSpPr/>
          <p:nvPr/>
        </p:nvCxnSpPr>
        <p:spPr>
          <a:xfrm flipV="1">
            <a:off x="9910916" y="4031226"/>
            <a:ext cx="588185" cy="4916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>
            <a:extLst>
              <a:ext uri="{FF2B5EF4-FFF2-40B4-BE49-F238E27FC236}">
                <a16:creationId xmlns:a16="http://schemas.microsoft.com/office/drawing/2014/main" id="{06E4E226-C32A-5717-F0AF-A150B8043B13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88826" y="5481659"/>
            <a:ext cx="2610157" cy="902773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24F2944C-0F56-6FF1-63C6-2CE32C80A461}"/>
              </a:ext>
            </a:extLst>
          </p:cNvPr>
          <p:cNvCxnSpPr>
            <a:cxnSpLocks/>
          </p:cNvCxnSpPr>
          <p:nvPr/>
        </p:nvCxnSpPr>
        <p:spPr>
          <a:xfrm flipH="1" flipV="1">
            <a:off x="9910916" y="5222631"/>
            <a:ext cx="245807" cy="259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que 10" descr="Mille avec un remplissage uni">
            <a:extLst>
              <a:ext uri="{FF2B5EF4-FFF2-40B4-BE49-F238E27FC236}">
                <a16:creationId xmlns:a16="http://schemas.microsoft.com/office/drawing/2014/main" id="{B1842C86-815D-868C-0FA5-1D5CE3A9603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51634"/>
          <a:stretch/>
        </p:blipFill>
        <p:spPr>
          <a:xfrm rot="339584">
            <a:off x="10203341" y="4768051"/>
            <a:ext cx="1866564" cy="90277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8AA6A8C-E820-02CE-5725-93131144067C}"/>
              </a:ext>
            </a:extLst>
          </p:cNvPr>
          <p:cNvSpPr/>
          <p:nvPr/>
        </p:nvSpPr>
        <p:spPr>
          <a:xfrm rot="16200000">
            <a:off x="-2749454" y="2738438"/>
            <a:ext cx="6858001" cy="138112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INCLUSION</a:t>
            </a:r>
            <a:endParaRPr lang="fr-FR" b="1" dirty="0">
              <a:solidFill>
                <a:schemeClr val="accent5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3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que 8" descr="Badge à suivre avec un remplissage uni">
            <a:extLst>
              <a:ext uri="{FF2B5EF4-FFF2-40B4-BE49-F238E27FC236}">
                <a16:creationId xmlns:a16="http://schemas.microsoft.com/office/drawing/2014/main" id="{038B77E2-B866-54FE-5835-C89CE8A51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2624" y="-619088"/>
            <a:ext cx="2583712" cy="258371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09306CE-9219-0B2B-864F-E1EFC0142EFA}"/>
              </a:ext>
            </a:extLst>
          </p:cNvPr>
          <p:cNvSpPr/>
          <p:nvPr/>
        </p:nvSpPr>
        <p:spPr>
          <a:xfrm rot="16200000">
            <a:off x="-2749454" y="2738438"/>
            <a:ext cx="6858001" cy="138112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 CRITÈRES</a:t>
            </a:r>
            <a:endParaRPr lang="fr-FR" b="1" dirty="0">
              <a:solidFill>
                <a:schemeClr val="accent5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2B04844-A975-D1D7-3433-D5A4FE2DE35A}"/>
              </a:ext>
            </a:extLst>
          </p:cNvPr>
          <p:cNvSpPr txBox="1"/>
          <p:nvPr/>
        </p:nvSpPr>
        <p:spPr>
          <a:xfrm>
            <a:off x="2565667" y="856357"/>
            <a:ext cx="4246675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accent5">
                    <a:lumMod val="75000"/>
                  </a:schemeClr>
                </a:solidFill>
              </a:rPr>
              <a:t>Souriant</a:t>
            </a:r>
          </a:p>
          <a:p>
            <a:r>
              <a:rPr lang="fr-FR" sz="2400" dirty="0">
                <a:solidFill>
                  <a:schemeClr val="accent5">
                    <a:lumMod val="75000"/>
                  </a:schemeClr>
                </a:solidFill>
              </a:rPr>
              <a:t>Respecte tour de parole</a:t>
            </a:r>
          </a:p>
          <a:p>
            <a:r>
              <a:rPr lang="fr-FR" sz="2400" dirty="0">
                <a:solidFill>
                  <a:schemeClr val="accent5">
                    <a:lumMod val="75000"/>
                  </a:schemeClr>
                </a:solidFill>
              </a:rPr>
              <a:t>Respecte les règles</a:t>
            </a:r>
          </a:p>
          <a:p>
            <a:r>
              <a:rPr lang="fr-FR" sz="2400" dirty="0">
                <a:solidFill>
                  <a:schemeClr val="accent5">
                    <a:lumMod val="75000"/>
                  </a:schemeClr>
                </a:solidFill>
              </a:rPr>
              <a:t>Soin dans le cahier</a:t>
            </a:r>
          </a:p>
          <a:p>
            <a:r>
              <a:rPr lang="fr-FR" sz="2400" dirty="0">
                <a:solidFill>
                  <a:schemeClr val="accent5">
                    <a:lumMod val="75000"/>
                  </a:schemeClr>
                </a:solidFill>
              </a:rPr>
              <a:t>Sincère</a:t>
            </a:r>
          </a:p>
          <a:p>
            <a:r>
              <a:rPr lang="fr-FR" sz="2400" dirty="0">
                <a:solidFill>
                  <a:schemeClr val="accent5">
                    <a:lumMod val="75000"/>
                  </a:schemeClr>
                </a:solidFill>
              </a:rPr>
              <a:t>Ponctuel</a:t>
            </a:r>
          </a:p>
          <a:p>
            <a:r>
              <a:rPr lang="fr-FR" sz="2400" dirty="0">
                <a:solidFill>
                  <a:schemeClr val="accent5">
                    <a:lumMod val="75000"/>
                  </a:schemeClr>
                </a:solidFill>
              </a:rPr>
              <a:t>Apporte ce qui doit être apporté</a:t>
            </a:r>
          </a:p>
          <a:p>
            <a:r>
              <a:rPr lang="fr-FR" sz="2400" dirty="0">
                <a:solidFill>
                  <a:schemeClr val="accent5">
                    <a:lumMod val="75000"/>
                  </a:schemeClr>
                </a:solidFill>
              </a:rPr>
              <a:t>Respecte les autres</a:t>
            </a:r>
          </a:p>
          <a:p>
            <a:r>
              <a:rPr lang="fr-FR" sz="2400" dirty="0">
                <a:solidFill>
                  <a:schemeClr val="accent5">
                    <a:lumMod val="75000"/>
                  </a:schemeClr>
                </a:solidFill>
              </a:rPr>
              <a:t>Fait tout son possible en cours</a:t>
            </a:r>
          </a:p>
          <a:p>
            <a:r>
              <a:rPr lang="fr-FR" sz="2400" dirty="0">
                <a:solidFill>
                  <a:schemeClr val="accent5">
                    <a:lumMod val="75000"/>
                  </a:schemeClr>
                </a:solidFill>
              </a:rPr>
              <a:t>Aide les autres</a:t>
            </a:r>
          </a:p>
          <a:p>
            <a:r>
              <a:rPr lang="fr-FR" sz="2400" dirty="0">
                <a:solidFill>
                  <a:schemeClr val="accent5">
                    <a:lumMod val="75000"/>
                  </a:schemeClr>
                </a:solidFill>
              </a:rPr>
              <a:t>Bon en techno</a:t>
            </a:r>
          </a:p>
          <a:p>
            <a:r>
              <a:rPr lang="fr-FR" sz="2400" dirty="0">
                <a:solidFill>
                  <a:schemeClr val="accent5">
                    <a:lumMod val="75000"/>
                  </a:schemeClr>
                </a:solidFill>
              </a:rPr>
              <a:t>Perfectionniste</a:t>
            </a:r>
          </a:p>
          <a:p>
            <a:r>
              <a:rPr lang="fr-FR" sz="2400" dirty="0">
                <a:solidFill>
                  <a:schemeClr val="accent5">
                    <a:lumMod val="75000"/>
                  </a:schemeClr>
                </a:solidFill>
              </a:rPr>
              <a:t>Adroit des mains</a:t>
            </a:r>
          </a:p>
          <a:p>
            <a:r>
              <a:rPr lang="fr-FR" sz="2400" dirty="0">
                <a:solidFill>
                  <a:schemeClr val="accent5">
                    <a:lumMod val="75000"/>
                  </a:schemeClr>
                </a:solidFill>
              </a:rPr>
              <a:t>Progresse</a:t>
            </a:r>
          </a:p>
          <a:p>
            <a:endParaRPr lang="fr-FR" sz="24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fr-FR" sz="2400" dirty="0">
                <a:solidFill>
                  <a:schemeClr val="accent5">
                    <a:lumMod val="75000"/>
                  </a:schemeClr>
                </a:solidFill>
              </a:rPr>
              <a:t> …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B3E7BE6-0664-A585-594B-5A2D8EC2111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51950" y="3549446"/>
            <a:ext cx="4923740" cy="3031648"/>
          </a:xfrm>
          <a:prstGeom prst="rect">
            <a:avLst/>
          </a:prstGeom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1C2B13A2-4DDF-09D1-1D14-7A34C808FD83}"/>
              </a:ext>
            </a:extLst>
          </p:cNvPr>
          <p:cNvCxnSpPr>
            <a:cxnSpLocks/>
          </p:cNvCxnSpPr>
          <p:nvPr/>
        </p:nvCxnSpPr>
        <p:spPr>
          <a:xfrm>
            <a:off x="7051950" y="4338084"/>
            <a:ext cx="1036973" cy="7087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>
            <a:extLst>
              <a:ext uri="{FF2B5EF4-FFF2-40B4-BE49-F238E27FC236}">
                <a16:creationId xmlns:a16="http://schemas.microsoft.com/office/drawing/2014/main" id="{C0A39819-5F8F-E485-BD15-CAB6F32031F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58358" y="412841"/>
            <a:ext cx="4083204" cy="2742286"/>
          </a:xfrm>
          <a:prstGeom prst="rect">
            <a:avLst/>
          </a:prstGeom>
        </p:spPr>
      </p:pic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F9659058-1BE1-8435-B8C4-68FC40B33E87}"/>
              </a:ext>
            </a:extLst>
          </p:cNvPr>
          <p:cNvCxnSpPr/>
          <p:nvPr/>
        </p:nvCxnSpPr>
        <p:spPr>
          <a:xfrm flipH="1" flipV="1">
            <a:off x="9229060" y="3030279"/>
            <a:ext cx="397273" cy="1307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7461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C751BAA-32CC-98A8-99CF-B4F506815160}"/>
              </a:ext>
            </a:extLst>
          </p:cNvPr>
          <p:cNvSpPr txBox="1"/>
          <p:nvPr/>
        </p:nvSpPr>
        <p:spPr>
          <a:xfrm>
            <a:off x="1742007" y="276907"/>
            <a:ext cx="8404883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fr-FR" sz="2400" b="0" i="0" u="none" strike="noStrike" baseline="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400" b="1" i="0" u="none" strike="noStrike" baseline="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Centre d’évaluation </a:t>
            </a:r>
            <a:br>
              <a:rPr lang="fr-FR" sz="2400" b="1" i="0" u="none" strike="noStrike" baseline="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</a:br>
            <a:br>
              <a:rPr lang="fr-FR" sz="2400" i="0" u="none" strike="noStrike" baseline="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fr-FR" sz="2400" i="0" u="none" strike="noStrike" baseline="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tests </a:t>
            </a:r>
            <a:r>
              <a:rPr lang="fr-FR" sz="2400" u="sng" strike="noStrike" baseline="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psychotechniques</a:t>
            </a:r>
            <a:r>
              <a:rPr lang="fr-FR" sz="2400" i="0" u="none" strike="noStrike" baseline="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fr-FR" sz="2400" i="1" u="sng" strike="noStrike" baseline="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stress</a:t>
            </a:r>
            <a:r>
              <a:rPr lang="fr-FR" sz="2400" i="1" u="none" strike="noStrike" baseline="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 tests</a:t>
            </a:r>
            <a:r>
              <a:rPr lang="fr-FR" sz="2400" i="0" u="none" strike="noStrike" baseline="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, etc.)</a:t>
            </a:r>
            <a:br>
              <a:rPr lang="fr-FR" sz="2400" i="0" u="none" strike="noStrike" baseline="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</a:br>
            <a:endParaRPr lang="fr-FR" sz="2400" i="0" u="none" strike="noStrike" baseline="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400" b="1" i="0" u="none" strike="noStrike" baseline="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Dépôt</a:t>
            </a:r>
            <a:r>
              <a:rPr lang="fr-FR" sz="2400" b="0" i="0" u="none" strike="noStrike" baseline="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br>
              <a:rPr lang="fr-FR" sz="2400" b="0" i="0" u="none" strike="noStrike" baseline="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</a:br>
            <a:br>
              <a:rPr lang="fr-FR" sz="2400" b="0" i="0" u="none" strike="noStrike" baseline="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fr-FR" sz="2400" i="0" u="none" strike="noStrike" baseline="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d’une </a:t>
            </a:r>
            <a:r>
              <a:rPr lang="fr-FR" sz="2400" i="0" u="sng" strike="noStrike" baseline="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lettre de motivation </a:t>
            </a:r>
            <a:br>
              <a:rPr lang="fr-FR" sz="2400" i="0" u="sng" strike="noStrike" baseline="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</a:br>
            <a:br>
              <a:rPr lang="fr-FR" sz="2400" i="0" u="none" strike="noStrike" baseline="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fr-FR" sz="2400" i="0" u="none" strike="noStrike" baseline="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ou même, de plus en plus souvent, </a:t>
            </a:r>
            <a:br>
              <a:rPr lang="fr-FR" sz="2400" i="0" u="none" strike="noStrike" baseline="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fr-FR" sz="2400" i="0" u="none" strike="noStrike" baseline="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d’une </a:t>
            </a:r>
            <a:r>
              <a:rPr lang="fr-FR" sz="2400" i="0" u="sng" strike="noStrike" baseline="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note de </a:t>
            </a:r>
            <a:r>
              <a:rPr lang="fr-FR" sz="2400" u="sng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vision</a:t>
            </a:r>
            <a:r>
              <a:rPr lang="fr-FR" sz="2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 personnelle</a:t>
            </a:r>
            <a:endParaRPr lang="fr-FR" sz="2400" i="0" u="none" strike="noStrike" baseline="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27DB754-7310-529D-3D90-FE591143CF6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51950" y="3549446"/>
            <a:ext cx="4923740" cy="3031648"/>
          </a:xfrm>
          <a:prstGeom prst="rect">
            <a:avLst/>
          </a:prstGeom>
        </p:spPr>
      </p:pic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A2CCB292-CD5A-162D-09D5-3AB7418C9A5A}"/>
              </a:ext>
            </a:extLst>
          </p:cNvPr>
          <p:cNvCxnSpPr>
            <a:cxnSpLocks/>
          </p:cNvCxnSpPr>
          <p:nvPr/>
        </p:nvCxnSpPr>
        <p:spPr>
          <a:xfrm>
            <a:off x="6003758" y="4800600"/>
            <a:ext cx="2166848" cy="6366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2FDF05E6-0FAD-FCC0-3885-4E621C0A9B5D}"/>
              </a:ext>
            </a:extLst>
          </p:cNvPr>
          <p:cNvCxnSpPr>
            <a:cxnSpLocks/>
          </p:cNvCxnSpPr>
          <p:nvPr/>
        </p:nvCxnSpPr>
        <p:spPr>
          <a:xfrm flipH="1" flipV="1">
            <a:off x="6096000" y="2346158"/>
            <a:ext cx="2074606" cy="2719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 20">
            <a:extLst>
              <a:ext uri="{FF2B5EF4-FFF2-40B4-BE49-F238E27FC236}">
                <a16:creationId xmlns:a16="http://schemas.microsoft.com/office/drawing/2014/main" id="{E6F6B453-523B-F8B8-A340-927D86977D4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Brush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32810" y="5065270"/>
            <a:ext cx="440338" cy="47282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3B23D3F-DE0A-3ED6-7F45-5B9744BF45B1}"/>
              </a:ext>
            </a:extLst>
          </p:cNvPr>
          <p:cNvSpPr txBox="1"/>
          <p:nvPr/>
        </p:nvSpPr>
        <p:spPr>
          <a:xfrm>
            <a:off x="11397331" y="1943986"/>
            <a:ext cx="43473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A1</a:t>
            </a:r>
          </a:p>
          <a:p>
            <a:r>
              <a:rPr lang="fr-FR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A2</a:t>
            </a:r>
          </a:p>
          <a:p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B1</a:t>
            </a:r>
          </a:p>
          <a:p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B2</a:t>
            </a:r>
          </a:p>
          <a:p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C1</a:t>
            </a:r>
          </a:p>
          <a:p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C2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334FE264-1505-23E2-9FA3-BDB8D7A568B3}"/>
              </a:ext>
            </a:extLst>
          </p:cNvPr>
          <p:cNvCxnSpPr/>
          <p:nvPr/>
        </p:nvCxnSpPr>
        <p:spPr>
          <a:xfrm flipV="1">
            <a:off x="10146890" y="3705714"/>
            <a:ext cx="1127361" cy="14132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8B7AC896-5B67-7FA9-EBF1-92BF58D1D9E3}"/>
              </a:ext>
            </a:extLst>
          </p:cNvPr>
          <p:cNvSpPr/>
          <p:nvPr/>
        </p:nvSpPr>
        <p:spPr>
          <a:xfrm rot="16200000">
            <a:off x="-2749454" y="2738438"/>
            <a:ext cx="6858001" cy="138112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INCLUSION</a:t>
            </a:r>
            <a:endParaRPr lang="fr-FR" b="1" dirty="0">
              <a:solidFill>
                <a:schemeClr val="accent5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294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FB0E8A15-30E5-05C6-CF63-82FFAD5C482C}"/>
              </a:ext>
            </a:extLst>
          </p:cNvPr>
          <p:cNvSpPr/>
          <p:nvPr/>
        </p:nvSpPr>
        <p:spPr>
          <a:xfrm>
            <a:off x="3138515" y="3777916"/>
            <a:ext cx="3046764" cy="514952"/>
          </a:xfrm>
          <a:prstGeom prst="roundRect">
            <a:avLst/>
          </a:prstGeom>
          <a:solidFill>
            <a:srgbClr val="DFECF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6376678-ACF2-A5D0-8BC1-970BEA56ADDC}"/>
              </a:ext>
            </a:extLst>
          </p:cNvPr>
          <p:cNvSpPr txBox="1"/>
          <p:nvPr/>
        </p:nvSpPr>
        <p:spPr>
          <a:xfrm>
            <a:off x="2086651" y="274597"/>
            <a:ext cx="4727128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2400" dirty="0">
                <a:solidFill>
                  <a:schemeClr val="accent5">
                    <a:lumMod val="75000"/>
                  </a:schemeClr>
                </a:solidFill>
              </a:rPr>
              <a:t>Doubler l’évaluation institutionnelle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accent5">
                    <a:lumMod val="75000"/>
                  </a:schemeClr>
                </a:solidFill>
              </a:rPr>
              <a:t>savoirs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savoir-faire </a:t>
            </a:r>
          </a:p>
          <a:p>
            <a:endParaRPr lang="fr-FR" sz="2400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fr-FR" sz="2400" dirty="0">
                <a:solidFill>
                  <a:schemeClr val="accent5">
                    <a:lumMod val="50000"/>
                  </a:schemeClr>
                </a:solidFill>
              </a:rPr>
              <a:t>d’une évaluation </a:t>
            </a:r>
            <a:r>
              <a:rPr lang="fr-FR" sz="2400" u="sng" dirty="0">
                <a:solidFill>
                  <a:schemeClr val="accent5">
                    <a:lumMod val="50000"/>
                  </a:schemeClr>
                </a:solidFill>
              </a:rPr>
              <a:t>des progrès</a:t>
            </a:r>
            <a:r>
              <a:rPr lang="fr-FR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fr-FR" sz="24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fr-FR" sz="2400" dirty="0">
                <a:solidFill>
                  <a:schemeClr val="accent5">
                    <a:lumMod val="50000"/>
                  </a:schemeClr>
                </a:solidFill>
              </a:rPr>
              <a:t>en termes de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accent5">
                    <a:lumMod val="50000"/>
                  </a:schemeClr>
                </a:solidFill>
              </a:rPr>
              <a:t>savoir-être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accent5">
                    <a:lumMod val="50000"/>
                  </a:schemeClr>
                </a:solidFill>
              </a:rPr>
              <a:t>savoir-apprendre</a:t>
            </a:r>
          </a:p>
          <a:p>
            <a:endParaRPr lang="fr-FR" sz="2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fr-FR" sz="2400" dirty="0">
                <a:solidFill>
                  <a:schemeClr val="accent5">
                    <a:lumMod val="50000"/>
                  </a:schemeClr>
                </a:solidFill>
              </a:rPr>
              <a:t>= d’une évaluation </a:t>
            </a:r>
            <a:r>
              <a:rPr lang="fr-FR" sz="2400" b="1" dirty="0">
                <a:solidFill>
                  <a:schemeClr val="accent5">
                    <a:lumMod val="50000"/>
                  </a:schemeClr>
                </a:solidFill>
              </a:rPr>
              <a:t>qui éduque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27DB754-7310-529D-3D90-FE591143CF6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51950" y="3549446"/>
            <a:ext cx="4923740" cy="3031648"/>
          </a:xfrm>
          <a:prstGeom prst="rect">
            <a:avLst/>
          </a:prstGeom>
        </p:spPr>
      </p:pic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A2CCB292-CD5A-162D-09D5-3AB7418C9A5A}"/>
              </a:ext>
            </a:extLst>
          </p:cNvPr>
          <p:cNvCxnSpPr>
            <a:cxnSpLocks/>
          </p:cNvCxnSpPr>
          <p:nvPr/>
        </p:nvCxnSpPr>
        <p:spPr>
          <a:xfrm>
            <a:off x="5914293" y="3261414"/>
            <a:ext cx="1951513" cy="22151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2FDF05E6-0FAD-FCC0-3885-4E621C0A9B5D}"/>
              </a:ext>
            </a:extLst>
          </p:cNvPr>
          <p:cNvCxnSpPr>
            <a:cxnSpLocks/>
          </p:cNvCxnSpPr>
          <p:nvPr/>
        </p:nvCxnSpPr>
        <p:spPr>
          <a:xfrm flipH="1" flipV="1">
            <a:off x="6277708" y="1256072"/>
            <a:ext cx="3603711" cy="4082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B9FFCB28-2C48-CEA5-7AEA-6669ED357AE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5000"/>
          </a:blip>
          <a:stretch>
            <a:fillRect/>
          </a:stretch>
        </p:blipFill>
        <p:spPr>
          <a:xfrm>
            <a:off x="1640560" y="4764773"/>
            <a:ext cx="6237897" cy="215749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C25008C-5CCC-DCC7-1CDE-C8F43D285231}"/>
              </a:ext>
            </a:extLst>
          </p:cNvPr>
          <p:cNvSpPr/>
          <p:nvPr/>
        </p:nvSpPr>
        <p:spPr>
          <a:xfrm rot="16200000">
            <a:off x="-2749454" y="2738438"/>
            <a:ext cx="6858001" cy="138112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INCLUSION</a:t>
            </a:r>
            <a:endParaRPr lang="fr-FR" b="1" dirty="0">
              <a:solidFill>
                <a:schemeClr val="accent5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9F36D9A-A0B0-CB7A-B48B-FF10F48809E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57027" y="4658731"/>
            <a:ext cx="3528252" cy="236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398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27DB754-7310-529D-3D90-FE591143CF6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51950" y="3549446"/>
            <a:ext cx="4923740" cy="3031648"/>
          </a:xfrm>
          <a:prstGeom prst="rect">
            <a:avLst/>
          </a:prstGeom>
        </p:spPr>
      </p:pic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F4963B5A-2BD9-E1D1-F67F-6BD45C0C6123}"/>
              </a:ext>
            </a:extLst>
          </p:cNvPr>
          <p:cNvSpPr/>
          <p:nvPr/>
        </p:nvSpPr>
        <p:spPr>
          <a:xfrm>
            <a:off x="8215007" y="678551"/>
            <a:ext cx="2294480" cy="1516496"/>
          </a:xfrm>
          <a:prstGeom prst="roundRect">
            <a:avLst/>
          </a:prstGeom>
          <a:solidFill>
            <a:srgbClr val="DFECF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E487AF1-0C0F-F090-F142-2C4CB9582709}"/>
              </a:ext>
            </a:extLst>
          </p:cNvPr>
          <p:cNvSpPr txBox="1"/>
          <p:nvPr/>
        </p:nvSpPr>
        <p:spPr>
          <a:xfrm>
            <a:off x="8188143" y="851818"/>
            <a:ext cx="23482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>
                <a:solidFill>
                  <a:srgbClr val="FF0000"/>
                </a:solidFill>
              </a:rPr>
              <a:t>Évaluation </a:t>
            </a:r>
          </a:p>
          <a:p>
            <a:pPr algn="ctr"/>
            <a:r>
              <a:rPr lang="fr-FR" sz="2400" dirty="0">
                <a:solidFill>
                  <a:srgbClr val="FF0000"/>
                </a:solidFill>
              </a:rPr>
              <a:t>particulièrement </a:t>
            </a:r>
          </a:p>
          <a:p>
            <a:pPr algn="ctr"/>
            <a:r>
              <a:rPr lang="fr-FR" sz="2400" b="1" dirty="0">
                <a:solidFill>
                  <a:srgbClr val="FF0000"/>
                </a:solidFill>
              </a:rPr>
              <a:t>inclusive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4BF71478-1ED8-ECB6-B988-CCA6FB0B242A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9362247" y="2052147"/>
            <a:ext cx="152683" cy="22352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6C8FB3E5-5082-7907-F514-0F1E5D401AA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63" b="6992"/>
          <a:stretch/>
        </p:blipFill>
        <p:spPr>
          <a:xfrm rot="162658">
            <a:off x="10101529" y="1771359"/>
            <a:ext cx="1779199" cy="2513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50B79C96-3103-0CDD-2FCE-6C9532457E98}"/>
              </a:ext>
            </a:extLst>
          </p:cNvPr>
          <p:cNvCxnSpPr>
            <a:cxnSpLocks/>
          </p:cNvCxnSpPr>
          <p:nvPr/>
        </p:nvCxnSpPr>
        <p:spPr>
          <a:xfrm flipV="1">
            <a:off x="9753101" y="3870904"/>
            <a:ext cx="491733" cy="6175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BC25008C-5CCC-DCC7-1CDE-C8F43D285231}"/>
              </a:ext>
            </a:extLst>
          </p:cNvPr>
          <p:cNvSpPr/>
          <p:nvPr/>
        </p:nvSpPr>
        <p:spPr>
          <a:xfrm rot="16200000">
            <a:off x="-2749454" y="2738438"/>
            <a:ext cx="6858001" cy="138112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INCLUSION</a:t>
            </a:r>
            <a:endParaRPr lang="fr-FR" b="1" dirty="0">
              <a:solidFill>
                <a:schemeClr val="accent5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Graphique 12" descr="Football avec un remplissage uni">
            <a:extLst>
              <a:ext uri="{FF2B5EF4-FFF2-40B4-BE49-F238E27FC236}">
                <a16:creationId xmlns:a16="http://schemas.microsoft.com/office/drawing/2014/main" id="{B84945D8-7027-5B54-55C3-A355EC5711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07704" y="506527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258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9461F44-6902-95F0-16F6-491450D59A9F}"/>
              </a:ext>
            </a:extLst>
          </p:cNvPr>
          <p:cNvSpPr/>
          <p:nvPr/>
        </p:nvSpPr>
        <p:spPr>
          <a:xfrm rot="16200000">
            <a:off x="-1810897" y="1810884"/>
            <a:ext cx="6858001" cy="32362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4CDD795-CD36-FA2A-DA7E-E846E9775F71}"/>
              </a:ext>
            </a:extLst>
          </p:cNvPr>
          <p:cNvSpPr txBox="1"/>
          <p:nvPr/>
        </p:nvSpPr>
        <p:spPr>
          <a:xfrm>
            <a:off x="5904045" y="3601209"/>
            <a:ext cx="46049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dirty="0"/>
              <a:t>Quand évaluat</a:t>
            </a:r>
            <a:r>
              <a:rPr lang="fr-FR" sz="3600" b="1" u="sng" dirty="0"/>
              <a:t>ion</a:t>
            </a:r>
            <a:r>
              <a:rPr lang="fr-FR" sz="3600" b="1" dirty="0"/>
              <a:t> </a:t>
            </a:r>
            <a:br>
              <a:rPr lang="fr-FR" sz="3600" b="1" dirty="0"/>
            </a:br>
            <a:r>
              <a:rPr lang="fr-FR" sz="3600" b="1" dirty="0"/>
              <a:t>rime avec inclus</a:t>
            </a:r>
            <a:r>
              <a:rPr lang="fr-FR" sz="3600" b="1" u="sng" dirty="0"/>
              <a:t>ion</a:t>
            </a:r>
            <a:endParaRPr lang="fr-FR" sz="3600" b="1" u="sng" dirty="0">
              <a:highlight>
                <a:srgbClr val="FFFF00"/>
              </a:highlight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3B54F61-1FF8-FBAB-6F96-EE3B31077A81}"/>
              </a:ext>
            </a:extLst>
          </p:cNvPr>
          <p:cNvSpPr txBox="1"/>
          <p:nvPr/>
        </p:nvSpPr>
        <p:spPr>
          <a:xfrm>
            <a:off x="4224723" y="5398760"/>
            <a:ext cx="39008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Olivier DELHAYE</a:t>
            </a:r>
          </a:p>
          <a:p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Didacticien des langues et docimologue</a:t>
            </a:r>
          </a:p>
          <a:p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Université Aristote de Thessaloniki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9BF07DE-1655-06E7-1BAC-3155F9F4C333}"/>
              </a:ext>
            </a:extLst>
          </p:cNvPr>
          <p:cNvSpPr txBox="1"/>
          <p:nvPr/>
        </p:nvSpPr>
        <p:spPr>
          <a:xfrm>
            <a:off x="195063" y="1522418"/>
            <a:ext cx="2801634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3F61A4"/>
                </a:solidFill>
              </a:rPr>
              <a:t>Association </a:t>
            </a:r>
          </a:p>
          <a:p>
            <a:r>
              <a:rPr lang="fr-FR" dirty="0">
                <a:solidFill>
                  <a:srgbClr val="3F61A4"/>
                </a:solidFill>
              </a:rPr>
              <a:t>des Professeurs de Langue et de Littérature Françaises Diplômés des Universités</a:t>
            </a:r>
          </a:p>
          <a:p>
            <a:endParaRPr lang="fr-FR" sz="2400" dirty="0">
              <a:solidFill>
                <a:srgbClr val="3F61A4"/>
              </a:solidFill>
            </a:endParaRPr>
          </a:p>
          <a:p>
            <a:r>
              <a:rPr lang="fr-FR" sz="2400" b="1" dirty="0">
                <a:solidFill>
                  <a:srgbClr val="3F61A4"/>
                </a:solidFill>
              </a:rPr>
              <a:t>Séminaire </a:t>
            </a:r>
          </a:p>
          <a:p>
            <a:r>
              <a:rPr lang="fr-FR" sz="2400" b="1" dirty="0">
                <a:solidFill>
                  <a:srgbClr val="3F61A4"/>
                </a:solidFill>
              </a:rPr>
              <a:t>de rentrée</a:t>
            </a:r>
          </a:p>
          <a:p>
            <a:r>
              <a:rPr lang="fr-FR" sz="2400" b="1" dirty="0">
                <a:solidFill>
                  <a:srgbClr val="3F61A4"/>
                </a:solidFill>
              </a:rPr>
              <a:t>2023</a:t>
            </a:r>
          </a:p>
          <a:p>
            <a:endParaRPr lang="fr-FR" sz="2400" b="1" dirty="0">
              <a:solidFill>
                <a:srgbClr val="3F61A4"/>
              </a:solidFill>
            </a:endParaRPr>
          </a:p>
          <a:p>
            <a:pPr>
              <a:spcAft>
                <a:spcPts val="1200"/>
              </a:spcAft>
            </a:pPr>
            <a:r>
              <a:rPr lang="fr-FR" dirty="0">
                <a:solidFill>
                  <a:srgbClr val="3F61A4"/>
                </a:solidFill>
              </a:rPr>
              <a:t>16 septembre 2023</a:t>
            </a:r>
            <a:endParaRPr lang="el-GR" dirty="0">
              <a:solidFill>
                <a:srgbClr val="3F61A4"/>
              </a:solidFill>
            </a:endParaRPr>
          </a:p>
          <a:p>
            <a:r>
              <a:rPr lang="fr-FR" dirty="0">
                <a:solidFill>
                  <a:srgbClr val="3F61A4"/>
                </a:solidFill>
              </a:rPr>
              <a:t>Institut français de Thessalonique</a:t>
            </a:r>
            <a:endParaRPr lang="fr-FR" i="1" dirty="0">
              <a:solidFill>
                <a:srgbClr val="3F61A4"/>
              </a:solidFill>
            </a:endParaRPr>
          </a:p>
        </p:txBody>
      </p:sp>
      <p:pic>
        <p:nvPicPr>
          <p:cNvPr id="26" name="Image 25" descr="Une image contenant texte, Police, capture d’écran, Graphique">
            <a:extLst>
              <a:ext uri="{FF2B5EF4-FFF2-40B4-BE49-F238E27FC236}">
                <a16:creationId xmlns:a16="http://schemas.microsoft.com/office/drawing/2014/main" id="{654C4F14-FAE0-04D4-FF16-F84A791217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30" y="353858"/>
            <a:ext cx="1840643" cy="977272"/>
          </a:xfrm>
          <a:prstGeom prst="rect">
            <a:avLst/>
          </a:prstGeom>
        </p:spPr>
      </p:pic>
      <p:pic>
        <p:nvPicPr>
          <p:cNvPr id="28" name="Image 27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106AEAD8-7555-530E-CDC7-2D1A7113564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04" y="5953125"/>
            <a:ext cx="1864399" cy="762319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B89EBBF-EF39-B4C9-4DE2-7728B7DB8B77}"/>
              </a:ext>
            </a:extLst>
          </p:cNvPr>
          <p:cNvSpPr txBox="1"/>
          <p:nvPr/>
        </p:nvSpPr>
        <p:spPr>
          <a:xfrm>
            <a:off x="9539654" y="1967109"/>
            <a:ext cx="22212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Enfin, presque : /</a:t>
            </a:r>
            <a:r>
              <a:rPr lang="fr-FR" dirty="0" err="1">
                <a:solidFill>
                  <a:schemeClr val="accent5">
                    <a:lumMod val="75000"/>
                  </a:schemeClr>
                </a:solidFill>
              </a:rPr>
              <a:t>jɔ</a:t>
            </a:r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̃/ !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044075C8-CF3B-FE36-9774-ECF1ACD4D936}"/>
              </a:ext>
            </a:extLst>
          </p:cNvPr>
          <p:cNvCxnSpPr>
            <a:cxnSpLocks/>
          </p:cNvCxnSpPr>
          <p:nvPr/>
        </p:nvCxnSpPr>
        <p:spPr>
          <a:xfrm flipV="1">
            <a:off x="9539654" y="2444192"/>
            <a:ext cx="722149" cy="941514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 descr="Une image contenant motif, Graphique, pixel, conception&#10;&#10;Description générée automatiquement">
            <a:hlinkClick r:id="rId5"/>
            <a:extLst>
              <a:ext uri="{FF2B5EF4-FFF2-40B4-BE49-F238E27FC236}">
                <a16:creationId xmlns:a16="http://schemas.microsoft.com/office/drawing/2014/main" id="{4F9CD909-DF64-4BA2-EF79-4860FE2F2A4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099" y="3385706"/>
            <a:ext cx="1634197" cy="1634197"/>
          </a:xfrm>
          <a:prstGeom prst="rect">
            <a:avLst/>
          </a:prstGeom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360DB499-3531-0F9B-FC42-AF6C0A306A7D}"/>
              </a:ext>
            </a:extLst>
          </p:cNvPr>
          <p:cNvCxnSpPr/>
          <p:nvPr/>
        </p:nvCxnSpPr>
        <p:spPr>
          <a:xfrm>
            <a:off x="195063" y="3028950"/>
            <a:ext cx="0" cy="1095375"/>
          </a:xfrm>
          <a:prstGeom prst="line">
            <a:avLst/>
          </a:prstGeom>
          <a:ln w="19050">
            <a:solidFill>
              <a:srgbClr val="4062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270E2A2B-CD77-03C6-4E33-BDF788F59836}"/>
              </a:ext>
            </a:extLst>
          </p:cNvPr>
          <p:cNvSpPr txBox="1"/>
          <p:nvPr/>
        </p:nvSpPr>
        <p:spPr>
          <a:xfrm>
            <a:off x="11018371" y="6346112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02/20</a:t>
            </a:r>
          </a:p>
        </p:txBody>
      </p:sp>
    </p:spTree>
    <p:extLst>
      <p:ext uri="{BB962C8B-B14F-4D97-AF65-F5344CB8AC3E}">
        <p14:creationId xmlns:p14="http://schemas.microsoft.com/office/powerpoint/2010/main" val="7697437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6F0103-8360-16F2-4F6C-9105870BAEEB}"/>
              </a:ext>
            </a:extLst>
          </p:cNvPr>
          <p:cNvSpPr/>
          <p:nvPr/>
        </p:nvSpPr>
        <p:spPr>
          <a:xfrm rot="16200000">
            <a:off x="-2749454" y="2738437"/>
            <a:ext cx="6858001" cy="138112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Αυτάαα</a:t>
            </a:r>
            <a:r>
              <a:rPr lang="el-GR" sz="4800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6ADE607-9498-9701-254B-177B2B25B14C}"/>
              </a:ext>
            </a:extLst>
          </p:cNvPr>
          <p:cNvSpPr txBox="1"/>
          <p:nvPr/>
        </p:nvSpPr>
        <p:spPr>
          <a:xfrm>
            <a:off x="1696915" y="6093042"/>
            <a:ext cx="95748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delhaye@frl.auth.gr</a:t>
            </a:r>
            <a:r>
              <a:rPr lang="fr-FR" dirty="0"/>
              <a:t> 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̶  </a:t>
            </a:r>
            <a:r>
              <a:rPr lang="fr-FR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https://www.facebook.com/olivier.delhaye/</a:t>
            </a:r>
            <a:r>
              <a:rPr lang="fr-FR" dirty="0"/>
              <a:t>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C58D911-EAB2-346E-05F7-417389342604}"/>
              </a:ext>
            </a:extLst>
          </p:cNvPr>
          <p:cNvSpPr txBox="1"/>
          <p:nvPr/>
        </p:nvSpPr>
        <p:spPr>
          <a:xfrm>
            <a:off x="5418971" y="3068542"/>
            <a:ext cx="2130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Diaporama en ligne :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8559F90-0790-36A9-5FB0-5857AE559E2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16539" y="527684"/>
            <a:ext cx="4335574" cy="2499108"/>
          </a:xfrm>
          <a:prstGeom prst="rect">
            <a:avLst/>
          </a:prstGeom>
        </p:spPr>
      </p:pic>
      <p:pic>
        <p:nvPicPr>
          <p:cNvPr id="7" name="Image 6" descr="Une image contenant motif, Graphique, pixel, conception&#10;&#10;Description générée automatiquement">
            <a:hlinkClick r:id="rId6"/>
            <a:extLst>
              <a:ext uri="{FF2B5EF4-FFF2-40B4-BE49-F238E27FC236}">
                <a16:creationId xmlns:a16="http://schemas.microsoft.com/office/drawing/2014/main" id="{F2CCE94D-6296-EE2F-EBF2-4AFF68830DF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576" y="3152042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985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53B3CB4-C71C-DE30-DA94-70F45AB69AC2}"/>
              </a:ext>
            </a:extLst>
          </p:cNvPr>
          <p:cNvSpPr/>
          <p:nvPr/>
        </p:nvSpPr>
        <p:spPr>
          <a:xfrm rot="16200000">
            <a:off x="-2749454" y="2738437"/>
            <a:ext cx="6858001" cy="138112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</a:t>
            </a:r>
            <a:endParaRPr lang="fr-FR" b="1" dirty="0">
              <a:solidFill>
                <a:schemeClr val="accent5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EFD9E03-EF9A-D3CC-67FA-FE526A7A2456}"/>
              </a:ext>
            </a:extLst>
          </p:cNvPr>
          <p:cNvSpPr txBox="1"/>
          <p:nvPr/>
        </p:nvSpPr>
        <p:spPr>
          <a:xfrm>
            <a:off x="1715351" y="1194901"/>
            <a:ext cx="2896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Enfants, tous égaux ?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68A5567-A79B-E114-E188-6E6E6892BA66}"/>
              </a:ext>
            </a:extLst>
          </p:cNvPr>
          <p:cNvSpPr txBox="1"/>
          <p:nvPr/>
        </p:nvSpPr>
        <p:spPr>
          <a:xfrm>
            <a:off x="1715351" y="2006353"/>
            <a:ext cx="3972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Mensonge </a:t>
            </a:r>
            <a:r>
              <a:rPr lang="fr-FR" sz="2400" dirty="0">
                <a:solidFill>
                  <a:schemeClr val="bg1">
                    <a:lumMod val="75000"/>
                  </a:schemeClr>
                </a:solidFill>
              </a:rPr>
              <a:t>&gt;</a:t>
            </a:r>
            <a:r>
              <a:rPr lang="fr-FR" sz="2400" dirty="0"/>
              <a:t> pari pédagogique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0027B58-622B-C4AF-4087-E3DECB5E3FA8}"/>
              </a:ext>
            </a:extLst>
          </p:cNvPr>
          <p:cNvSpPr txBox="1"/>
          <p:nvPr/>
        </p:nvSpPr>
        <p:spPr>
          <a:xfrm>
            <a:off x="1715351" y="2817805"/>
            <a:ext cx="44865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/>
              <a:t>Tous les enfants </a:t>
            </a:r>
            <a:br>
              <a:rPr lang="fr-FR" sz="2400" dirty="0"/>
            </a:br>
            <a:r>
              <a:rPr lang="fr-FR" sz="2400" b="1" dirty="0"/>
              <a:t>peuvent</a:t>
            </a:r>
            <a:r>
              <a:rPr lang="fr-FR" sz="2400" dirty="0"/>
              <a:t>/</a:t>
            </a:r>
            <a:r>
              <a:rPr lang="fr-FR" sz="2400" b="1" dirty="0"/>
              <a:t>doivent </a:t>
            </a:r>
            <a:r>
              <a:rPr lang="fr-FR" sz="2400" dirty="0"/>
              <a:t>devenir égaux !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8FE6409-0955-A184-7B58-2E86178A784B}"/>
              </a:ext>
            </a:extLst>
          </p:cNvPr>
          <p:cNvSpPr txBox="1"/>
          <p:nvPr/>
        </p:nvSpPr>
        <p:spPr>
          <a:xfrm>
            <a:off x="1715351" y="3998589"/>
            <a:ext cx="44865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/>
              <a:t>L’évaluation peut/doit contribuer </a:t>
            </a:r>
            <a:br>
              <a:rPr lang="fr-FR" sz="2400" dirty="0"/>
            </a:br>
            <a:r>
              <a:rPr lang="fr-FR" sz="2400" dirty="0"/>
              <a:t>à l’établissement de cette égalité.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FFEAC92-87AA-7ED4-DBBF-6107AF8C1BB4}"/>
              </a:ext>
            </a:extLst>
          </p:cNvPr>
          <p:cNvSpPr txBox="1"/>
          <p:nvPr/>
        </p:nvSpPr>
        <p:spPr>
          <a:xfrm>
            <a:off x="1715351" y="5179374"/>
            <a:ext cx="17496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/>
              <a:t>Comment ?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C47D8AC7-104C-F937-74C6-28AE10352C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63" b="6992"/>
          <a:stretch/>
        </p:blipFill>
        <p:spPr>
          <a:xfrm rot="162658">
            <a:off x="7269565" y="342405"/>
            <a:ext cx="4369703" cy="6173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D35C5A3E-C73F-7FCB-E614-01B35FAE6A0B}"/>
              </a:ext>
            </a:extLst>
          </p:cNvPr>
          <p:cNvSpPr txBox="1"/>
          <p:nvPr/>
        </p:nvSpPr>
        <p:spPr>
          <a:xfrm rot="16367545">
            <a:off x="10236743" y="4788548"/>
            <a:ext cx="31053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Les Petits Débrouillards, Albin Michel Jeunesse</a:t>
            </a:r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92B6F6D6-7D84-E0B6-22B1-E79D5930DE47}"/>
              </a:ext>
            </a:extLst>
          </p:cNvPr>
          <p:cNvCxnSpPr>
            <a:cxnSpLocks/>
          </p:cNvCxnSpPr>
          <p:nvPr/>
        </p:nvCxnSpPr>
        <p:spPr>
          <a:xfrm>
            <a:off x="5486879" y="2454742"/>
            <a:ext cx="196010" cy="1254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F82C1879-1570-399E-1B04-43625A995048}"/>
              </a:ext>
            </a:extLst>
          </p:cNvPr>
          <p:cNvSpPr txBox="1"/>
          <p:nvPr/>
        </p:nvSpPr>
        <p:spPr>
          <a:xfrm>
            <a:off x="5376700" y="2578061"/>
            <a:ext cx="1438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Meirieu </a:t>
            </a:r>
            <a:r>
              <a:rPr lang="fr-FR" i="1" dirty="0">
                <a:solidFill>
                  <a:schemeClr val="accent5">
                    <a:lumMod val="75000"/>
                  </a:schemeClr>
                </a:solidFill>
              </a:rPr>
              <a:t>et al.</a:t>
            </a:r>
          </a:p>
        </p:txBody>
      </p:sp>
    </p:spTree>
    <p:extLst>
      <p:ext uri="{BB962C8B-B14F-4D97-AF65-F5344CB8AC3E}">
        <p14:creationId xmlns:p14="http://schemas.microsoft.com/office/powerpoint/2010/main" val="2919083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>
            <a:extLst>
              <a:ext uri="{FF2B5EF4-FFF2-40B4-BE49-F238E27FC236}">
                <a16:creationId xmlns:a16="http://schemas.microsoft.com/office/drawing/2014/main" id="{186FC200-AD0F-CC15-0A3A-A3488AC3D5BE}"/>
              </a:ext>
            </a:extLst>
          </p:cNvPr>
          <p:cNvSpPr txBox="1"/>
          <p:nvPr/>
        </p:nvSpPr>
        <p:spPr>
          <a:xfrm>
            <a:off x="2329335" y="948566"/>
            <a:ext cx="8920715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chemeClr val="accent5">
                    <a:lumMod val="75000"/>
                  </a:schemeClr>
                </a:solidFill>
              </a:rPr>
              <a:t>Qualité performance </a:t>
            </a:r>
            <a:r>
              <a:rPr lang="fr-FR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&gt;</a:t>
            </a:r>
            <a:r>
              <a:rPr lang="fr-FR" sz="2400" dirty="0">
                <a:solidFill>
                  <a:schemeClr val="accent5">
                    <a:lumMod val="75000"/>
                  </a:schemeClr>
                </a:solidFill>
              </a:rPr>
              <a:t> importance des efforts </a:t>
            </a:r>
            <a:r>
              <a:rPr lang="fr-FR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&gt;</a:t>
            </a:r>
            <a:r>
              <a:rPr lang="fr-FR" sz="2400" dirty="0">
                <a:solidFill>
                  <a:schemeClr val="accent5">
                    <a:lumMod val="75000"/>
                  </a:schemeClr>
                </a:solidFill>
              </a:rPr>
              <a:t> constat d’un </a:t>
            </a:r>
            <a:r>
              <a:rPr lang="fr-FR" sz="2400" u="sng" dirty="0">
                <a:solidFill>
                  <a:schemeClr val="accent5">
                    <a:lumMod val="50000"/>
                  </a:schemeClr>
                </a:solidFill>
              </a:rPr>
              <a:t>progrès</a:t>
            </a:r>
            <a:r>
              <a:rPr lang="fr-FR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3" name="Graphique 2" descr="Thermomètre avec un remplissage uni">
            <a:extLst>
              <a:ext uri="{FF2B5EF4-FFF2-40B4-BE49-F238E27FC236}">
                <a16:creationId xmlns:a16="http://schemas.microsoft.com/office/drawing/2014/main" id="{45FAF28E-664D-A88B-0FF3-F66E77E33A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22930" y="146130"/>
            <a:ext cx="914400" cy="914400"/>
          </a:xfrm>
          <a:prstGeom prst="rect">
            <a:avLst/>
          </a:prstGeom>
        </p:spPr>
      </p:pic>
      <p:pic>
        <p:nvPicPr>
          <p:cNvPr id="6" name="Graphique 5" descr="Cyclisme avec un remplissage uni">
            <a:extLst>
              <a:ext uri="{FF2B5EF4-FFF2-40B4-BE49-F238E27FC236}">
                <a16:creationId xmlns:a16="http://schemas.microsoft.com/office/drawing/2014/main" id="{5A90265E-5AD2-CD47-D992-5F1418CFD9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90151" y="185601"/>
            <a:ext cx="914400" cy="914400"/>
          </a:xfrm>
          <a:prstGeom prst="rect">
            <a:avLst/>
          </a:prstGeom>
        </p:spPr>
      </p:pic>
      <p:pic>
        <p:nvPicPr>
          <p:cNvPr id="11" name="Graphique 10" descr="Graphique exponentiel avec un remplissage uni">
            <a:extLst>
              <a:ext uri="{FF2B5EF4-FFF2-40B4-BE49-F238E27FC236}">
                <a16:creationId xmlns:a16="http://schemas.microsoft.com/office/drawing/2014/main" id="{6B74676E-0879-A9ED-633C-AB2DFD6A12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37519" y="213645"/>
            <a:ext cx="914400" cy="9144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B7DF16A-3FF1-EADB-D768-4BF274F91CE3}"/>
              </a:ext>
            </a:extLst>
          </p:cNvPr>
          <p:cNvSpPr/>
          <p:nvPr/>
        </p:nvSpPr>
        <p:spPr>
          <a:xfrm rot="16200000">
            <a:off x="-2749454" y="2738437"/>
            <a:ext cx="6858001" cy="138112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BONNES PRATIQUES</a:t>
            </a:r>
            <a:endParaRPr lang="fr-FR" b="1" dirty="0">
              <a:solidFill>
                <a:schemeClr val="accent5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EB45731-B2E4-B1F9-951D-2F4B20A9B39D}"/>
              </a:ext>
            </a:extLst>
          </p:cNvPr>
          <p:cNvSpPr txBox="1"/>
          <p:nvPr/>
        </p:nvSpPr>
        <p:spPr>
          <a:xfrm>
            <a:off x="2193875" y="6103027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Ne rien retenir, juste comprendre </a:t>
            </a:r>
            <a:br>
              <a:rPr lang="fr-FR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puisque tout est en ligne…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378E98B4-48E2-0F28-C48F-DA9C18E65F2B}"/>
              </a:ext>
            </a:extLst>
          </p:cNvPr>
          <p:cNvCxnSpPr/>
          <p:nvPr/>
        </p:nvCxnSpPr>
        <p:spPr>
          <a:xfrm>
            <a:off x="10572302" y="1568736"/>
            <a:ext cx="194134" cy="37214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A22B0384-04AF-E8AC-166F-FCEAA037CD03}"/>
              </a:ext>
            </a:extLst>
          </p:cNvPr>
          <p:cNvSpPr txBox="1"/>
          <p:nvPr/>
        </p:nvSpPr>
        <p:spPr>
          <a:xfrm>
            <a:off x="9648643" y="1798088"/>
            <a:ext cx="20414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et sa reconnaissance publique</a:t>
            </a:r>
          </a:p>
        </p:txBody>
      </p:sp>
      <p:pic>
        <p:nvPicPr>
          <p:cNvPr id="4" name="Image 3" descr="Une image contenant motif, Graphique, pixel, conception&#10;&#10;Description générée automatiquement">
            <a:hlinkClick r:id="rId9"/>
            <a:extLst>
              <a:ext uri="{FF2B5EF4-FFF2-40B4-BE49-F238E27FC236}">
                <a16:creationId xmlns:a16="http://schemas.microsoft.com/office/drawing/2014/main" id="{F56ECB7E-2F9C-158D-0E2F-519266DCC8BF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35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913" y="6120900"/>
            <a:ext cx="637796" cy="63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499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DF23BB25-672C-B125-2C79-1F9E4374F347}"/>
              </a:ext>
            </a:extLst>
          </p:cNvPr>
          <p:cNvCxnSpPr/>
          <p:nvPr/>
        </p:nvCxnSpPr>
        <p:spPr>
          <a:xfrm>
            <a:off x="10572302" y="1568736"/>
            <a:ext cx="194134" cy="37214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41531071-59C7-88C6-BE01-0CE75D0B2394}"/>
              </a:ext>
            </a:extLst>
          </p:cNvPr>
          <p:cNvSpPr txBox="1"/>
          <p:nvPr/>
        </p:nvSpPr>
        <p:spPr>
          <a:xfrm>
            <a:off x="9648643" y="1798088"/>
            <a:ext cx="20414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et sa reconnaissance publique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B150C15-D7B9-7BF8-D66C-7327C15ACD12}"/>
              </a:ext>
            </a:extLst>
          </p:cNvPr>
          <p:cNvSpPr txBox="1"/>
          <p:nvPr/>
        </p:nvSpPr>
        <p:spPr>
          <a:xfrm>
            <a:off x="7925000" y="3642514"/>
            <a:ext cx="18819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chemeClr val="accent5">
                    <a:lumMod val="75000"/>
                  </a:schemeClr>
                </a:solidFill>
              </a:rPr>
              <a:t>sinon, ennemie</a:t>
            </a: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0CDAC048-9EF0-B96A-8C32-932B3D83FFA6}"/>
              </a:ext>
            </a:extLst>
          </p:cNvPr>
          <p:cNvCxnSpPr/>
          <p:nvPr/>
        </p:nvCxnSpPr>
        <p:spPr>
          <a:xfrm>
            <a:off x="7701717" y="3515023"/>
            <a:ext cx="233916" cy="127491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186FC200-AD0F-CC15-0A3A-A3488AC3D5BE}"/>
              </a:ext>
            </a:extLst>
          </p:cNvPr>
          <p:cNvSpPr txBox="1"/>
          <p:nvPr/>
        </p:nvSpPr>
        <p:spPr>
          <a:xfrm>
            <a:off x="2329335" y="948566"/>
            <a:ext cx="8920715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chemeClr val="accent5">
                    <a:lumMod val="75000"/>
                  </a:schemeClr>
                </a:solidFill>
              </a:rPr>
              <a:t>Qualité performance </a:t>
            </a:r>
            <a:r>
              <a:rPr lang="fr-FR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&gt;</a:t>
            </a:r>
            <a:r>
              <a:rPr lang="fr-FR" sz="2400" dirty="0">
                <a:solidFill>
                  <a:schemeClr val="accent5">
                    <a:lumMod val="75000"/>
                  </a:schemeClr>
                </a:solidFill>
              </a:rPr>
              <a:t> importance des efforts </a:t>
            </a:r>
            <a:r>
              <a:rPr lang="fr-FR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&gt;</a:t>
            </a:r>
            <a:r>
              <a:rPr lang="fr-FR" sz="2400" dirty="0">
                <a:solidFill>
                  <a:schemeClr val="accent5">
                    <a:lumMod val="75000"/>
                  </a:schemeClr>
                </a:solidFill>
              </a:rPr>
              <a:t> constat d’un </a:t>
            </a:r>
            <a:r>
              <a:rPr lang="fr-FR" sz="2400" u="sng" dirty="0">
                <a:solidFill>
                  <a:schemeClr val="accent5">
                    <a:lumMod val="50000"/>
                  </a:schemeClr>
                </a:solidFill>
              </a:rPr>
              <a:t>progrès</a:t>
            </a:r>
            <a:r>
              <a:rPr lang="fr-FR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1A11ED9C-AC90-FCCE-F8BD-5B6B8041A24B}"/>
              </a:ext>
            </a:extLst>
          </p:cNvPr>
          <p:cNvSpPr txBox="1"/>
          <p:nvPr/>
        </p:nvSpPr>
        <p:spPr>
          <a:xfrm>
            <a:off x="3036146" y="3075734"/>
            <a:ext cx="6140302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chemeClr val="accent5">
                    <a:lumMod val="75000"/>
                  </a:schemeClr>
                </a:solidFill>
              </a:rPr>
              <a:t>Évaluation </a:t>
            </a:r>
            <a:r>
              <a:rPr lang="fr-FR" sz="2400" u="sng" dirty="0">
                <a:solidFill>
                  <a:schemeClr val="accent5">
                    <a:lumMod val="50000"/>
                  </a:schemeClr>
                </a:solidFill>
              </a:rPr>
              <a:t>participative</a:t>
            </a:r>
          </a:p>
        </p:txBody>
      </p:sp>
      <p:pic>
        <p:nvPicPr>
          <p:cNvPr id="3" name="Graphique 2" descr="Thermomètre avec un remplissage uni">
            <a:extLst>
              <a:ext uri="{FF2B5EF4-FFF2-40B4-BE49-F238E27FC236}">
                <a16:creationId xmlns:a16="http://schemas.microsoft.com/office/drawing/2014/main" id="{45FAF28E-664D-A88B-0FF3-F66E77E33A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22930" y="146130"/>
            <a:ext cx="914400" cy="914400"/>
          </a:xfrm>
          <a:prstGeom prst="rect">
            <a:avLst/>
          </a:prstGeom>
        </p:spPr>
      </p:pic>
      <p:pic>
        <p:nvPicPr>
          <p:cNvPr id="6" name="Graphique 5" descr="Cyclisme avec un remplissage uni">
            <a:extLst>
              <a:ext uri="{FF2B5EF4-FFF2-40B4-BE49-F238E27FC236}">
                <a16:creationId xmlns:a16="http://schemas.microsoft.com/office/drawing/2014/main" id="{5A90265E-5AD2-CD47-D992-5F1418CFD9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90151" y="185601"/>
            <a:ext cx="914400" cy="914400"/>
          </a:xfrm>
          <a:prstGeom prst="rect">
            <a:avLst/>
          </a:prstGeom>
        </p:spPr>
      </p:pic>
      <p:pic>
        <p:nvPicPr>
          <p:cNvPr id="11" name="Graphique 10" descr="Graphique exponentiel avec un remplissage uni">
            <a:extLst>
              <a:ext uri="{FF2B5EF4-FFF2-40B4-BE49-F238E27FC236}">
                <a16:creationId xmlns:a16="http://schemas.microsoft.com/office/drawing/2014/main" id="{6B74676E-0879-A9ED-633C-AB2DFD6A12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37519" y="213645"/>
            <a:ext cx="914400" cy="914400"/>
          </a:xfrm>
          <a:prstGeom prst="rect">
            <a:avLst/>
          </a:prstGeom>
        </p:spPr>
      </p:pic>
      <p:pic>
        <p:nvPicPr>
          <p:cNvPr id="17" name="Graphique 16" descr="Femme avec enfant avec un remplissage uni">
            <a:extLst>
              <a:ext uri="{FF2B5EF4-FFF2-40B4-BE49-F238E27FC236}">
                <a16:creationId xmlns:a16="http://schemas.microsoft.com/office/drawing/2014/main" id="{5D2228D6-06AB-17CE-3653-9340B9346A6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029691" y="2300309"/>
            <a:ext cx="914400" cy="914400"/>
          </a:xfrm>
          <a:prstGeom prst="rect">
            <a:avLst/>
          </a:prstGeom>
        </p:spPr>
      </p:pic>
      <p:pic>
        <p:nvPicPr>
          <p:cNvPr id="23" name="Graphique 22" descr="Conférencier avec un remplissage uni">
            <a:extLst>
              <a:ext uri="{FF2B5EF4-FFF2-40B4-BE49-F238E27FC236}">
                <a16:creationId xmlns:a16="http://schemas.microsoft.com/office/drawing/2014/main" id="{E68F7D95-DA6C-1805-E2C2-3C4C60ACF3A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76532" y="2300309"/>
            <a:ext cx="647653" cy="6476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2CCBF18-32FB-99F6-4EF1-62CA1F6B604C}"/>
              </a:ext>
            </a:extLst>
          </p:cNvPr>
          <p:cNvSpPr/>
          <p:nvPr/>
        </p:nvSpPr>
        <p:spPr>
          <a:xfrm rot="16200000">
            <a:off x="-2749454" y="2738437"/>
            <a:ext cx="6858001" cy="138112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BONNES PRATIQUES</a:t>
            </a:r>
            <a:endParaRPr lang="fr-FR" b="1" dirty="0">
              <a:solidFill>
                <a:schemeClr val="accent5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447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DF23BB25-672C-B125-2C79-1F9E4374F347}"/>
              </a:ext>
            </a:extLst>
          </p:cNvPr>
          <p:cNvCxnSpPr/>
          <p:nvPr/>
        </p:nvCxnSpPr>
        <p:spPr>
          <a:xfrm>
            <a:off x="10572302" y="1568736"/>
            <a:ext cx="194134" cy="37214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41531071-59C7-88C6-BE01-0CE75D0B2394}"/>
              </a:ext>
            </a:extLst>
          </p:cNvPr>
          <p:cNvSpPr txBox="1"/>
          <p:nvPr/>
        </p:nvSpPr>
        <p:spPr>
          <a:xfrm>
            <a:off x="9648643" y="1798088"/>
            <a:ext cx="20414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et sa reconnaissance publique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5AE0495-C7C9-0D84-6BD0-34F7A201265B}"/>
              </a:ext>
            </a:extLst>
          </p:cNvPr>
          <p:cNvSpPr txBox="1"/>
          <p:nvPr/>
        </p:nvSpPr>
        <p:spPr>
          <a:xfrm>
            <a:off x="9859843" y="4550711"/>
            <a:ext cx="20800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800" dirty="0">
                <a:solidFill>
                  <a:schemeClr val="accent5">
                    <a:lumMod val="75000"/>
                  </a:schemeClr>
                </a:solidFill>
              </a:rPr>
              <a:t>une </a:t>
            </a:r>
            <a:r>
              <a:rPr lang="fr-FR" sz="1800" strike="sngStrike" dirty="0">
                <a:solidFill>
                  <a:schemeClr val="accent5">
                    <a:lumMod val="75000"/>
                  </a:schemeClr>
                </a:solidFill>
              </a:rPr>
              <a:t>ou deux</a:t>
            </a:r>
            <a:r>
              <a:rPr lang="fr-FR" sz="1800" dirty="0">
                <a:solidFill>
                  <a:schemeClr val="accent5">
                    <a:lumMod val="75000"/>
                  </a:schemeClr>
                </a:solidFill>
              </a:rPr>
              <a:t> bonnes résolutions/</a:t>
            </a:r>
            <a:br>
              <a:rPr lang="fr-FR" sz="18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fr-FR" sz="1800" dirty="0">
                <a:solidFill>
                  <a:schemeClr val="accent5">
                    <a:lumMod val="75000"/>
                  </a:schemeClr>
                </a:solidFill>
              </a:rPr>
              <a:t>solutions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0E0F48AA-E93B-7EB4-D21B-891E7ABEF555}"/>
              </a:ext>
            </a:extLst>
          </p:cNvPr>
          <p:cNvCxnSpPr>
            <a:cxnSpLocks/>
          </p:cNvCxnSpPr>
          <p:nvPr/>
        </p:nvCxnSpPr>
        <p:spPr>
          <a:xfrm flipH="1">
            <a:off x="7495953" y="5955909"/>
            <a:ext cx="124823" cy="25190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7B150C15-D7B9-7BF8-D66C-7327C15ACD12}"/>
              </a:ext>
            </a:extLst>
          </p:cNvPr>
          <p:cNvSpPr txBox="1"/>
          <p:nvPr/>
        </p:nvSpPr>
        <p:spPr>
          <a:xfrm>
            <a:off x="7925000" y="3642514"/>
            <a:ext cx="18819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chemeClr val="accent5">
                    <a:lumMod val="75000"/>
                  </a:schemeClr>
                </a:solidFill>
              </a:rPr>
              <a:t>sinon, ennemie</a:t>
            </a: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0CDAC048-9EF0-B96A-8C32-932B3D83FFA6}"/>
              </a:ext>
            </a:extLst>
          </p:cNvPr>
          <p:cNvCxnSpPr/>
          <p:nvPr/>
        </p:nvCxnSpPr>
        <p:spPr>
          <a:xfrm>
            <a:off x="7701717" y="3515023"/>
            <a:ext cx="233916" cy="127491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DA8813D5-514C-1B8C-FA17-CBC79E22E826}"/>
              </a:ext>
            </a:extLst>
          </p:cNvPr>
          <p:cNvSpPr txBox="1"/>
          <p:nvPr/>
        </p:nvSpPr>
        <p:spPr>
          <a:xfrm>
            <a:off x="2101798" y="4690707"/>
            <a:ext cx="2759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« Tu n’y arriveras jamais ! »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E89F125F-7F0E-F970-0812-5F753657B74E}"/>
              </a:ext>
            </a:extLst>
          </p:cNvPr>
          <p:cNvSpPr txBox="1"/>
          <p:nvPr/>
        </p:nvSpPr>
        <p:spPr>
          <a:xfrm>
            <a:off x="5916616" y="6267764"/>
            <a:ext cx="2811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« Ton écriture est illisible ! »</a:t>
            </a:r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01CB31C1-1E9D-3D72-85A7-BB0B64C8F6BE}"/>
              </a:ext>
            </a:extLst>
          </p:cNvPr>
          <p:cNvCxnSpPr>
            <a:cxnSpLocks/>
          </p:cNvCxnSpPr>
          <p:nvPr/>
        </p:nvCxnSpPr>
        <p:spPr>
          <a:xfrm>
            <a:off x="4406622" y="5089912"/>
            <a:ext cx="595702" cy="329353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A9FBD9E7-9408-15B8-614C-1E9FF550C569}"/>
              </a:ext>
            </a:extLst>
          </p:cNvPr>
          <p:cNvCxnSpPr>
            <a:cxnSpLocks/>
          </p:cNvCxnSpPr>
          <p:nvPr/>
        </p:nvCxnSpPr>
        <p:spPr>
          <a:xfrm flipH="1">
            <a:off x="9948512" y="4990773"/>
            <a:ext cx="477137" cy="223663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186FC200-AD0F-CC15-0A3A-A3488AC3D5BE}"/>
              </a:ext>
            </a:extLst>
          </p:cNvPr>
          <p:cNvSpPr txBox="1"/>
          <p:nvPr/>
        </p:nvSpPr>
        <p:spPr>
          <a:xfrm>
            <a:off x="2329335" y="948566"/>
            <a:ext cx="8920715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chemeClr val="accent5">
                    <a:lumMod val="75000"/>
                  </a:schemeClr>
                </a:solidFill>
              </a:rPr>
              <a:t>Qualité performance </a:t>
            </a:r>
            <a:r>
              <a:rPr lang="fr-FR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&gt;</a:t>
            </a:r>
            <a:r>
              <a:rPr lang="fr-FR" sz="2400" dirty="0">
                <a:solidFill>
                  <a:schemeClr val="accent5">
                    <a:lumMod val="75000"/>
                  </a:schemeClr>
                </a:solidFill>
              </a:rPr>
              <a:t> importance des efforts </a:t>
            </a:r>
            <a:r>
              <a:rPr lang="fr-FR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&gt;</a:t>
            </a:r>
            <a:r>
              <a:rPr lang="fr-FR" sz="2400" dirty="0">
                <a:solidFill>
                  <a:schemeClr val="accent5">
                    <a:lumMod val="75000"/>
                  </a:schemeClr>
                </a:solidFill>
              </a:rPr>
              <a:t> constat d’un </a:t>
            </a:r>
            <a:r>
              <a:rPr lang="fr-FR" sz="2400" u="sng" dirty="0">
                <a:solidFill>
                  <a:schemeClr val="accent5">
                    <a:lumMod val="50000"/>
                  </a:schemeClr>
                </a:solidFill>
              </a:rPr>
              <a:t>progrès</a:t>
            </a:r>
            <a:r>
              <a:rPr lang="fr-FR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1A11ED9C-AC90-FCCE-F8BD-5B6B8041A24B}"/>
              </a:ext>
            </a:extLst>
          </p:cNvPr>
          <p:cNvSpPr txBox="1"/>
          <p:nvPr/>
        </p:nvSpPr>
        <p:spPr>
          <a:xfrm>
            <a:off x="3036146" y="3075734"/>
            <a:ext cx="6140302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chemeClr val="accent5">
                    <a:lumMod val="75000"/>
                  </a:schemeClr>
                </a:solidFill>
              </a:rPr>
              <a:t>Évaluation </a:t>
            </a:r>
            <a:r>
              <a:rPr lang="fr-FR" sz="2400" u="sng" dirty="0">
                <a:solidFill>
                  <a:schemeClr val="accent5">
                    <a:lumMod val="50000"/>
                  </a:schemeClr>
                </a:solidFill>
              </a:rPr>
              <a:t>participative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3ADA536B-322C-7543-F8C6-5F39FC7F755B}"/>
              </a:ext>
            </a:extLst>
          </p:cNvPr>
          <p:cNvSpPr txBox="1"/>
          <p:nvPr/>
        </p:nvSpPr>
        <p:spPr>
          <a:xfrm>
            <a:off x="3327464" y="5470298"/>
            <a:ext cx="6924455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chemeClr val="accent5">
                    <a:lumMod val="75000"/>
                  </a:schemeClr>
                </a:solidFill>
              </a:rPr>
              <a:t>Il faut que de pronostique </a:t>
            </a:r>
            <a:r>
              <a:rPr lang="fr-FR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&gt;</a:t>
            </a:r>
            <a:r>
              <a:rPr lang="fr-FR" sz="2400" dirty="0">
                <a:solidFill>
                  <a:schemeClr val="accent5">
                    <a:lumMod val="75000"/>
                  </a:schemeClr>
                </a:solidFill>
              </a:rPr>
              <a:t> diagnostique </a:t>
            </a:r>
            <a:r>
              <a:rPr lang="fr-FR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&gt;</a:t>
            </a:r>
            <a:r>
              <a:rPr lang="fr-FR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2400" u="sng" dirty="0">
                <a:solidFill>
                  <a:schemeClr val="accent5">
                    <a:lumMod val="50000"/>
                  </a:schemeClr>
                </a:solidFill>
              </a:rPr>
              <a:t>formative</a:t>
            </a:r>
          </a:p>
        </p:txBody>
      </p:sp>
      <p:pic>
        <p:nvPicPr>
          <p:cNvPr id="3" name="Graphique 2" descr="Thermomètre avec un remplissage uni">
            <a:extLst>
              <a:ext uri="{FF2B5EF4-FFF2-40B4-BE49-F238E27FC236}">
                <a16:creationId xmlns:a16="http://schemas.microsoft.com/office/drawing/2014/main" id="{45FAF28E-664D-A88B-0FF3-F66E77E33A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22930" y="146130"/>
            <a:ext cx="914400" cy="914400"/>
          </a:xfrm>
          <a:prstGeom prst="rect">
            <a:avLst/>
          </a:prstGeom>
        </p:spPr>
      </p:pic>
      <p:pic>
        <p:nvPicPr>
          <p:cNvPr id="6" name="Graphique 5" descr="Cyclisme avec un remplissage uni">
            <a:extLst>
              <a:ext uri="{FF2B5EF4-FFF2-40B4-BE49-F238E27FC236}">
                <a16:creationId xmlns:a16="http://schemas.microsoft.com/office/drawing/2014/main" id="{5A90265E-5AD2-CD47-D992-5F1418CFD9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90151" y="185601"/>
            <a:ext cx="914400" cy="914400"/>
          </a:xfrm>
          <a:prstGeom prst="rect">
            <a:avLst/>
          </a:prstGeom>
        </p:spPr>
      </p:pic>
      <p:pic>
        <p:nvPicPr>
          <p:cNvPr id="11" name="Graphique 10" descr="Graphique exponentiel avec un remplissage uni">
            <a:extLst>
              <a:ext uri="{FF2B5EF4-FFF2-40B4-BE49-F238E27FC236}">
                <a16:creationId xmlns:a16="http://schemas.microsoft.com/office/drawing/2014/main" id="{6B74676E-0879-A9ED-633C-AB2DFD6A12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37519" y="213645"/>
            <a:ext cx="914400" cy="914400"/>
          </a:xfrm>
          <a:prstGeom prst="rect">
            <a:avLst/>
          </a:prstGeom>
        </p:spPr>
      </p:pic>
      <p:pic>
        <p:nvPicPr>
          <p:cNvPr id="17" name="Graphique 16" descr="Femme avec enfant avec un remplissage uni">
            <a:extLst>
              <a:ext uri="{FF2B5EF4-FFF2-40B4-BE49-F238E27FC236}">
                <a16:creationId xmlns:a16="http://schemas.microsoft.com/office/drawing/2014/main" id="{5D2228D6-06AB-17CE-3653-9340B9346A6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029691" y="2300309"/>
            <a:ext cx="914400" cy="914400"/>
          </a:xfrm>
          <a:prstGeom prst="rect">
            <a:avLst/>
          </a:prstGeom>
        </p:spPr>
      </p:pic>
      <p:pic>
        <p:nvPicPr>
          <p:cNvPr id="23" name="Graphique 22" descr="Conférencier avec un remplissage uni">
            <a:extLst>
              <a:ext uri="{FF2B5EF4-FFF2-40B4-BE49-F238E27FC236}">
                <a16:creationId xmlns:a16="http://schemas.microsoft.com/office/drawing/2014/main" id="{E68F7D95-DA6C-1805-E2C2-3C4C60ACF3A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76532" y="2300309"/>
            <a:ext cx="647653" cy="647653"/>
          </a:xfrm>
          <a:prstGeom prst="rect">
            <a:avLst/>
          </a:prstGeom>
        </p:spPr>
      </p:pic>
      <p:pic>
        <p:nvPicPr>
          <p:cNvPr id="26" name="Graphique 25" descr="Stéthoscope avec un remplissage uni">
            <a:extLst>
              <a:ext uri="{FF2B5EF4-FFF2-40B4-BE49-F238E27FC236}">
                <a16:creationId xmlns:a16="http://schemas.microsoft.com/office/drawing/2014/main" id="{61869263-E8F7-8317-18D5-61E29049CA1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323944" y="4690707"/>
            <a:ext cx="914400" cy="914400"/>
          </a:xfrm>
          <a:prstGeom prst="rect">
            <a:avLst/>
          </a:prstGeom>
        </p:spPr>
      </p:pic>
      <p:pic>
        <p:nvPicPr>
          <p:cNvPr id="30" name="Graphique 29" descr="Médecine avec un remplissage uni">
            <a:extLst>
              <a:ext uri="{FF2B5EF4-FFF2-40B4-BE49-F238E27FC236}">
                <a16:creationId xmlns:a16="http://schemas.microsoft.com/office/drawing/2014/main" id="{22DA9CCC-3410-6283-A779-BCE6E452DFD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022443" y="4728379"/>
            <a:ext cx="914400" cy="914400"/>
          </a:xfrm>
          <a:prstGeom prst="rect">
            <a:avLst/>
          </a:prstGeom>
        </p:spPr>
      </p:pic>
      <p:pic>
        <p:nvPicPr>
          <p:cNvPr id="34" name="Graphique 33" descr="Seringue avec un remplissage uni">
            <a:extLst>
              <a:ext uri="{FF2B5EF4-FFF2-40B4-BE49-F238E27FC236}">
                <a16:creationId xmlns:a16="http://schemas.microsoft.com/office/drawing/2014/main" id="{76E5656B-A924-CB21-EFE5-48A2FDCD485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511490" y="4699905"/>
            <a:ext cx="914400" cy="9144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9A372FA-9719-381D-89F9-428676693D2E}"/>
              </a:ext>
            </a:extLst>
          </p:cNvPr>
          <p:cNvSpPr/>
          <p:nvPr/>
        </p:nvSpPr>
        <p:spPr>
          <a:xfrm rot="16200000">
            <a:off x="-2749454" y="2738437"/>
            <a:ext cx="6858001" cy="138112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BONNES PRATIQUES</a:t>
            </a:r>
            <a:endParaRPr lang="fr-FR" b="1" dirty="0">
              <a:solidFill>
                <a:schemeClr val="accent5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070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15CD9A2C-7D98-0074-722C-5A814D23BB0A}"/>
              </a:ext>
            </a:extLst>
          </p:cNvPr>
          <p:cNvCxnSpPr>
            <a:cxnSpLocks/>
          </p:cNvCxnSpPr>
          <p:nvPr/>
        </p:nvCxnSpPr>
        <p:spPr>
          <a:xfrm>
            <a:off x="9821875" y="2831101"/>
            <a:ext cx="0" cy="1139708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B9E4B1BB-6F52-7958-2608-59874AD38B2F}"/>
              </a:ext>
            </a:extLst>
          </p:cNvPr>
          <p:cNvSpPr txBox="1"/>
          <p:nvPr/>
        </p:nvSpPr>
        <p:spPr>
          <a:xfrm>
            <a:off x="9182117" y="4150920"/>
            <a:ext cx="127951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rare</a:t>
            </a:r>
          </a:p>
          <a:p>
            <a:pPr algn="ctr"/>
            <a:r>
              <a:rPr lang="fr-FR" dirty="0">
                <a:solidFill>
                  <a:srgbClr val="FF0000"/>
                </a:solidFill>
              </a:rPr>
              <a:t>inadéquate</a:t>
            </a:r>
          </a:p>
          <a:p>
            <a:pPr algn="ctr"/>
            <a:r>
              <a:rPr lang="fr-FR" dirty="0">
                <a:solidFill>
                  <a:srgbClr val="FF0000"/>
                </a:solidFill>
              </a:rPr>
              <a:t>inefficace</a:t>
            </a:r>
          </a:p>
          <a:p>
            <a:pPr algn="ctr"/>
            <a:r>
              <a:rPr lang="fr-FR" dirty="0">
                <a:solidFill>
                  <a:srgbClr val="FF0000"/>
                </a:solidFill>
              </a:rPr>
              <a:t>insuffisante</a:t>
            </a:r>
          </a:p>
          <a:p>
            <a:pPr algn="ctr"/>
            <a:r>
              <a:rPr lang="fr-FR" dirty="0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49013B7-8D54-8DEC-14D5-4472382D4FB9}"/>
              </a:ext>
            </a:extLst>
          </p:cNvPr>
          <p:cNvSpPr txBox="1"/>
          <p:nvPr/>
        </p:nvSpPr>
        <p:spPr>
          <a:xfrm>
            <a:off x="8714677" y="1740772"/>
            <a:ext cx="2214396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800" dirty="0">
                <a:solidFill>
                  <a:schemeClr val="accent5">
                    <a:lumMod val="75000"/>
                  </a:schemeClr>
                </a:solidFill>
              </a:rPr>
              <a:t>décisions</a:t>
            </a:r>
          </a:p>
          <a:p>
            <a:pPr algn="ctr"/>
            <a:r>
              <a:rPr lang="fr-FR" sz="1800" dirty="0">
                <a:solidFill>
                  <a:schemeClr val="accent5">
                    <a:lumMod val="75000"/>
                  </a:schemeClr>
                </a:solidFill>
              </a:rPr>
              <a:t>bonnes </a:t>
            </a:r>
            <a:br>
              <a:rPr lang="fr-FR" sz="18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fr-FR" sz="1800" dirty="0">
                <a:solidFill>
                  <a:schemeClr val="accent5">
                    <a:lumMod val="75000"/>
                  </a:schemeClr>
                </a:solidFill>
              </a:rPr>
              <a:t>résolutions</a:t>
            </a:r>
          </a:p>
        </p:txBody>
      </p:sp>
      <p:pic>
        <p:nvPicPr>
          <p:cNvPr id="6" name="Graphique 5" descr="Cible avec un remplissage uni">
            <a:extLst>
              <a:ext uri="{FF2B5EF4-FFF2-40B4-BE49-F238E27FC236}">
                <a16:creationId xmlns:a16="http://schemas.microsoft.com/office/drawing/2014/main" id="{54DA3B2A-FC18-9BED-30CA-DE0C1DB9D7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11399" y="2280291"/>
            <a:ext cx="914400" cy="914400"/>
          </a:xfrm>
          <a:prstGeom prst="rect">
            <a:avLst/>
          </a:prstGeom>
        </p:spPr>
      </p:pic>
      <p:pic>
        <p:nvPicPr>
          <p:cNvPr id="7" name="Graphique 6" descr="Retouches et couture avec un remplissage uni">
            <a:extLst>
              <a:ext uri="{FF2B5EF4-FFF2-40B4-BE49-F238E27FC236}">
                <a16:creationId xmlns:a16="http://schemas.microsoft.com/office/drawing/2014/main" id="{7612308B-542B-F4B7-FABF-4269EC0865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75818" y="2280291"/>
            <a:ext cx="914400" cy="9144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0A2FBB1-C323-8AA0-E549-6537FB8A009C}"/>
              </a:ext>
            </a:extLst>
          </p:cNvPr>
          <p:cNvSpPr txBox="1"/>
          <p:nvPr/>
        </p:nvSpPr>
        <p:spPr>
          <a:xfrm>
            <a:off x="1370109" y="3198167"/>
            <a:ext cx="10821889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accent5">
                    <a:lumMod val="50000"/>
                  </a:schemeClr>
                </a:solidFill>
              </a:rPr>
              <a:t>             Évaluation   =   besoins </a:t>
            </a:r>
            <a:r>
              <a:rPr lang="fr-FR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&gt;</a:t>
            </a:r>
            <a:r>
              <a:rPr lang="fr-FR" sz="2400" dirty="0">
                <a:solidFill>
                  <a:schemeClr val="accent5">
                    <a:lumMod val="50000"/>
                  </a:schemeClr>
                </a:solidFill>
              </a:rPr>
              <a:t> objectifs </a:t>
            </a:r>
            <a:r>
              <a:rPr lang="fr-FR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&gt;</a:t>
            </a:r>
            <a:r>
              <a:rPr lang="fr-FR" sz="2400" dirty="0">
                <a:solidFill>
                  <a:schemeClr val="accent5">
                    <a:lumMod val="50000"/>
                  </a:schemeClr>
                </a:solidFill>
              </a:rPr>
              <a:t> mesure </a:t>
            </a:r>
            <a:r>
              <a:rPr lang="fr-FR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&gt;</a:t>
            </a:r>
            <a:r>
              <a:rPr lang="fr-FR" sz="2400" dirty="0">
                <a:solidFill>
                  <a:schemeClr val="accent5">
                    <a:lumMod val="50000"/>
                  </a:schemeClr>
                </a:solidFill>
              </a:rPr>
              <a:t> rapport </a:t>
            </a:r>
            <a:r>
              <a:rPr lang="fr-FR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&gt;</a:t>
            </a:r>
            <a:r>
              <a:rPr lang="fr-FR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r-FR" sz="2400" b="1" dirty="0">
                <a:solidFill>
                  <a:schemeClr val="accent5">
                    <a:lumMod val="50000"/>
                  </a:schemeClr>
                </a:solidFill>
              </a:rPr>
              <a:t>(ré)action</a:t>
            </a:r>
            <a:endParaRPr lang="fr-FR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F5CAE764-DFB5-6855-290F-61F67EF2E298}"/>
              </a:ext>
            </a:extLst>
          </p:cNvPr>
          <p:cNvCxnSpPr/>
          <p:nvPr/>
        </p:nvCxnSpPr>
        <p:spPr>
          <a:xfrm>
            <a:off x="3009900" y="3914775"/>
            <a:ext cx="0" cy="866775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F25BF51A-C598-A466-8623-B21D8C7EA756}"/>
              </a:ext>
            </a:extLst>
          </p:cNvPr>
          <p:cNvSpPr txBox="1"/>
          <p:nvPr/>
        </p:nvSpPr>
        <p:spPr>
          <a:xfrm>
            <a:off x="2198620" y="5052968"/>
            <a:ext cx="1622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… qui a du sens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88ECE21-EACF-14BF-4608-90244360B630}"/>
              </a:ext>
            </a:extLst>
          </p:cNvPr>
          <p:cNvSpPr txBox="1"/>
          <p:nvPr/>
        </p:nvSpPr>
        <p:spPr>
          <a:xfrm>
            <a:off x="7287483" y="280542"/>
            <a:ext cx="240482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simple impression</a:t>
            </a:r>
            <a:br>
              <a:rPr lang="fr-FR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note à un </a:t>
            </a:r>
            <a:r>
              <a:rPr lang="el-GR" dirty="0">
                <a:solidFill>
                  <a:schemeClr val="accent5">
                    <a:lumMod val="75000"/>
                  </a:schemeClr>
                </a:solidFill>
              </a:rPr>
              <a:t>τεστ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bulletin scolaire</a:t>
            </a:r>
          </a:p>
          <a:p>
            <a:pPr algn="ctr"/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résultats de fin d’année</a:t>
            </a:r>
          </a:p>
          <a:p>
            <a:pPr algn="ctr"/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diplôme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87B02E3D-1B19-7354-0380-8B25FEF8CDFD}"/>
              </a:ext>
            </a:extLst>
          </p:cNvPr>
          <p:cNvCxnSpPr>
            <a:cxnSpLocks/>
          </p:cNvCxnSpPr>
          <p:nvPr/>
        </p:nvCxnSpPr>
        <p:spPr>
          <a:xfrm flipV="1">
            <a:off x="8486775" y="1956391"/>
            <a:ext cx="0" cy="903781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B8A36DA7-D8F4-C984-1FA8-E21E3692F207}"/>
              </a:ext>
            </a:extLst>
          </p:cNvPr>
          <p:cNvSpPr txBox="1"/>
          <p:nvPr/>
        </p:nvSpPr>
        <p:spPr>
          <a:xfrm>
            <a:off x="4277915" y="2506659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1000</a:t>
            </a:r>
            <a:endParaRPr lang="fr-FR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9381041F-3C2C-37C0-983C-7E3DCDE9B5F7}"/>
              </a:ext>
            </a:extLst>
          </p:cNvPr>
          <p:cNvCxnSpPr/>
          <p:nvPr/>
        </p:nvCxnSpPr>
        <p:spPr>
          <a:xfrm>
            <a:off x="4676742" y="2891322"/>
            <a:ext cx="0" cy="242403"/>
          </a:xfrm>
          <a:prstGeom prst="line">
            <a:avLst/>
          </a:prstGeom>
          <a:ln>
            <a:solidFill>
              <a:srgbClr val="BDD7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50437A9B-F4FC-86EB-E52E-ED1A46F7C204}"/>
              </a:ext>
            </a:extLst>
          </p:cNvPr>
          <p:cNvSpPr/>
          <p:nvPr/>
        </p:nvSpPr>
        <p:spPr>
          <a:xfrm rot="16200000">
            <a:off x="-2749454" y="2738437"/>
            <a:ext cx="6858001" cy="138112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DÉSILLUSION</a:t>
            </a:r>
            <a:endParaRPr lang="fr-FR" b="1" dirty="0">
              <a:solidFill>
                <a:schemeClr val="accent5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988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6533383-EA9B-9F16-5755-CCC374E22582}"/>
              </a:ext>
            </a:extLst>
          </p:cNvPr>
          <p:cNvSpPr txBox="1"/>
          <p:nvPr/>
        </p:nvSpPr>
        <p:spPr>
          <a:xfrm>
            <a:off x="3442320" y="225330"/>
            <a:ext cx="448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Exemple de rapport sans impact constructif :</a:t>
            </a:r>
          </a:p>
        </p:txBody>
      </p:sp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70A0D984-84C7-B78A-ABC9-E0F114E55AF8}"/>
              </a:ext>
            </a:extLst>
          </p:cNvPr>
          <p:cNvSpPr/>
          <p:nvPr/>
        </p:nvSpPr>
        <p:spPr>
          <a:xfrm rot="20263489">
            <a:off x="1586457" y="-240633"/>
            <a:ext cx="1529722" cy="854243"/>
          </a:xfrm>
          <a:custGeom>
            <a:avLst/>
            <a:gdLst>
              <a:gd name="connsiteX0" fmla="*/ 218280 w 1529722"/>
              <a:gd name="connsiteY0" fmla="*/ 0 h 854243"/>
              <a:gd name="connsiteX1" fmla="*/ 37806 w 1529722"/>
              <a:gd name="connsiteY1" fmla="*/ 842211 h 854243"/>
              <a:gd name="connsiteX2" fmla="*/ 867985 w 1529722"/>
              <a:gd name="connsiteY2" fmla="*/ 433137 h 854243"/>
              <a:gd name="connsiteX3" fmla="*/ 1529722 w 1529722"/>
              <a:gd name="connsiteY3" fmla="*/ 854243 h 854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722" h="854243">
                <a:moveTo>
                  <a:pt x="218280" y="0"/>
                </a:moveTo>
                <a:cubicBezTo>
                  <a:pt x="73901" y="385011"/>
                  <a:pt x="-70478" y="770022"/>
                  <a:pt x="37806" y="842211"/>
                </a:cubicBezTo>
                <a:cubicBezTo>
                  <a:pt x="146090" y="914400"/>
                  <a:pt x="619332" y="431132"/>
                  <a:pt x="867985" y="433137"/>
                </a:cubicBezTo>
                <a:cubicBezTo>
                  <a:pt x="1116638" y="435142"/>
                  <a:pt x="1323180" y="644692"/>
                  <a:pt x="1529722" y="854243"/>
                </a:cubicBezTo>
              </a:path>
            </a:pathLst>
          </a:custGeom>
          <a:noFill/>
          <a:ln w="38100">
            <a:solidFill>
              <a:schemeClr val="accent5">
                <a:lumMod val="40000"/>
                <a:lumOff val="60000"/>
              </a:schemeClr>
            </a:solidFill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Une image contenant texte, écriture manuscrite, Police, nombre&#10;&#10;Description générée automatiquement">
            <a:extLst>
              <a:ext uri="{FF2B5EF4-FFF2-40B4-BE49-F238E27FC236}">
                <a16:creationId xmlns:a16="http://schemas.microsoft.com/office/drawing/2014/main" id="{EA6AE8F9-73F3-5A27-FBF2-3B03F3A5EA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8"/>
          <a:stretch/>
        </p:blipFill>
        <p:spPr>
          <a:xfrm rot="162316">
            <a:off x="3867150" y="1155518"/>
            <a:ext cx="3758018" cy="5377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EF3D2ADF-643A-2BD8-06AC-4069C09E2EB5}"/>
              </a:ext>
            </a:extLst>
          </p:cNvPr>
          <p:cNvSpPr txBox="1"/>
          <p:nvPr/>
        </p:nvSpPr>
        <p:spPr>
          <a:xfrm>
            <a:off x="8566484" y="5240486"/>
            <a:ext cx="337356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dirty="0">
                <a:solidFill>
                  <a:schemeClr val="accent5">
                    <a:lumMod val="50000"/>
                  </a:schemeClr>
                </a:solidFill>
              </a:rPr>
              <a:t>Jeremy Ferrari</a:t>
            </a:r>
          </a:p>
          <a:p>
            <a:pPr algn="r"/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Très grand humoriste, comédien, auteur, metteur en scène et producteur français 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71410668-89B4-1FD0-78FD-98BAA606AA5F}"/>
              </a:ext>
            </a:extLst>
          </p:cNvPr>
          <p:cNvCxnSpPr>
            <a:cxnSpLocks/>
          </p:cNvCxnSpPr>
          <p:nvPr/>
        </p:nvCxnSpPr>
        <p:spPr>
          <a:xfrm flipH="1" flipV="1">
            <a:off x="8033442" y="4960385"/>
            <a:ext cx="1277854" cy="433137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 descr="Une image contenant personne, Visage humain, habits, homme&#10;&#10;Description générée automatiquement">
            <a:extLst>
              <a:ext uri="{FF2B5EF4-FFF2-40B4-BE49-F238E27FC236}">
                <a16:creationId xmlns:a16="http://schemas.microsoft.com/office/drawing/2014/main" id="{0761313F-76DD-28FE-B812-9B1F9D3180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875" y="2534653"/>
            <a:ext cx="2503273" cy="25908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C2F3BED-8733-C7E3-3573-0BA564E8805D}"/>
              </a:ext>
            </a:extLst>
          </p:cNvPr>
          <p:cNvSpPr/>
          <p:nvPr/>
        </p:nvSpPr>
        <p:spPr>
          <a:xfrm rot="16200000">
            <a:off x="-2749454" y="2738437"/>
            <a:ext cx="6858001" cy="138112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DÉSILLUSION</a:t>
            </a:r>
            <a:endParaRPr lang="fr-FR" b="1" dirty="0">
              <a:solidFill>
                <a:schemeClr val="accent5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43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écriture manuscrite, Police, nombre&#10;&#10;Description générée automatiquement">
            <a:extLst>
              <a:ext uri="{FF2B5EF4-FFF2-40B4-BE49-F238E27FC236}">
                <a16:creationId xmlns:a16="http://schemas.microsoft.com/office/drawing/2014/main" id="{A18DC9EC-4036-0C5B-E550-F6F6D933ED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1" b="51579"/>
          <a:stretch/>
        </p:blipFill>
        <p:spPr>
          <a:xfrm>
            <a:off x="2150644" y="239972"/>
            <a:ext cx="9252285" cy="6378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B417F25-8A1F-2BC5-91A8-AFCDBBB390F8}"/>
              </a:ext>
            </a:extLst>
          </p:cNvPr>
          <p:cNvSpPr/>
          <p:nvPr/>
        </p:nvSpPr>
        <p:spPr>
          <a:xfrm rot="16200000">
            <a:off x="-2749454" y="2738437"/>
            <a:ext cx="6858001" cy="138112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DÉSILLUSION</a:t>
            </a:r>
            <a:endParaRPr lang="fr-FR" b="1" dirty="0">
              <a:solidFill>
                <a:schemeClr val="accent5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94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2649</TotalTime>
  <Words>963</Words>
  <Application>Microsoft Office PowerPoint</Application>
  <PresentationFormat>Grand écran</PresentationFormat>
  <Paragraphs>190</Paragraphs>
  <Slides>20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4" baseType="lpstr">
      <vt:lpstr>Calibri</vt:lpstr>
      <vt:lpstr>Calibri Light</vt:lpstr>
      <vt:lpstr>Arial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Olivier Delhaye</dc:creator>
  <cp:lastModifiedBy>Olivier Delhaye</cp:lastModifiedBy>
  <cp:revision>145</cp:revision>
  <dcterms:created xsi:type="dcterms:W3CDTF">2023-08-05T05:57:07Z</dcterms:created>
  <dcterms:modified xsi:type="dcterms:W3CDTF">2023-09-11T08:00:28Z</dcterms:modified>
</cp:coreProperties>
</file>