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406" r:id="rId2"/>
    <p:sldId id="405" r:id="rId3"/>
    <p:sldId id="257" r:id="rId4"/>
    <p:sldId id="402" r:id="rId5"/>
    <p:sldId id="271" r:id="rId6"/>
    <p:sldId id="277" r:id="rId7"/>
    <p:sldId id="278" r:id="rId8"/>
    <p:sldId id="280" r:id="rId9"/>
    <p:sldId id="279" r:id="rId10"/>
    <p:sldId id="272" r:id="rId11"/>
    <p:sldId id="400" r:id="rId12"/>
    <p:sldId id="384" r:id="rId13"/>
    <p:sldId id="387" r:id="rId14"/>
    <p:sldId id="386" r:id="rId15"/>
    <p:sldId id="389" r:id="rId16"/>
    <p:sldId id="385" r:id="rId17"/>
    <p:sldId id="407" r:id="rId18"/>
    <p:sldId id="261" r:id="rId19"/>
    <p:sldId id="397" r:id="rId20"/>
    <p:sldId id="401" r:id="rId21"/>
    <p:sldId id="390" r:id="rId22"/>
    <p:sldId id="408" r:id="rId23"/>
    <p:sldId id="409" r:id="rId24"/>
    <p:sldId id="391" r:id="rId25"/>
    <p:sldId id="369" r:id="rId26"/>
    <p:sldId id="370" r:id="rId27"/>
    <p:sldId id="371" r:id="rId28"/>
    <p:sldId id="374" r:id="rId29"/>
    <p:sldId id="410" r:id="rId30"/>
    <p:sldId id="275" r:id="rId31"/>
    <p:sldId id="262" r:id="rId32"/>
    <p:sldId id="399" r:id="rId33"/>
    <p:sldId id="392" r:id="rId34"/>
    <p:sldId id="403" r:id="rId35"/>
    <p:sldId id="396" r:id="rId36"/>
    <p:sldId id="394" r:id="rId37"/>
    <p:sldId id="404" r:id="rId38"/>
    <p:sldId id="276" r:id="rId39"/>
  </p:sldIdLst>
  <p:sldSz cx="12192000" cy="6858000"/>
  <p:notesSz cx="9144000" cy="6858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Impact" panose="020B0806030902050204" pitchFamily="34" charset="0"/>
      <p:regular r:id="rId4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979"/>
    <a:srgbClr val="00DE64"/>
    <a:srgbClr val="60933C"/>
    <a:srgbClr val="151515"/>
    <a:srgbClr val="F6F8FC"/>
    <a:srgbClr val="F3F6FB"/>
    <a:srgbClr val="DFECF7"/>
    <a:srgbClr val="141414"/>
    <a:srgbClr val="2E75B6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6" autoAdjust="0"/>
    <p:restoredTop sz="86105" autoAdjust="0"/>
  </p:normalViewPr>
  <p:slideViewPr>
    <p:cSldViewPr snapToGrid="0">
      <p:cViewPr varScale="1">
        <p:scale>
          <a:sx n="65" d="100"/>
          <a:sy n="65" d="100"/>
        </p:scale>
        <p:origin x="72" y="29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DA6FF-1AE9-4355-B11E-290BA25D020C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FB216-2E64-444F-8EB8-89034CD983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679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Remerciements. Contentement.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AEC5A-ACD4-4454-AC1C-0868FF82CB7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405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341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977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AEC5A-ACD4-4454-AC1C-0868FF82CB71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81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AEC5A-ACD4-4454-AC1C-0868FF82CB71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957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003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258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405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850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444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« Elle/il est dans tous ses états » … fait peur / a peur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AEC5A-ACD4-4454-AC1C-0868FF82CB7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186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Y a-t-il des profs de </a:t>
            </a:r>
            <a:r>
              <a:rPr lang="fr-FR" dirty="0" err="1"/>
              <a:t>fle</a:t>
            </a:r>
            <a:r>
              <a:rPr lang="fr-FR" dirty="0"/>
              <a:t> dans la salle ? Excuses auprès académiques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432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636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471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767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992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788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2EC4C-889D-4690-B823-BAB653A06DC1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581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B5D195-932E-B08D-4BEE-AACEAD8CE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DDA7DA4-3298-D6BE-A052-9EB882C408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AC4826-A9CB-371D-07A1-9413A356E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8424-536D-4443-9EE6-76E45E01AAFD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EB6D05-0DA0-7B43-4549-E3A661235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D6F8A9-3963-E14D-7239-EF3752F09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988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AFC538-E15E-FF03-D915-1ADAD9F0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552A65B-1A03-F0F8-58FE-DB74DDF81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15E4D2-7CBD-3CDC-7656-CA585AB43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8424-536D-4443-9EE6-76E45E01AAFD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4F7051-B59A-4389-1F36-3B5BCA7DE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28DFA9-4639-72E4-B2ED-BF8CC868C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5018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34BF228-A481-ADED-6F42-DF3DBCF77E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B1C9538-5354-548E-9CC8-26255A293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BFB93D-4703-BC2A-C066-79482B61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8424-536D-4443-9EE6-76E45E01AAFD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9272DF-1073-A3CA-87FE-E165E8678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D44625-C799-54AD-1C1C-8CEADCB1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04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2ACC09-2EC1-9192-EDE3-9354F76B9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2C6FB8-3A51-0CB1-1D8C-3E58C1207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C731BF-1A23-40CD-351F-7E1AA63F7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8424-536D-4443-9EE6-76E45E01AAFD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034B52-5D48-8229-068D-97F36EED1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D30FC7-EEF4-299B-46F3-29618943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546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B0D946-58C8-B042-E5CA-8FDFAF7BF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B6DDA6-E4A9-411D-313D-F960BCFB9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2CAA00-102C-F83D-C451-FA4E45CB1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8424-536D-4443-9EE6-76E45E01AAFD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16B83B-AB9B-386F-F571-116FC1E2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E46957-CCE9-7C72-00A3-AAB043A78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20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9C1811-4C18-AB8C-1031-70795FE43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DA5EE4-40D0-6126-74D1-7F0BE20BD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20FB00-A220-02D1-8BC4-3981B9C32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2739E9-B77C-B283-E7EF-2CB6CAA28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8424-536D-4443-9EE6-76E45E01AAFD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E67B91-A5E7-76DC-41F2-5178DD48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31EA4E-C401-D5A9-C36A-CE33676BC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257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E23B6E-4C21-86BD-18B5-626276813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9C2609-A92C-3C53-08DD-C081C21A6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0A2001-3B82-6740-D2C2-39E485A85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0222956-6679-FEC4-C097-0E3BBA3D4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CFE4FF-8DD4-FBDB-B018-55E0C6C3D0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B1EE13A-E05E-D642-DD41-11C164F11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8424-536D-4443-9EE6-76E45E01AAFD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AC53F3-F6F8-B26A-8A24-5E8F22DA4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6BC014B-AEA2-4E50-A676-4037C93D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7877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D259FA-81B1-68C7-C686-9CC1FEF62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7113C9-1ECC-1CFF-64BD-968D0D830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8424-536D-4443-9EE6-76E45E01AAFD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9524EF-4DA4-B322-522C-B7107F590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0862CB-A17A-60D5-F714-6AE1FC82F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864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948ABB2-8AC7-2FB0-A66E-F343CEE2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8424-536D-4443-9EE6-76E45E01AAFD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CCDCDD8-F5FA-9A8A-503F-B6FC5AFD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CA6F3A-01C5-403B-AEE7-1E292A3F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314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A20F6-E27A-FAB7-6926-772136FAE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D29A15-0CFF-3DEE-A816-5BC203EA7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F50818-46B1-4B19-B7A0-484F450FC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F1CE81-215B-A835-12CA-E3B041278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8424-536D-4443-9EE6-76E45E01AAFD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A7067F-75AA-3580-D92F-EDB276896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D16971-DC3C-0E83-2A3E-04455C23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334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EBA14A-331E-2E80-96EC-49AADA83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F3F30DE-9648-740C-AF7F-34E8C47BA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116765-9DE1-A0B9-C70F-0075B4484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AE4546-DA8E-7213-553C-73D23B1F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8424-536D-4443-9EE6-76E45E01AAFD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AC2BD7-B2D7-AB03-810A-EC512C584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194D91-6FC5-D4D1-8492-12AB176F5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0061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1">
                <a:lumMod val="5000"/>
                <a:lumOff val="95000"/>
              </a:schemeClr>
            </a:gs>
            <a:gs pos="100000">
              <a:srgbClr val="DEEBF7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04633AC-7ADC-D0B2-17B9-D50D9057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DC5796-D49F-D5E6-6227-CB5690BF9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9F7B6B-4161-3BBC-824E-2807E0B557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B8424-536D-4443-9EE6-76E45E01AAFD}" type="datetimeFigureOut">
              <a:rPr lang="fr-FR" smtClean="0"/>
              <a:t>20/10/2023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D538C5-FF07-733A-D517-A8125CA5C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3E4EF3-38F7-C52D-819A-D37FBB53B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225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rive.olivierdelhaye.eu/06.09.2023.olivier.delhaye.ppsx" TargetMode="Externa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3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rive.olivierdelhaye.eu/06.09.2023.olivier.delhaye.ppsx" TargetMode="External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drive.olivierdelhaye.eu/06.09.2023.olivier.delhaye.ppsx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microsoft.com/office/2007/relationships/hdphoto" Target="../media/hdphoto12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hyperlink" Target="https://drive.olivierdelhaye.eu/06.09.2023.olivier.delhaye.ppsx" TargetMode="External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olivier.delhaye/" TargetMode="External"/><Relationship Id="rId5" Type="http://schemas.openxmlformats.org/officeDocument/2006/relationships/hyperlink" Target="mailto:delhaye@frl.auth.gr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microsoft.com/office/2007/relationships/hdphoto" Target="../media/hdphoto3.wdp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61F44-6902-95F0-16F6-491450D59A9F}"/>
              </a:ext>
            </a:extLst>
          </p:cNvPr>
          <p:cNvSpPr/>
          <p:nvPr/>
        </p:nvSpPr>
        <p:spPr>
          <a:xfrm rot="16200000">
            <a:off x="-1878105" y="1878096"/>
            <a:ext cx="6858001" cy="31017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4CDD795-CD36-FA2A-DA7E-E846E9775F71}"/>
              </a:ext>
            </a:extLst>
          </p:cNvPr>
          <p:cNvSpPr txBox="1"/>
          <p:nvPr/>
        </p:nvSpPr>
        <p:spPr>
          <a:xfrm>
            <a:off x="5656899" y="3276470"/>
            <a:ext cx="4604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/>
              <a:t>L’évaluation    </a:t>
            </a:r>
            <a:br>
              <a:rPr lang="fr-FR" sz="3600" b="1" dirty="0"/>
            </a:br>
            <a:r>
              <a:rPr lang="fr-FR" sz="3600" b="1" dirty="0"/>
              <a:t>« dans tous ses états »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3B54F61-1FF8-FBAB-6F96-EE3B31077A81}"/>
              </a:ext>
            </a:extLst>
          </p:cNvPr>
          <p:cNvSpPr txBox="1"/>
          <p:nvPr/>
        </p:nvSpPr>
        <p:spPr>
          <a:xfrm>
            <a:off x="4145594" y="5398760"/>
            <a:ext cx="3900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Olivier DELHAYE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Didacticien des langues et docimologue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Université Aristote de Thessaloniki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9BF07DE-1655-06E7-1BAC-3155F9F4C333}"/>
              </a:ext>
            </a:extLst>
          </p:cNvPr>
          <p:cNvSpPr txBox="1"/>
          <p:nvPr/>
        </p:nvSpPr>
        <p:spPr>
          <a:xfrm>
            <a:off x="217429" y="2023978"/>
            <a:ext cx="271243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Association 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des professeurs 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de français 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de formation universitaire</a:t>
            </a:r>
          </a:p>
          <a:p>
            <a:endParaRPr lang="fr-FR" dirty="0"/>
          </a:p>
          <a:p>
            <a:r>
              <a:rPr lang="fr-FR" sz="2400" b="1" dirty="0">
                <a:solidFill>
                  <a:srgbClr val="FE0002"/>
                </a:solidFill>
              </a:rPr>
              <a:t>  18</a:t>
            </a:r>
            <a:r>
              <a:rPr lang="fr-FR" sz="2400" b="1" baseline="30000" dirty="0">
                <a:solidFill>
                  <a:srgbClr val="FE0002"/>
                </a:solidFill>
              </a:rPr>
              <a:t>e</a:t>
            </a:r>
            <a:r>
              <a:rPr lang="fr-FR" sz="2400" b="1" dirty="0">
                <a:solidFill>
                  <a:srgbClr val="FE0002"/>
                </a:solidFill>
              </a:rPr>
              <a:t> </a:t>
            </a:r>
          </a:p>
          <a:p>
            <a:r>
              <a:rPr lang="fr-FR" sz="2400" b="1" dirty="0">
                <a:solidFill>
                  <a:srgbClr val="FE0002"/>
                </a:solidFill>
              </a:rPr>
              <a:t>  Séminaire </a:t>
            </a:r>
          </a:p>
          <a:p>
            <a:r>
              <a:rPr lang="fr-FR" sz="2400" b="1" dirty="0">
                <a:solidFill>
                  <a:srgbClr val="FE0002"/>
                </a:solidFill>
              </a:rPr>
              <a:t>  de rentrée</a:t>
            </a:r>
          </a:p>
          <a:p>
            <a:endParaRPr lang="fr-FR" sz="2400" b="1" dirty="0"/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Le Pirée </a:t>
            </a:r>
          </a:p>
          <a:p>
            <a:pPr>
              <a:spcAft>
                <a:spcPts val="1200"/>
              </a:spcAft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6-9 septembre 2023</a:t>
            </a:r>
            <a:endParaRPr lang="el-G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Écoles </a:t>
            </a:r>
            <a:r>
              <a:rPr lang="el-GR" i="1" dirty="0">
                <a:solidFill>
                  <a:schemeClr val="accent5">
                    <a:lumMod val="75000"/>
                  </a:schemeClr>
                </a:solidFill>
              </a:rPr>
              <a:t>Παιδαγωγική-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Birds</a:t>
            </a:r>
            <a:endParaRPr lang="fr-FR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Image 11" descr="Une image contenant Police, Graphique, conception">
            <a:extLst>
              <a:ext uri="{FF2B5EF4-FFF2-40B4-BE49-F238E27FC236}">
                <a16:creationId xmlns:a16="http://schemas.microsoft.com/office/drawing/2014/main" id="{1572F4FF-0996-0163-4BCA-D146883D552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64" y="654641"/>
            <a:ext cx="1745672" cy="1068888"/>
          </a:xfrm>
          <a:prstGeom prst="rect">
            <a:avLst/>
          </a:prstGeom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CDD5DFB4-888F-028E-0681-532D846143D5}"/>
              </a:ext>
            </a:extLst>
          </p:cNvPr>
          <p:cNvCxnSpPr>
            <a:cxnSpLocks/>
          </p:cNvCxnSpPr>
          <p:nvPr/>
        </p:nvCxnSpPr>
        <p:spPr>
          <a:xfrm>
            <a:off x="330005" y="3453494"/>
            <a:ext cx="0" cy="1111827"/>
          </a:xfrm>
          <a:prstGeom prst="line">
            <a:avLst/>
          </a:prstGeom>
          <a:ln w="19050">
            <a:solidFill>
              <a:srgbClr val="5386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E4144C52-E7E9-CD37-56BF-61C9579589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541" y="5945745"/>
            <a:ext cx="1066482" cy="526967"/>
          </a:xfrm>
          <a:prstGeom prst="rect">
            <a:avLst/>
          </a:prstGeom>
        </p:spPr>
      </p:pic>
      <p:pic>
        <p:nvPicPr>
          <p:cNvPr id="9" name="Image 8">
            <a:hlinkClick r:id="rId6"/>
            <a:extLst>
              <a:ext uri="{FF2B5EF4-FFF2-40B4-BE49-F238E27FC236}">
                <a16:creationId xmlns:a16="http://schemas.microsoft.com/office/drawing/2014/main" id="{94BDEA67-EA5C-5DA8-CD9A-DB7A5F46075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2702" y="3077988"/>
            <a:ext cx="1634197" cy="163419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B03E479-0811-C774-1704-F80C51D44930}"/>
              </a:ext>
            </a:extLst>
          </p:cNvPr>
          <p:cNvSpPr txBox="1"/>
          <p:nvPr/>
        </p:nvSpPr>
        <p:spPr>
          <a:xfrm>
            <a:off x="3419061" y="1004419"/>
            <a:ext cx="3236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 pas oublier de photographier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5F1035A-554B-1E91-0491-D8BB04B776B4}"/>
              </a:ext>
            </a:extLst>
          </p:cNvPr>
          <p:cNvCxnSpPr>
            <a:cxnSpLocks/>
          </p:cNvCxnSpPr>
          <p:nvPr/>
        </p:nvCxnSpPr>
        <p:spPr>
          <a:xfrm flipH="1" flipV="1">
            <a:off x="4839800" y="1520688"/>
            <a:ext cx="1" cy="1467849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086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932370F-0089-4E25-A36C-D85C78F73D84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latin typeface="Arial" panose="020B0604020202020204" pitchFamily="34" charset="0"/>
                <a:cs typeface="Arial" panose="020B0604020202020204" pitchFamily="34" charset="0"/>
              </a:rPr>
              <a:t>MODÈLE DE TEST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38C66A7-F2CE-318E-9421-6D81C5ACB6BA}"/>
              </a:ext>
            </a:extLst>
          </p:cNvPr>
          <p:cNvSpPr txBox="1"/>
          <p:nvPr/>
        </p:nvSpPr>
        <p:spPr>
          <a:xfrm>
            <a:off x="3520965" y="2601240"/>
            <a:ext cx="6096000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Comment </a:t>
            </a:r>
            <a:b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bien concevoir une évaluation ponctuelle </a:t>
            </a:r>
            <a:b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classe de FLE 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D4657B-8467-0348-A141-D1BF13ED83CD}"/>
              </a:ext>
            </a:extLst>
          </p:cNvPr>
          <p:cNvSpPr txBox="1"/>
          <p:nvPr/>
        </p:nvSpPr>
        <p:spPr>
          <a:xfrm>
            <a:off x="1603225" y="4846114"/>
            <a:ext cx="107273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8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2</a:t>
            </a:r>
            <a:endParaRPr lang="fr-FR" sz="12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8B75E3-A3CF-E84B-1878-8CBCFC25C1C3}"/>
              </a:ext>
            </a:extLst>
          </p:cNvPr>
          <p:cNvSpPr txBox="1"/>
          <p:nvPr/>
        </p:nvSpPr>
        <p:spPr>
          <a:xfrm>
            <a:off x="6568965" y="4228757"/>
            <a:ext cx="14269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quiz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interrogation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contrôle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bilan</a:t>
            </a:r>
          </a:p>
          <a:p>
            <a:r>
              <a:rPr lang="fr-FR" u="sng" dirty="0">
                <a:solidFill>
                  <a:schemeClr val="accent5">
                    <a:lumMod val="75000"/>
                  </a:schemeClr>
                </a:solidFill>
              </a:rPr>
              <a:t>test</a:t>
            </a:r>
          </a:p>
          <a:p>
            <a:r>
              <a:rPr lang="el-GR" u="sng" dirty="0" err="1">
                <a:solidFill>
                  <a:schemeClr val="accent5">
                    <a:lumMod val="75000"/>
                  </a:schemeClr>
                </a:solidFill>
              </a:rPr>
              <a:t>τεστ</a:t>
            </a:r>
            <a:r>
              <a:rPr lang="el-GR" dirty="0" err="1">
                <a:solidFill>
                  <a:schemeClr val="accent5">
                    <a:lumMod val="75000"/>
                  </a:schemeClr>
                </a:solidFill>
              </a:rPr>
              <a:t>άκι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…</a:t>
            </a:r>
            <a:endParaRPr lang="el-GR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5C2AA89-FE73-A209-406D-6A5D0FDA5389}"/>
              </a:ext>
            </a:extLst>
          </p:cNvPr>
          <p:cNvCxnSpPr>
            <a:cxnSpLocks/>
          </p:cNvCxnSpPr>
          <p:nvPr/>
        </p:nvCxnSpPr>
        <p:spPr>
          <a:xfrm>
            <a:off x="6556656" y="4228757"/>
            <a:ext cx="0" cy="2087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9A91BE5-B2E8-B8D0-F25F-518FDB894DC9}"/>
              </a:ext>
            </a:extLst>
          </p:cNvPr>
          <p:cNvCxnSpPr>
            <a:cxnSpLocks/>
          </p:cNvCxnSpPr>
          <p:nvPr/>
        </p:nvCxnSpPr>
        <p:spPr>
          <a:xfrm>
            <a:off x="10003239" y="946298"/>
            <a:ext cx="586789" cy="1136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1ABDEE4-26C1-6C87-FE8D-52983691BEB9}"/>
              </a:ext>
            </a:extLst>
          </p:cNvPr>
          <p:cNvSpPr txBox="1"/>
          <p:nvPr/>
        </p:nvSpPr>
        <p:spPr>
          <a:xfrm>
            <a:off x="10495996" y="2083247"/>
            <a:ext cx="1272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rare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inadéquate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insuffisante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B9E9729-9146-FA8C-F3FE-2A4DAD721C94}"/>
              </a:ext>
            </a:extLst>
          </p:cNvPr>
          <p:cNvSpPr txBox="1"/>
          <p:nvPr/>
        </p:nvSpPr>
        <p:spPr>
          <a:xfrm>
            <a:off x="9388798" y="503567"/>
            <a:ext cx="2214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accent5">
                    <a:lumMod val="75000"/>
                  </a:schemeClr>
                </a:solidFill>
              </a:rPr>
              <a:t>décisions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7DDEA02-EDCE-F832-54DE-EBA6B259240F}"/>
              </a:ext>
            </a:extLst>
          </p:cNvPr>
          <p:cNvCxnSpPr>
            <a:cxnSpLocks/>
          </p:cNvCxnSpPr>
          <p:nvPr/>
        </p:nvCxnSpPr>
        <p:spPr>
          <a:xfrm flipH="1">
            <a:off x="6894095" y="1688721"/>
            <a:ext cx="457200" cy="7657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55EA23C6-DAD2-098B-927A-59D8B7DCA001}"/>
              </a:ext>
            </a:extLst>
          </p:cNvPr>
          <p:cNvSpPr txBox="1"/>
          <p:nvPr/>
        </p:nvSpPr>
        <p:spPr>
          <a:xfrm>
            <a:off x="1679944" y="1227056"/>
            <a:ext cx="10182447" cy="461665"/>
          </a:xfrm>
          <a:prstGeom prst="rect">
            <a:avLst/>
          </a:prstGeom>
          <a:solidFill>
            <a:srgbClr val="F6F8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Évaluation = besoins &gt; objectifs &gt;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mesure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 &gt; rapport &gt; (ré)action</a:t>
            </a:r>
          </a:p>
        </p:txBody>
      </p:sp>
      <p:pic>
        <p:nvPicPr>
          <p:cNvPr id="15" name="Graphique 14" descr="Cible avec un remplissage uni">
            <a:extLst>
              <a:ext uri="{FF2B5EF4-FFF2-40B4-BE49-F238E27FC236}">
                <a16:creationId xmlns:a16="http://schemas.microsoft.com/office/drawing/2014/main" id="{394BED75-E321-9B8B-D988-ABD2E6865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9049" y="393526"/>
            <a:ext cx="914400" cy="914400"/>
          </a:xfrm>
          <a:prstGeom prst="rect">
            <a:avLst/>
          </a:prstGeom>
        </p:spPr>
      </p:pic>
      <p:pic>
        <p:nvPicPr>
          <p:cNvPr id="16" name="Graphique 15" descr="Retouches et couture avec un remplissage uni">
            <a:extLst>
              <a:ext uri="{FF2B5EF4-FFF2-40B4-BE49-F238E27FC236}">
                <a16:creationId xmlns:a16="http://schemas.microsoft.com/office/drawing/2014/main" id="{4C9A689F-022D-16E1-4DD0-F63704066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23468" y="3753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86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1891F27-0462-F665-92D8-9AA4D35263FF}"/>
              </a:ext>
            </a:extLst>
          </p:cNvPr>
          <p:cNvSpPr/>
          <p:nvPr/>
        </p:nvSpPr>
        <p:spPr>
          <a:xfrm>
            <a:off x="2286000" y="2731168"/>
            <a:ext cx="6364705" cy="2082122"/>
          </a:xfrm>
          <a:prstGeom prst="roundRect">
            <a:avLst/>
          </a:prstGeom>
          <a:solidFill>
            <a:srgbClr val="DFEC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27D94B6-4FB5-52AD-8044-D8EB7228F696}"/>
              </a:ext>
            </a:extLst>
          </p:cNvPr>
          <p:cNvSpPr txBox="1"/>
          <p:nvPr/>
        </p:nvSpPr>
        <p:spPr>
          <a:xfrm>
            <a:off x="2625312" y="3237354"/>
            <a:ext cx="7857780" cy="2856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Réponses fermées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QCM</a:t>
            </a:r>
            <a:b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ROC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Réponses ouvertes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Très brève production écrite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E62B003-9E1B-9AA8-B0E2-362A233A5D91}"/>
              </a:ext>
            </a:extLst>
          </p:cNvPr>
          <p:cNvSpPr txBox="1"/>
          <p:nvPr/>
        </p:nvSpPr>
        <p:spPr>
          <a:xfrm>
            <a:off x="2133475" y="298325"/>
            <a:ext cx="2791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Évaluation </a:t>
            </a:r>
            <a:r>
              <a:rPr lang="fr-FR" sz="2400" u="sng" dirty="0">
                <a:solidFill>
                  <a:schemeClr val="accent5">
                    <a:lumMod val="75000"/>
                  </a:schemeClr>
                </a:solidFill>
              </a:rPr>
              <a:t>formative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3F55AFD-4A8E-0C10-A603-F9F296F28F25}"/>
              </a:ext>
            </a:extLst>
          </p:cNvPr>
          <p:cNvSpPr txBox="1"/>
          <p:nvPr/>
        </p:nvSpPr>
        <p:spPr>
          <a:xfrm>
            <a:off x="2133475" y="595694"/>
            <a:ext cx="800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Estimation ponctuelle de la réalité des acquis d’apprentissage</a:t>
            </a:r>
          </a:p>
        </p:txBody>
      </p:sp>
      <p:pic>
        <p:nvPicPr>
          <p:cNvPr id="10" name="Graphique 9" descr="Chronomètre 25% avec un remplissage uni">
            <a:extLst>
              <a:ext uri="{FF2B5EF4-FFF2-40B4-BE49-F238E27FC236}">
                <a16:creationId xmlns:a16="http://schemas.microsoft.com/office/drawing/2014/main" id="{F948EFB0-7F60-B0DF-3B4E-5A377A16A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6005" y="1365240"/>
            <a:ext cx="3448050" cy="344805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0EC16FA-B99E-CD7B-C38D-33EFFB69F875}"/>
              </a:ext>
            </a:extLst>
          </p:cNvPr>
          <p:cNvSpPr txBox="1"/>
          <p:nvPr/>
        </p:nvSpPr>
        <p:spPr>
          <a:xfrm>
            <a:off x="6554202" y="2900897"/>
            <a:ext cx="19450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choix multiples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appariements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ordonnancements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distributions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etc. 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012133E-09FF-5EE9-A925-B4E9B242D264}"/>
              </a:ext>
            </a:extLst>
          </p:cNvPr>
          <p:cNvCxnSpPr>
            <a:cxnSpLocks/>
          </p:cNvCxnSpPr>
          <p:nvPr/>
        </p:nvCxnSpPr>
        <p:spPr>
          <a:xfrm flipV="1">
            <a:off x="4125327" y="3639561"/>
            <a:ext cx="2314575" cy="348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5CF741D-C495-3C02-274E-62CB94DFCD02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 DE TEST</a:t>
            </a:r>
            <a:endParaRPr lang="fr-FR" sz="16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79EBBEB-1B68-708D-FAAF-FA7A038EA3A0}"/>
              </a:ext>
            </a:extLst>
          </p:cNvPr>
          <p:cNvCxnSpPr>
            <a:cxnSpLocks/>
          </p:cNvCxnSpPr>
          <p:nvPr/>
        </p:nvCxnSpPr>
        <p:spPr>
          <a:xfrm>
            <a:off x="4924624" y="1067871"/>
            <a:ext cx="4375787" cy="1444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332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chemeClr val="bg1"/>
            </a:gs>
            <a:gs pos="100000">
              <a:srgbClr val="DEEBF7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FAAAF55-9734-DC5F-E5E8-EF73E5CA97E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0280" y="2219324"/>
            <a:ext cx="3587586" cy="410527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774638" y="4271961"/>
            <a:ext cx="34195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Qui ?</a:t>
            </a:r>
          </a:p>
          <a:p>
            <a:pPr algn="r"/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À qui ?</a:t>
            </a:r>
          </a:p>
          <a:p>
            <a:pPr algn="r"/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De qui / de quoi ?</a:t>
            </a:r>
          </a:p>
          <a:p>
            <a:pPr algn="r"/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Fait quoi ?</a:t>
            </a:r>
          </a:p>
          <a:p>
            <a:pPr algn="r"/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Genre de discours/texte 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163806" y="4271961"/>
            <a:ext cx="19974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Locuteur</a:t>
            </a:r>
          </a:p>
          <a:p>
            <a:r>
              <a:rPr lang="fr-FR" sz="2400" dirty="0">
                <a:solidFill>
                  <a:srgbClr val="FF0000"/>
                </a:solidFill>
              </a:rPr>
              <a:t>Allocutaire</a:t>
            </a:r>
          </a:p>
          <a:p>
            <a:r>
              <a:rPr lang="fr-FR" sz="2400" dirty="0">
                <a:solidFill>
                  <a:srgbClr val="FF0000"/>
                </a:solidFill>
              </a:rPr>
              <a:t>Référent</a:t>
            </a:r>
          </a:p>
          <a:p>
            <a:r>
              <a:rPr lang="fr-FR" sz="2400" dirty="0">
                <a:solidFill>
                  <a:srgbClr val="FF0000"/>
                </a:solidFill>
              </a:rPr>
              <a:t>Acte de parole</a:t>
            </a:r>
          </a:p>
          <a:p>
            <a:r>
              <a:rPr lang="fr-FR" sz="2400" dirty="0">
                <a:solidFill>
                  <a:srgbClr val="FF0000"/>
                </a:solidFill>
              </a:rPr>
              <a:t>(Normes)</a:t>
            </a: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2263469" y="620688"/>
            <a:ext cx="8287300" cy="6480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Cas d’une activité d’évaluation de la compréhension GLOBALE</a:t>
            </a:r>
            <a:b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Les cinq questions à (se) poser peuvent être </a:t>
            </a:r>
            <a:br>
              <a:rPr lang="fr-FR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2400" u="sng" dirty="0">
                <a:solidFill>
                  <a:schemeClr val="accent5">
                    <a:lumMod val="75000"/>
                  </a:schemeClr>
                </a:solidFill>
              </a:rPr>
              <a:t>toujours les mêmes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 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CDD0FA-C5A2-0C70-15AA-D23745D4083A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 DE TEST</a:t>
            </a:r>
            <a:endParaRPr lang="fr-FR" sz="16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99438AA-2C73-065A-1E10-7F0322B1ED46}"/>
              </a:ext>
            </a:extLst>
          </p:cNvPr>
          <p:cNvCxnSpPr>
            <a:cxnSpLocks/>
          </p:cNvCxnSpPr>
          <p:nvPr/>
        </p:nvCxnSpPr>
        <p:spPr>
          <a:xfrm flipH="1">
            <a:off x="5703976" y="3080084"/>
            <a:ext cx="1539035" cy="697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0BCC297D-2C40-2DA3-9EC2-6C6BE012EAFD}"/>
              </a:ext>
            </a:extLst>
          </p:cNvPr>
          <p:cNvSpPr txBox="1"/>
          <p:nvPr/>
        </p:nvSpPr>
        <p:spPr>
          <a:xfrm flipH="1">
            <a:off x="7141118" y="2262873"/>
            <a:ext cx="253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Document authentique encore opaque</a:t>
            </a:r>
          </a:p>
        </p:txBody>
      </p:sp>
    </p:spTree>
    <p:extLst>
      <p:ext uri="{BB962C8B-B14F-4D97-AF65-F5344CB8AC3E}">
        <p14:creationId xmlns:p14="http://schemas.microsoft.com/office/powerpoint/2010/main" val="2400653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chemeClr val="bg1"/>
            </a:gs>
            <a:gs pos="100000">
              <a:srgbClr val="DEEBF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014EB9E-9C04-1566-BF08-E31A935D12C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4374" y="120072"/>
            <a:ext cx="1401689" cy="160395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D046FDA-F31F-3A88-3B09-CD86432128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89" r="75" b="3213"/>
          <a:stretch/>
        </p:blipFill>
        <p:spPr>
          <a:xfrm>
            <a:off x="2844800" y="220340"/>
            <a:ext cx="9347200" cy="66376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96E9E3-49B1-25FE-E46D-CFD5A8B0ECAD}"/>
              </a:ext>
            </a:extLst>
          </p:cNvPr>
          <p:cNvSpPr/>
          <p:nvPr/>
        </p:nvSpPr>
        <p:spPr>
          <a:xfrm>
            <a:off x="2750568" y="550843"/>
            <a:ext cx="6415466" cy="705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210BCDC-CDA9-7404-D504-D59736707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055">
            <a:off x="8109059" y="4948518"/>
            <a:ext cx="3320488" cy="1582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phique 9" descr="Coche avec un remplissage uni">
            <a:extLst>
              <a:ext uri="{FF2B5EF4-FFF2-40B4-BE49-F238E27FC236}">
                <a16:creationId xmlns:a16="http://schemas.microsoft.com/office/drawing/2014/main" id="{C2F50590-9EBE-CA6E-A10F-92CBD8BBD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06096" y="2571078"/>
            <a:ext cx="217841" cy="217841"/>
          </a:xfrm>
          <a:prstGeom prst="rect">
            <a:avLst/>
          </a:prstGeom>
        </p:spPr>
      </p:pic>
      <p:pic>
        <p:nvPicPr>
          <p:cNvPr id="11" name="Graphique 10" descr="Coche avec un remplissage uni">
            <a:extLst>
              <a:ext uri="{FF2B5EF4-FFF2-40B4-BE49-F238E27FC236}">
                <a16:creationId xmlns:a16="http://schemas.microsoft.com/office/drawing/2014/main" id="{659878F8-1884-6DA0-AFA1-549FDF7068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06095" y="3843623"/>
            <a:ext cx="217841" cy="217841"/>
          </a:xfrm>
          <a:prstGeom prst="rect">
            <a:avLst/>
          </a:prstGeom>
        </p:spPr>
      </p:pic>
      <p:pic>
        <p:nvPicPr>
          <p:cNvPr id="12" name="Graphique 11" descr="Coche avec un remplissage uni">
            <a:extLst>
              <a:ext uri="{FF2B5EF4-FFF2-40B4-BE49-F238E27FC236}">
                <a16:creationId xmlns:a16="http://schemas.microsoft.com/office/drawing/2014/main" id="{8EB39C77-A911-53A5-2BEC-A36FE49B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06094" y="4898327"/>
            <a:ext cx="217841" cy="217841"/>
          </a:xfrm>
          <a:prstGeom prst="rect">
            <a:avLst/>
          </a:prstGeom>
        </p:spPr>
      </p:pic>
      <p:pic>
        <p:nvPicPr>
          <p:cNvPr id="13" name="Graphique 12" descr="Coche avec un remplissage uni">
            <a:extLst>
              <a:ext uri="{FF2B5EF4-FFF2-40B4-BE49-F238E27FC236}">
                <a16:creationId xmlns:a16="http://schemas.microsoft.com/office/drawing/2014/main" id="{6258D52C-C37B-9235-4DD7-6590652F0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07192" y="2571077"/>
            <a:ext cx="217841" cy="217841"/>
          </a:xfrm>
          <a:prstGeom prst="rect">
            <a:avLst/>
          </a:prstGeom>
        </p:spPr>
      </p:pic>
      <p:pic>
        <p:nvPicPr>
          <p:cNvPr id="14" name="Graphique 13" descr="Coche avec un remplissage uni">
            <a:extLst>
              <a:ext uri="{FF2B5EF4-FFF2-40B4-BE49-F238E27FC236}">
                <a16:creationId xmlns:a16="http://schemas.microsoft.com/office/drawing/2014/main" id="{0AA5325F-23F1-930E-93C9-34F5198231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07191" y="3372967"/>
            <a:ext cx="217841" cy="217841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2C4F19E5-C99B-6F40-D24D-FB7948C45254}"/>
              </a:ext>
            </a:extLst>
          </p:cNvPr>
          <p:cNvSpPr/>
          <p:nvPr/>
        </p:nvSpPr>
        <p:spPr>
          <a:xfrm>
            <a:off x="2750568" y="1724025"/>
            <a:ext cx="1869643" cy="847725"/>
          </a:xfrm>
          <a:custGeom>
            <a:avLst/>
            <a:gdLst>
              <a:gd name="connsiteX0" fmla="*/ 1449957 w 1869643"/>
              <a:gd name="connsiteY0" fmla="*/ 0 h 847725"/>
              <a:gd name="connsiteX1" fmla="*/ 1783332 w 1869643"/>
              <a:gd name="connsiteY1" fmla="*/ 381000 h 847725"/>
              <a:gd name="connsiteX2" fmla="*/ 49782 w 1869643"/>
              <a:gd name="connsiteY2" fmla="*/ 514350 h 847725"/>
              <a:gd name="connsiteX3" fmla="*/ 640332 w 1869643"/>
              <a:gd name="connsiteY3" fmla="*/ 847725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9643" h="847725">
                <a:moveTo>
                  <a:pt x="1449957" y="0"/>
                </a:moveTo>
                <a:cubicBezTo>
                  <a:pt x="1733325" y="147637"/>
                  <a:pt x="2016694" y="295275"/>
                  <a:pt x="1783332" y="381000"/>
                </a:cubicBezTo>
                <a:cubicBezTo>
                  <a:pt x="1549970" y="466725"/>
                  <a:pt x="240282" y="436563"/>
                  <a:pt x="49782" y="514350"/>
                </a:cubicBezTo>
                <a:cubicBezTo>
                  <a:pt x="-140718" y="592138"/>
                  <a:pt x="249807" y="719931"/>
                  <a:pt x="640332" y="847725"/>
                </a:cubicBezTo>
              </a:path>
            </a:pathLst>
          </a:cu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11BB819A-9E8B-B40E-CAF3-701251548BDB}"/>
              </a:ext>
            </a:extLst>
          </p:cNvPr>
          <p:cNvSpPr/>
          <p:nvPr/>
        </p:nvSpPr>
        <p:spPr>
          <a:xfrm>
            <a:off x="2917869" y="3219450"/>
            <a:ext cx="2076659" cy="619125"/>
          </a:xfrm>
          <a:custGeom>
            <a:avLst/>
            <a:gdLst>
              <a:gd name="connsiteX0" fmla="*/ 1606506 w 2076659"/>
              <a:gd name="connsiteY0" fmla="*/ 0 h 619125"/>
              <a:gd name="connsiteX1" fmla="*/ 1987506 w 2076659"/>
              <a:gd name="connsiteY1" fmla="*/ 238125 h 619125"/>
              <a:gd name="connsiteX2" fmla="*/ 120606 w 2076659"/>
              <a:gd name="connsiteY2" fmla="*/ 409575 h 619125"/>
              <a:gd name="connsiteX3" fmla="*/ 339681 w 2076659"/>
              <a:gd name="connsiteY3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6659" h="619125">
                <a:moveTo>
                  <a:pt x="1606506" y="0"/>
                </a:moveTo>
                <a:cubicBezTo>
                  <a:pt x="1920831" y="84931"/>
                  <a:pt x="2235156" y="169862"/>
                  <a:pt x="1987506" y="238125"/>
                </a:cubicBezTo>
                <a:cubicBezTo>
                  <a:pt x="1739856" y="306388"/>
                  <a:pt x="395243" y="346075"/>
                  <a:pt x="120606" y="409575"/>
                </a:cubicBezTo>
                <a:cubicBezTo>
                  <a:pt x="-154031" y="473075"/>
                  <a:pt x="92825" y="546100"/>
                  <a:pt x="339681" y="619125"/>
                </a:cubicBezTo>
              </a:path>
            </a:pathLst>
          </a:cu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831410BA-3CDC-50D1-70FA-F55DADDA8A8D}"/>
              </a:ext>
            </a:extLst>
          </p:cNvPr>
          <p:cNvSpPr/>
          <p:nvPr/>
        </p:nvSpPr>
        <p:spPr>
          <a:xfrm>
            <a:off x="2992343" y="4800600"/>
            <a:ext cx="379507" cy="240155"/>
          </a:xfrm>
          <a:custGeom>
            <a:avLst/>
            <a:gdLst>
              <a:gd name="connsiteX0" fmla="*/ 160432 w 379507"/>
              <a:gd name="connsiteY0" fmla="*/ 0 h 240155"/>
              <a:gd name="connsiteX1" fmla="*/ 8032 w 379507"/>
              <a:gd name="connsiteY1" fmla="*/ 219075 h 240155"/>
              <a:gd name="connsiteX2" fmla="*/ 379507 w 379507"/>
              <a:gd name="connsiteY2" fmla="*/ 219075 h 24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9507" h="240155">
                <a:moveTo>
                  <a:pt x="160432" y="0"/>
                </a:moveTo>
                <a:cubicBezTo>
                  <a:pt x="65976" y="91281"/>
                  <a:pt x="-28480" y="182563"/>
                  <a:pt x="8032" y="219075"/>
                </a:cubicBezTo>
                <a:cubicBezTo>
                  <a:pt x="44544" y="255587"/>
                  <a:pt x="212025" y="237331"/>
                  <a:pt x="379507" y="219075"/>
                </a:cubicBezTo>
              </a:path>
            </a:pathLst>
          </a:cu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F6CBAA6B-160E-943B-E12C-B504E5AB155F}"/>
              </a:ext>
            </a:extLst>
          </p:cNvPr>
          <p:cNvSpPr/>
          <p:nvPr/>
        </p:nvSpPr>
        <p:spPr>
          <a:xfrm>
            <a:off x="7647252" y="1685925"/>
            <a:ext cx="1820217" cy="904875"/>
          </a:xfrm>
          <a:custGeom>
            <a:avLst/>
            <a:gdLst>
              <a:gd name="connsiteX0" fmla="*/ 1258623 w 1820217"/>
              <a:gd name="connsiteY0" fmla="*/ 0 h 904875"/>
              <a:gd name="connsiteX1" fmla="*/ 1763448 w 1820217"/>
              <a:gd name="connsiteY1" fmla="*/ 504825 h 904875"/>
              <a:gd name="connsiteX2" fmla="*/ 77523 w 1820217"/>
              <a:gd name="connsiteY2" fmla="*/ 600075 h 904875"/>
              <a:gd name="connsiteX3" fmla="*/ 439473 w 1820217"/>
              <a:gd name="connsiteY3" fmla="*/ 904875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217" h="904875">
                <a:moveTo>
                  <a:pt x="1258623" y="0"/>
                </a:moveTo>
                <a:cubicBezTo>
                  <a:pt x="1609460" y="202406"/>
                  <a:pt x="1960298" y="404813"/>
                  <a:pt x="1763448" y="504825"/>
                </a:cubicBezTo>
                <a:cubicBezTo>
                  <a:pt x="1566598" y="604837"/>
                  <a:pt x="298185" y="533400"/>
                  <a:pt x="77523" y="600075"/>
                </a:cubicBezTo>
                <a:cubicBezTo>
                  <a:pt x="-143139" y="666750"/>
                  <a:pt x="148167" y="785812"/>
                  <a:pt x="439473" y="904875"/>
                </a:cubicBezTo>
              </a:path>
            </a:pathLst>
          </a:cu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FB6A1A1D-5D1A-590C-CEF5-BF31D0AFE362}"/>
              </a:ext>
            </a:extLst>
          </p:cNvPr>
          <p:cNvSpPr/>
          <p:nvPr/>
        </p:nvSpPr>
        <p:spPr>
          <a:xfrm>
            <a:off x="7599388" y="3190875"/>
            <a:ext cx="477812" cy="295275"/>
          </a:xfrm>
          <a:custGeom>
            <a:avLst/>
            <a:gdLst>
              <a:gd name="connsiteX0" fmla="*/ 192062 w 477812"/>
              <a:gd name="connsiteY0" fmla="*/ 0 h 295275"/>
              <a:gd name="connsiteX1" fmla="*/ 11087 w 477812"/>
              <a:gd name="connsiteY1" fmla="*/ 219075 h 295275"/>
              <a:gd name="connsiteX2" fmla="*/ 477812 w 477812"/>
              <a:gd name="connsiteY2" fmla="*/ 295275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7812" h="295275">
                <a:moveTo>
                  <a:pt x="192062" y="0"/>
                </a:moveTo>
                <a:cubicBezTo>
                  <a:pt x="77762" y="84931"/>
                  <a:pt x="-36538" y="169863"/>
                  <a:pt x="11087" y="219075"/>
                </a:cubicBezTo>
                <a:cubicBezTo>
                  <a:pt x="58712" y="268288"/>
                  <a:pt x="268262" y="281781"/>
                  <a:pt x="477812" y="295275"/>
                </a:cubicBezTo>
              </a:path>
            </a:pathLst>
          </a:cu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9F975F-8641-0ABA-2A9A-D13BB2C8B603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 DE TEST</a:t>
            </a:r>
            <a:endParaRPr lang="fr-FR" sz="16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990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B1AE384-D81D-39C2-FA81-9AE2D82BD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" b="3374"/>
          <a:stretch/>
        </p:blipFill>
        <p:spPr>
          <a:xfrm>
            <a:off x="2519125" y="231357"/>
            <a:ext cx="9672875" cy="662664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945AA22-FB44-0B2F-FAFF-7151A19F2DB3}"/>
              </a:ext>
            </a:extLst>
          </p:cNvPr>
          <p:cNvSpPr/>
          <p:nvPr/>
        </p:nvSpPr>
        <p:spPr>
          <a:xfrm>
            <a:off x="6792598" y="5585582"/>
            <a:ext cx="2014518" cy="784514"/>
          </a:xfrm>
          <a:prstGeom prst="roundRect">
            <a:avLst/>
          </a:prstGeom>
          <a:solidFill>
            <a:srgbClr val="DFEC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logo, symbole, Police, Graphique&#10;&#10;Description générée automatiquement">
            <a:extLst>
              <a:ext uri="{FF2B5EF4-FFF2-40B4-BE49-F238E27FC236}">
                <a16:creationId xmlns:a16="http://schemas.microsoft.com/office/drawing/2014/main" id="{185E5FD2-9ECE-8415-7937-2D0E01F4C1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4" r="29230" b="12942"/>
          <a:stretch/>
        </p:blipFill>
        <p:spPr>
          <a:xfrm>
            <a:off x="10510091" y="5460690"/>
            <a:ext cx="876902" cy="108338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AADD606-869A-B49E-CE2E-C6B1EBC33713}"/>
              </a:ext>
            </a:extLst>
          </p:cNvPr>
          <p:cNvSpPr txBox="1"/>
          <p:nvPr/>
        </p:nvSpPr>
        <p:spPr>
          <a:xfrm>
            <a:off x="6997442" y="5610947"/>
            <a:ext cx="17107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fr-FR" sz="4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48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x </a:t>
            </a:r>
            <a:r>
              <a:rPr lang="fr-FR" sz="4800" b="1" dirty="0">
                <a:solidFill>
                  <a:schemeClr val="accent5">
                    <a:lumMod val="75000"/>
                  </a:schemeClr>
                </a:solidFill>
              </a:rPr>
              <a:t>4</a:t>
            </a:r>
            <a:r>
              <a:rPr lang="fr-FR" sz="48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!</a:t>
            </a:r>
          </a:p>
        </p:txBody>
      </p:sp>
      <p:pic>
        <p:nvPicPr>
          <p:cNvPr id="5" name="Graphique 4" descr="Coche avec un remplissage uni">
            <a:extLst>
              <a:ext uri="{FF2B5EF4-FFF2-40B4-BE49-F238E27FC236}">
                <a16:creationId xmlns:a16="http://schemas.microsoft.com/office/drawing/2014/main" id="{21F84809-B69B-A33F-44EB-C0304E76A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06096" y="2571078"/>
            <a:ext cx="217841" cy="217841"/>
          </a:xfrm>
          <a:prstGeom prst="rect">
            <a:avLst/>
          </a:prstGeom>
        </p:spPr>
      </p:pic>
      <p:pic>
        <p:nvPicPr>
          <p:cNvPr id="6" name="Graphique 5" descr="Coche avec un remplissage uni">
            <a:extLst>
              <a:ext uri="{FF2B5EF4-FFF2-40B4-BE49-F238E27FC236}">
                <a16:creationId xmlns:a16="http://schemas.microsoft.com/office/drawing/2014/main" id="{8C3BABBF-F495-4A60-D249-EABFDB45E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06095" y="3843623"/>
            <a:ext cx="217841" cy="217841"/>
          </a:xfrm>
          <a:prstGeom prst="rect">
            <a:avLst/>
          </a:prstGeom>
        </p:spPr>
      </p:pic>
      <p:pic>
        <p:nvPicPr>
          <p:cNvPr id="9" name="Graphique 8" descr="Coche avec un remplissage uni">
            <a:extLst>
              <a:ext uri="{FF2B5EF4-FFF2-40B4-BE49-F238E27FC236}">
                <a16:creationId xmlns:a16="http://schemas.microsoft.com/office/drawing/2014/main" id="{39F6FA7C-5AFA-693F-0D35-3E26B7636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06094" y="4898327"/>
            <a:ext cx="217842" cy="217842"/>
          </a:xfrm>
          <a:prstGeom prst="rect">
            <a:avLst/>
          </a:prstGeom>
        </p:spPr>
      </p:pic>
      <p:pic>
        <p:nvPicPr>
          <p:cNvPr id="10" name="Graphique 9" descr="Coche avec un remplissage uni">
            <a:extLst>
              <a:ext uri="{FF2B5EF4-FFF2-40B4-BE49-F238E27FC236}">
                <a16:creationId xmlns:a16="http://schemas.microsoft.com/office/drawing/2014/main" id="{4426C395-7796-17DF-882E-509AB4CB3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7192" y="2571077"/>
            <a:ext cx="217841" cy="217841"/>
          </a:xfrm>
          <a:prstGeom prst="rect">
            <a:avLst/>
          </a:prstGeom>
        </p:spPr>
      </p:pic>
      <p:pic>
        <p:nvPicPr>
          <p:cNvPr id="11" name="Graphique 10" descr="Coche avec un remplissage uni">
            <a:extLst>
              <a:ext uri="{FF2B5EF4-FFF2-40B4-BE49-F238E27FC236}">
                <a16:creationId xmlns:a16="http://schemas.microsoft.com/office/drawing/2014/main" id="{C6FAB0CE-DB21-B5E7-AEFC-6D67845BA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7191" y="3372967"/>
            <a:ext cx="217841" cy="217841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7B8C86F-2361-F9D7-E0E5-CF9BD8AAFFC5}"/>
              </a:ext>
            </a:extLst>
          </p:cNvPr>
          <p:cNvCxnSpPr/>
          <p:nvPr/>
        </p:nvCxnSpPr>
        <p:spPr>
          <a:xfrm flipH="1">
            <a:off x="7373959" y="487904"/>
            <a:ext cx="733356" cy="161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B2A023B-00E4-C3CA-0F7F-0AF78A117DBF}"/>
              </a:ext>
            </a:extLst>
          </p:cNvPr>
          <p:cNvCxnSpPr/>
          <p:nvPr/>
        </p:nvCxnSpPr>
        <p:spPr>
          <a:xfrm flipH="1">
            <a:off x="9094764" y="898488"/>
            <a:ext cx="591670" cy="1506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72D23EC5-A33C-2E7F-3598-B4CD4A16E9E6}"/>
              </a:ext>
            </a:extLst>
          </p:cNvPr>
          <p:cNvSpPr txBox="1"/>
          <p:nvPr/>
        </p:nvSpPr>
        <p:spPr>
          <a:xfrm>
            <a:off x="8215661" y="199254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Consigne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50E8E97-0206-9F9E-5D34-BC16947174A2}"/>
              </a:ext>
            </a:extLst>
          </p:cNvPr>
          <p:cNvSpPr txBox="1"/>
          <p:nvPr/>
        </p:nvSpPr>
        <p:spPr>
          <a:xfrm>
            <a:off x="9864401" y="649269"/>
            <a:ext cx="1291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Instructions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02B174-A27F-8CE5-D9B6-BE03417AACD3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 DE TEST</a:t>
            </a:r>
            <a:endParaRPr lang="fr-FR" sz="16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BE69096-928A-D2BF-B477-B9015436155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4374" y="120072"/>
            <a:ext cx="1401689" cy="160395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B971F30-8855-B17E-53DC-6ED228DC5BFE}"/>
              </a:ext>
            </a:extLst>
          </p:cNvPr>
          <p:cNvSpPr txBox="1"/>
          <p:nvPr/>
        </p:nvSpPr>
        <p:spPr>
          <a:xfrm>
            <a:off x="1370109" y="5891437"/>
            <a:ext cx="3717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Vraisemblables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Pas de réponses dans les questions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Formulation en grec (pourquoi pas ?)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2433A7F-0801-CCB1-684F-A00E2D84DBA3}"/>
              </a:ext>
            </a:extLst>
          </p:cNvPr>
          <p:cNvCxnSpPr>
            <a:cxnSpLocks/>
          </p:cNvCxnSpPr>
          <p:nvPr/>
        </p:nvCxnSpPr>
        <p:spPr>
          <a:xfrm flipV="1">
            <a:off x="2110154" y="4991548"/>
            <a:ext cx="408971" cy="776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58E63007-86BA-E399-E734-41580643F068}"/>
              </a:ext>
            </a:extLst>
          </p:cNvPr>
          <p:cNvCxnSpPr>
            <a:cxnSpLocks/>
          </p:cNvCxnSpPr>
          <p:nvPr/>
        </p:nvCxnSpPr>
        <p:spPr>
          <a:xfrm flipH="1">
            <a:off x="7316742" y="3372967"/>
            <a:ext cx="394112" cy="22932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A118513B-070B-955F-23D4-9A300C3230F0}"/>
              </a:ext>
            </a:extLst>
          </p:cNvPr>
          <p:cNvCxnSpPr>
            <a:cxnSpLocks/>
          </p:cNvCxnSpPr>
          <p:nvPr/>
        </p:nvCxnSpPr>
        <p:spPr>
          <a:xfrm flipV="1">
            <a:off x="8137203" y="4510454"/>
            <a:ext cx="287829" cy="11558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479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A6BDE49-D28E-3E14-CB31-AF7F55AB1E8D}"/>
              </a:ext>
            </a:extLst>
          </p:cNvPr>
          <p:cNvSpPr/>
          <p:nvPr/>
        </p:nvSpPr>
        <p:spPr>
          <a:xfrm>
            <a:off x="3929295" y="1262541"/>
            <a:ext cx="3231233" cy="1043517"/>
          </a:xfrm>
          <a:prstGeom prst="roundRect">
            <a:avLst/>
          </a:prstGeom>
          <a:solidFill>
            <a:srgbClr val="DFEC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9F32A4-23C6-115F-F161-96DC3BE77D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95"/>
          <a:stretch/>
        </p:blipFill>
        <p:spPr>
          <a:xfrm>
            <a:off x="1954378" y="2621767"/>
            <a:ext cx="7878274" cy="355554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3ECF626-91C8-13A8-FFB9-F1508DC01D18}"/>
              </a:ext>
            </a:extLst>
          </p:cNvPr>
          <p:cNvSpPr txBox="1"/>
          <p:nvPr/>
        </p:nvSpPr>
        <p:spPr>
          <a:xfrm>
            <a:off x="4034010" y="231522"/>
            <a:ext cx="7857780" cy="2062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Réponses fermées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QCM</a:t>
            </a:r>
            <a:br>
              <a:rPr lang="fr-FR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ROC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Réponses ouvertes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 écrite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5E5FE79-156D-AA4C-E9E3-F1ADDD4D76BD}"/>
              </a:ext>
            </a:extLst>
          </p:cNvPr>
          <p:cNvSpPr txBox="1"/>
          <p:nvPr/>
        </p:nvSpPr>
        <p:spPr>
          <a:xfrm>
            <a:off x="9184910" y="5028189"/>
            <a:ext cx="26164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Qui ?</a:t>
            </a:r>
          </a:p>
          <a:p>
            <a:pPr algn="r"/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À qui ?</a:t>
            </a:r>
          </a:p>
          <a:p>
            <a:pPr algn="r"/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De qui / de quoi ?</a:t>
            </a:r>
          </a:p>
          <a:p>
            <a:pPr algn="r"/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Fait quoi ?</a:t>
            </a:r>
          </a:p>
          <a:p>
            <a:pPr algn="r"/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Genre de discours/texte ?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73E74FD-70B9-BE2B-9833-DAF329538E11}"/>
              </a:ext>
            </a:extLst>
          </p:cNvPr>
          <p:cNvCxnSpPr>
            <a:cxnSpLocks/>
          </p:cNvCxnSpPr>
          <p:nvPr/>
        </p:nvCxnSpPr>
        <p:spPr>
          <a:xfrm>
            <a:off x="7962900" y="4770195"/>
            <a:ext cx="1987316" cy="7162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76DF117-2F03-42CC-C137-BF7885335F6E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 DE TEST</a:t>
            </a:r>
            <a:endParaRPr lang="fr-FR" sz="16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331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33A4F50-0423-024C-A259-4DB1BA66CEC2}"/>
              </a:ext>
            </a:extLst>
          </p:cNvPr>
          <p:cNvSpPr/>
          <p:nvPr/>
        </p:nvSpPr>
        <p:spPr>
          <a:xfrm>
            <a:off x="1682014" y="3544913"/>
            <a:ext cx="9964554" cy="1727212"/>
          </a:xfrm>
          <a:prstGeom prst="roundRect">
            <a:avLst/>
          </a:prstGeom>
          <a:solidFill>
            <a:srgbClr val="DFEC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2322E07-9128-9B52-CD0E-8362A632A98E}"/>
              </a:ext>
            </a:extLst>
          </p:cNvPr>
          <p:cNvSpPr txBox="1"/>
          <p:nvPr/>
        </p:nvSpPr>
        <p:spPr>
          <a:xfrm>
            <a:off x="3586800" y="1585875"/>
            <a:ext cx="7665698" cy="1465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solidFill>
                  <a:srgbClr val="174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Peut (devrait, même) convenir à l’apprentissage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2400" dirty="0">
              <a:solidFill>
                <a:srgbClr val="174496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srgbClr val="174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Finalement, trois seules </a:t>
            </a:r>
            <a:r>
              <a:rPr lang="fr-FR" sz="2400" b="1" u="sng" dirty="0">
                <a:solidFill>
                  <a:srgbClr val="174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différences</a:t>
            </a:r>
            <a:r>
              <a:rPr lang="fr-FR" sz="2400" b="1" dirty="0">
                <a:solidFill>
                  <a:srgbClr val="174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: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F952EB-8585-BD4C-A55D-E7563E6C27E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50315" y="3746092"/>
            <a:ext cx="9323802" cy="1415522"/>
          </a:xfrm>
          <a:prstGeom prst="rect">
            <a:avLst/>
          </a:prstGeom>
        </p:spPr>
      </p:pic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203C671F-4E68-EB2A-2961-9F8EB2FEC0BE}"/>
              </a:ext>
            </a:extLst>
          </p:cNvPr>
          <p:cNvSpPr/>
          <p:nvPr/>
        </p:nvSpPr>
        <p:spPr>
          <a:xfrm>
            <a:off x="7058496" y="3064213"/>
            <a:ext cx="1890397" cy="680936"/>
          </a:xfrm>
          <a:custGeom>
            <a:avLst/>
            <a:gdLst>
              <a:gd name="connsiteX0" fmla="*/ 1686670 w 1890397"/>
              <a:gd name="connsiteY0" fmla="*/ 0 h 680936"/>
              <a:gd name="connsiteX1" fmla="*/ 1754764 w 1890397"/>
              <a:gd name="connsiteY1" fmla="*/ 476655 h 680936"/>
              <a:gd name="connsiteX2" fmla="*/ 130244 w 1890397"/>
              <a:gd name="connsiteY2" fmla="*/ 184825 h 680936"/>
              <a:gd name="connsiteX3" fmla="*/ 217793 w 1890397"/>
              <a:gd name="connsiteY3" fmla="*/ 680936 h 68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0397" h="680936">
                <a:moveTo>
                  <a:pt x="1686670" y="0"/>
                </a:moveTo>
                <a:cubicBezTo>
                  <a:pt x="1850419" y="222925"/>
                  <a:pt x="2014168" y="445851"/>
                  <a:pt x="1754764" y="476655"/>
                </a:cubicBezTo>
                <a:cubicBezTo>
                  <a:pt x="1495360" y="507459"/>
                  <a:pt x="386406" y="150778"/>
                  <a:pt x="130244" y="184825"/>
                </a:cubicBezTo>
                <a:cubicBezTo>
                  <a:pt x="-125918" y="218872"/>
                  <a:pt x="45937" y="449904"/>
                  <a:pt x="217793" y="68093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7281A3-5834-55C5-6086-D1D0F202B8B8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latin typeface="Arial" panose="020B0604020202020204" pitchFamily="34" charset="0"/>
                <a:cs typeface="Arial" panose="020B0604020202020204" pitchFamily="34" charset="0"/>
              </a:rPr>
              <a:t>MODÈLE DE TEST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B92F0F8D-28E8-E713-C6BB-789EAC392044}"/>
              </a:ext>
            </a:extLst>
          </p:cNvPr>
          <p:cNvSpPr txBox="1">
            <a:spLocks/>
          </p:cNvSpPr>
          <p:nvPr/>
        </p:nvSpPr>
        <p:spPr>
          <a:xfrm>
            <a:off x="6191423" y="807890"/>
            <a:ext cx="2288434" cy="6480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u="sng" dirty="0">
                <a:solidFill>
                  <a:srgbClr val="174496"/>
                </a:solidFill>
              </a:rPr>
              <a:t>Test parfait</a:t>
            </a:r>
            <a:endParaRPr lang="fr-FR" sz="2400" u="sng" dirty="0">
              <a:solidFill>
                <a:srgbClr val="174496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B131EE-176F-6D59-C970-4AF115BA7DEB}"/>
              </a:ext>
            </a:extLst>
          </p:cNvPr>
          <p:cNvSpPr txBox="1"/>
          <p:nvPr/>
        </p:nvSpPr>
        <p:spPr>
          <a:xfrm>
            <a:off x="3323983" y="5748638"/>
            <a:ext cx="1372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ÉVALUATION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3AEE310-8CB0-74F8-05C1-CD577BDB3A56}"/>
              </a:ext>
            </a:extLst>
          </p:cNvPr>
          <p:cNvSpPr txBox="1"/>
          <p:nvPr/>
        </p:nvSpPr>
        <p:spPr>
          <a:xfrm>
            <a:off x="9541902" y="5933304"/>
            <a:ext cx="1710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APPRENTISSAGE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38BB9B4-46A2-5A84-5865-89EE90565C15}"/>
              </a:ext>
            </a:extLst>
          </p:cNvPr>
          <p:cNvCxnSpPr/>
          <p:nvPr/>
        </p:nvCxnSpPr>
        <p:spPr>
          <a:xfrm flipV="1">
            <a:off x="4398745" y="5053263"/>
            <a:ext cx="664143" cy="510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2B4E880-7FCF-3496-C0FD-3D22952CCC2A}"/>
              </a:ext>
            </a:extLst>
          </p:cNvPr>
          <p:cNvCxnSpPr/>
          <p:nvPr/>
        </p:nvCxnSpPr>
        <p:spPr>
          <a:xfrm flipH="1" flipV="1">
            <a:off x="9365381" y="5362793"/>
            <a:ext cx="250257" cy="3858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64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932370F-0089-4E25-A36C-D85C78F73D84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latin typeface="Arial" panose="020B0604020202020204" pitchFamily="34" charset="0"/>
                <a:cs typeface="Arial" panose="020B0604020202020204" pitchFamily="34" charset="0"/>
              </a:rPr>
              <a:t>QUELLES SUITES ?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38C66A7-F2CE-318E-9421-6D81C5ACB6BA}"/>
              </a:ext>
            </a:extLst>
          </p:cNvPr>
          <p:cNvSpPr txBox="1"/>
          <p:nvPr/>
        </p:nvSpPr>
        <p:spPr>
          <a:xfrm>
            <a:off x="3423354" y="3006577"/>
            <a:ext cx="6096000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Quelles </a:t>
            </a:r>
            <a:r>
              <a:rPr lang="fr-FR" sz="2400" b="1" u="sng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suites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donner </a:t>
            </a:r>
            <a:b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 spectacle des scores obtenus par les élèves </a:t>
            </a:r>
            <a:b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aux évaluations ponctuelles ?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98DEB5-6194-A576-8303-02D0D5693045}"/>
              </a:ext>
            </a:extLst>
          </p:cNvPr>
          <p:cNvSpPr txBox="1"/>
          <p:nvPr/>
        </p:nvSpPr>
        <p:spPr>
          <a:xfrm>
            <a:off x="1603225" y="4846114"/>
            <a:ext cx="112242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8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3</a:t>
            </a:r>
            <a:endParaRPr lang="fr-FR" sz="12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F9FEABF-D19C-3D54-E36D-E12F14008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26">
            <a:off x="9380868" y="3926312"/>
            <a:ext cx="2416046" cy="2638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9EFEAFD-1ADD-A7BE-44C2-A00F5E09D45D}"/>
              </a:ext>
            </a:extLst>
          </p:cNvPr>
          <p:cNvCxnSpPr>
            <a:cxnSpLocks/>
          </p:cNvCxnSpPr>
          <p:nvPr/>
        </p:nvCxnSpPr>
        <p:spPr>
          <a:xfrm>
            <a:off x="10003239" y="946298"/>
            <a:ext cx="586789" cy="1136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3A9B4012-DE2B-9A72-6FFF-897B54CFA6CC}"/>
              </a:ext>
            </a:extLst>
          </p:cNvPr>
          <p:cNvSpPr txBox="1"/>
          <p:nvPr/>
        </p:nvSpPr>
        <p:spPr>
          <a:xfrm>
            <a:off x="10495996" y="2083247"/>
            <a:ext cx="1272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rare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inadéquate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insuffisante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A0ECB50-41C3-C0D2-EB08-8650657EE968}"/>
              </a:ext>
            </a:extLst>
          </p:cNvPr>
          <p:cNvSpPr txBox="1"/>
          <p:nvPr/>
        </p:nvSpPr>
        <p:spPr>
          <a:xfrm>
            <a:off x="8917928" y="204395"/>
            <a:ext cx="2214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accent5">
                    <a:lumMod val="75000"/>
                  </a:schemeClr>
                </a:solidFill>
              </a:rPr>
              <a:t>bonnes </a:t>
            </a:r>
            <a:br>
              <a:rPr lang="fr-FR" sz="1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1800" dirty="0">
                <a:solidFill>
                  <a:schemeClr val="accent5">
                    <a:lumMod val="75000"/>
                  </a:schemeClr>
                </a:solidFill>
              </a:rPr>
              <a:t>résolutions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B69F3E3-C628-F76A-E9B8-915453E2A144}"/>
              </a:ext>
            </a:extLst>
          </p:cNvPr>
          <p:cNvCxnSpPr>
            <a:cxnSpLocks/>
          </p:cNvCxnSpPr>
          <p:nvPr/>
        </p:nvCxnSpPr>
        <p:spPr>
          <a:xfrm flipH="1">
            <a:off x="6911163" y="662929"/>
            <a:ext cx="4713514" cy="2343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BEF7A60C-BEE8-5639-387C-27A9553CDCEF}"/>
              </a:ext>
            </a:extLst>
          </p:cNvPr>
          <p:cNvSpPr txBox="1"/>
          <p:nvPr/>
        </p:nvSpPr>
        <p:spPr>
          <a:xfrm>
            <a:off x="1679944" y="1227056"/>
            <a:ext cx="10182447" cy="461665"/>
          </a:xfrm>
          <a:prstGeom prst="rect">
            <a:avLst/>
          </a:prstGeom>
          <a:solidFill>
            <a:srgbClr val="F6F8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Évaluation = besoins &gt; objectifs &gt; mesure &gt; rapport &gt;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(ré)action</a:t>
            </a:r>
            <a:endParaRPr lang="fr-FR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Graphique 6" descr="Cible avec un remplissage uni">
            <a:extLst>
              <a:ext uri="{FF2B5EF4-FFF2-40B4-BE49-F238E27FC236}">
                <a16:creationId xmlns:a16="http://schemas.microsoft.com/office/drawing/2014/main" id="{2B8FEDEA-45D4-F5FA-18D0-013FE376D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9049" y="393526"/>
            <a:ext cx="914400" cy="914400"/>
          </a:xfrm>
          <a:prstGeom prst="rect">
            <a:avLst/>
          </a:prstGeom>
        </p:spPr>
      </p:pic>
      <p:pic>
        <p:nvPicPr>
          <p:cNvPr id="10" name="Graphique 9" descr="Retouches et couture avec un remplissage uni">
            <a:extLst>
              <a:ext uri="{FF2B5EF4-FFF2-40B4-BE49-F238E27FC236}">
                <a16:creationId xmlns:a16="http://schemas.microsoft.com/office/drawing/2014/main" id="{17040877-5A72-4D3D-EAA0-5F78995D33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23468" y="375330"/>
            <a:ext cx="914400" cy="9144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4F5C2BE-34CF-C44D-2716-07417D98998B}"/>
              </a:ext>
            </a:extLst>
          </p:cNvPr>
          <p:cNvSpPr txBox="1"/>
          <p:nvPr/>
        </p:nvSpPr>
        <p:spPr>
          <a:xfrm>
            <a:off x="8392959" y="5825739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2278226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5C182D5-B7A9-4ABD-9533-7AA5B98A39E0}"/>
              </a:ext>
            </a:extLst>
          </p:cNvPr>
          <p:cNvPicPr/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39" t="25843" r="12920" b="27115"/>
          <a:stretch/>
        </p:blipFill>
        <p:spPr>
          <a:xfrm>
            <a:off x="1370109" y="2139737"/>
            <a:ext cx="6151098" cy="2508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DC36FB-4908-8414-4333-40BDDF654C25}"/>
              </a:ext>
            </a:extLst>
          </p:cNvPr>
          <p:cNvSpPr/>
          <p:nvPr/>
        </p:nvSpPr>
        <p:spPr>
          <a:xfrm>
            <a:off x="4204636" y="38810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Distribution des notes</a:t>
            </a:r>
            <a:endParaRPr lang="fr-FR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Loi </a:t>
            </a:r>
            <a:r>
              <a:rPr lang="fr-FR" sz="2400" u="sng" dirty="0">
                <a:solidFill>
                  <a:schemeClr val="accent5">
                    <a:lumMod val="75000"/>
                  </a:schemeClr>
                </a:solidFill>
              </a:rPr>
              <a:t>normale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 – Courbe de Gauss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5AFABC8-D3BC-407A-1894-01301DE850CC}"/>
              </a:ext>
            </a:extLst>
          </p:cNvPr>
          <p:cNvCxnSpPr>
            <a:cxnSpLocks/>
          </p:cNvCxnSpPr>
          <p:nvPr/>
        </p:nvCxnSpPr>
        <p:spPr>
          <a:xfrm>
            <a:off x="7333627" y="4328492"/>
            <a:ext cx="573265" cy="0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179A92D-61C3-369C-FA44-53B4020738D1}"/>
              </a:ext>
            </a:extLst>
          </p:cNvPr>
          <p:cNvCxnSpPr>
            <a:cxnSpLocks/>
          </p:cNvCxnSpPr>
          <p:nvPr/>
        </p:nvCxnSpPr>
        <p:spPr>
          <a:xfrm>
            <a:off x="6370328" y="2171070"/>
            <a:ext cx="3421668" cy="0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ligne, Tracé, diagramme&#10;&#10;Description générée automatiquement">
            <a:extLst>
              <a:ext uri="{FF2B5EF4-FFF2-40B4-BE49-F238E27FC236}">
                <a16:creationId xmlns:a16="http://schemas.microsoft.com/office/drawing/2014/main" id="{64E04EA3-F81F-5AE3-EA8C-5D88630D3A2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480" y="1882310"/>
            <a:ext cx="5081031" cy="274650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9922FEB-A43B-E5C5-C4C8-3752EF5B3D3E}"/>
              </a:ext>
            </a:extLst>
          </p:cNvPr>
          <p:cNvSpPr txBox="1"/>
          <p:nvPr/>
        </p:nvSpPr>
        <p:spPr>
          <a:xfrm>
            <a:off x="2046428" y="5100520"/>
            <a:ext cx="31678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60933C"/>
                </a:solidFill>
              </a:rPr>
              <a:t>Critères :</a:t>
            </a:r>
          </a:p>
          <a:p>
            <a:r>
              <a:rPr lang="fr-FR" dirty="0">
                <a:solidFill>
                  <a:srgbClr val="60933C"/>
                </a:solidFill>
              </a:rPr>
              <a:t>poids - taille</a:t>
            </a:r>
          </a:p>
          <a:p>
            <a:r>
              <a:rPr lang="fr-FR" dirty="0">
                <a:solidFill>
                  <a:srgbClr val="60933C"/>
                </a:solidFill>
              </a:rPr>
              <a:t>quotient intellectuel</a:t>
            </a:r>
          </a:p>
          <a:p>
            <a:r>
              <a:rPr lang="fr-FR" dirty="0">
                <a:solidFill>
                  <a:srgbClr val="60933C"/>
                </a:solidFill>
              </a:rPr>
              <a:t>qualités morales</a:t>
            </a:r>
          </a:p>
          <a:p>
            <a:r>
              <a:rPr lang="fr-FR" dirty="0">
                <a:solidFill>
                  <a:srgbClr val="60933C"/>
                </a:solidFill>
              </a:rPr>
              <a:t>performances (&gt; compétences)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1408A2F-C764-B5F4-8D7A-CE7DCD64556B}"/>
              </a:ext>
            </a:extLst>
          </p:cNvPr>
          <p:cNvCxnSpPr>
            <a:cxnSpLocks/>
          </p:cNvCxnSpPr>
          <p:nvPr/>
        </p:nvCxnSpPr>
        <p:spPr>
          <a:xfrm>
            <a:off x="2018583" y="5027496"/>
            <a:ext cx="0" cy="1485900"/>
          </a:xfrm>
          <a:prstGeom prst="line">
            <a:avLst/>
          </a:prstGeom>
          <a:ln>
            <a:solidFill>
              <a:srgbClr val="609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que 7" descr="Quadrirotor avec un remplissage uni">
            <a:extLst>
              <a:ext uri="{FF2B5EF4-FFF2-40B4-BE49-F238E27FC236}">
                <a16:creationId xmlns:a16="http://schemas.microsoft.com/office/drawing/2014/main" id="{32F8DF94-FCF0-D950-C478-AD3E78493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34795" y="65509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8F66B8D-975F-2E4B-ED19-8F428A059B5B}"/>
              </a:ext>
            </a:extLst>
          </p:cNvPr>
          <p:cNvSpPr txBox="1"/>
          <p:nvPr/>
        </p:nvSpPr>
        <p:spPr>
          <a:xfrm>
            <a:off x="10924674" y="1467853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60933C"/>
                </a:solidFill>
              </a:rPr>
              <a:t>Drone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DC1E229-AC3D-9D1E-D186-2C7E78EC5357}"/>
              </a:ext>
            </a:extLst>
          </p:cNvPr>
          <p:cNvCxnSpPr/>
          <p:nvPr/>
        </p:nvCxnSpPr>
        <p:spPr>
          <a:xfrm>
            <a:off x="10249195" y="1366038"/>
            <a:ext cx="470942" cy="175196"/>
          </a:xfrm>
          <a:prstGeom prst="line">
            <a:avLst/>
          </a:prstGeom>
          <a:ln>
            <a:solidFill>
              <a:srgbClr val="609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A436D44-8DBF-4DB2-8333-9B8960517A79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QUELLES SUITES ?</a:t>
            </a:r>
            <a:endParaRPr lang="fr-FR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92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3BD9FE4F-632D-C0CF-13E2-D58C2A0CBE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1935" y="1323956"/>
            <a:ext cx="7001852" cy="26483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8E52807-94B5-5682-7B51-081758A288DC}"/>
              </a:ext>
            </a:extLst>
          </p:cNvPr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18"/>
          <a:stretch/>
        </p:blipFill>
        <p:spPr>
          <a:xfrm>
            <a:off x="1543366" y="4527769"/>
            <a:ext cx="5752353" cy="1805650"/>
          </a:xfrm>
          <a:prstGeom prst="snipRoundRect">
            <a:avLst>
              <a:gd name="adj1" fmla="val 16667"/>
              <a:gd name="adj2" fmla="val 21363"/>
            </a:avLst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DD22EAA-9267-B39F-A4D4-0034FA015FD9}"/>
              </a:ext>
            </a:extLst>
          </p:cNvPr>
          <p:cNvSpPr txBox="1"/>
          <p:nvPr/>
        </p:nvSpPr>
        <p:spPr>
          <a:xfrm>
            <a:off x="2968718" y="6148753"/>
            <a:ext cx="1280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rgbClr val="C00000"/>
                </a:solidFill>
              </a:rPr>
              <a:t>Trop facile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90B5BEF-A4F1-9657-1B09-1CCAF16E8F70}"/>
              </a:ext>
            </a:extLst>
          </p:cNvPr>
          <p:cNvSpPr txBox="1"/>
          <p:nvPr/>
        </p:nvSpPr>
        <p:spPr>
          <a:xfrm>
            <a:off x="4472954" y="6148753"/>
            <a:ext cx="1656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Trop difficile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70756B7-A3AD-2844-A4DB-34932E5C1D8A}"/>
              </a:ext>
            </a:extLst>
          </p:cNvPr>
          <p:cNvSpPr txBox="1"/>
          <p:nvPr/>
        </p:nvSpPr>
        <p:spPr>
          <a:xfrm>
            <a:off x="5717410" y="56500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+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192FBBE-9394-30B0-79A0-EC527CF752B5}"/>
              </a:ext>
            </a:extLst>
          </p:cNvPr>
          <p:cNvSpPr txBox="1"/>
          <p:nvPr/>
        </p:nvSpPr>
        <p:spPr>
          <a:xfrm>
            <a:off x="2876353" y="56500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̶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6AFDF48-B744-4DB2-8D1D-795FB0995979}"/>
              </a:ext>
            </a:extLst>
          </p:cNvPr>
          <p:cNvSpPr txBox="1"/>
          <p:nvPr/>
        </p:nvSpPr>
        <p:spPr>
          <a:xfrm>
            <a:off x="7295719" y="5996534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SCORES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CEBEA9-5B93-6CEF-301E-FD6F676A54C6}"/>
              </a:ext>
            </a:extLst>
          </p:cNvPr>
          <p:cNvSpPr txBox="1"/>
          <p:nvPr/>
        </p:nvSpPr>
        <p:spPr>
          <a:xfrm rot="16200000">
            <a:off x="1148672" y="3618800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NB D’ÉLÈVES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DBB276DE-FF3F-C998-1B9D-BFB67C70F8C3}"/>
              </a:ext>
            </a:extLst>
          </p:cNvPr>
          <p:cNvSpPr txBox="1"/>
          <p:nvPr/>
        </p:nvSpPr>
        <p:spPr>
          <a:xfrm>
            <a:off x="9215594" y="1066476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A2 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̶̶ 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1207 candidats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F605FD-021D-88CE-91E8-FBEA33584D05}"/>
              </a:ext>
            </a:extLst>
          </p:cNvPr>
          <p:cNvSpPr/>
          <p:nvPr/>
        </p:nvSpPr>
        <p:spPr>
          <a:xfrm>
            <a:off x="1753324" y="106698"/>
            <a:ext cx="3057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Biais </a:t>
            </a: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Signification des notes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9743E2-14C6-74B5-6556-0012BF7596CA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QUELLES SUITES ?</a:t>
            </a:r>
            <a:endParaRPr lang="fr-FR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566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quatre pointes 1">
            <a:extLst>
              <a:ext uri="{FF2B5EF4-FFF2-40B4-BE49-F238E27FC236}">
                <a16:creationId xmlns:a16="http://schemas.microsoft.com/office/drawing/2014/main" id="{B86F04FB-3F6D-0286-8FA2-352B071C41AC}"/>
              </a:ext>
            </a:extLst>
          </p:cNvPr>
          <p:cNvSpPr/>
          <p:nvPr/>
        </p:nvSpPr>
        <p:spPr>
          <a:xfrm rot="314129">
            <a:off x="9765999" y="4133833"/>
            <a:ext cx="2057896" cy="2056394"/>
          </a:xfrm>
          <a:prstGeom prst="quadArrow">
            <a:avLst>
              <a:gd name="adj1" fmla="val 22500"/>
              <a:gd name="adj2" fmla="val 23057"/>
              <a:gd name="adj3" fmla="val 14703"/>
            </a:avLst>
          </a:prstGeom>
          <a:solidFill>
            <a:srgbClr val="CDE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461F44-6902-95F0-16F6-491450D59A9F}"/>
              </a:ext>
            </a:extLst>
          </p:cNvPr>
          <p:cNvSpPr/>
          <p:nvPr/>
        </p:nvSpPr>
        <p:spPr>
          <a:xfrm rot="16200000">
            <a:off x="-1878105" y="1878096"/>
            <a:ext cx="6858001" cy="31017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4CDD795-CD36-FA2A-DA7E-E846E9775F71}"/>
              </a:ext>
            </a:extLst>
          </p:cNvPr>
          <p:cNvSpPr txBox="1"/>
          <p:nvPr/>
        </p:nvSpPr>
        <p:spPr>
          <a:xfrm>
            <a:off x="5656899" y="3276470"/>
            <a:ext cx="4604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/>
              <a:t>L’évaluation    </a:t>
            </a:r>
            <a:br>
              <a:rPr lang="fr-FR" sz="3600" b="1" dirty="0"/>
            </a:br>
            <a:r>
              <a:rPr lang="fr-FR" sz="3600" b="1" dirty="0"/>
              <a:t>« dans tous ses états »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3B54F61-1FF8-FBAB-6F96-EE3B31077A81}"/>
              </a:ext>
            </a:extLst>
          </p:cNvPr>
          <p:cNvSpPr txBox="1"/>
          <p:nvPr/>
        </p:nvSpPr>
        <p:spPr>
          <a:xfrm>
            <a:off x="4145594" y="5398760"/>
            <a:ext cx="3900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Olivier DELHAYE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Didacticien des langues et docimologue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Université Aristote de Thessaloniki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9BF07DE-1655-06E7-1BAC-3155F9F4C333}"/>
              </a:ext>
            </a:extLst>
          </p:cNvPr>
          <p:cNvSpPr txBox="1"/>
          <p:nvPr/>
        </p:nvSpPr>
        <p:spPr>
          <a:xfrm>
            <a:off x="217429" y="2023978"/>
            <a:ext cx="271243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Association 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des professeurs 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de français 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de formation universitaire</a:t>
            </a:r>
          </a:p>
          <a:p>
            <a:endParaRPr lang="fr-FR" dirty="0"/>
          </a:p>
          <a:p>
            <a:r>
              <a:rPr lang="fr-FR" sz="2400" b="1" dirty="0">
                <a:solidFill>
                  <a:srgbClr val="FE0002"/>
                </a:solidFill>
              </a:rPr>
              <a:t>  18</a:t>
            </a:r>
            <a:r>
              <a:rPr lang="fr-FR" sz="2400" b="1" baseline="30000" dirty="0">
                <a:solidFill>
                  <a:srgbClr val="FE0002"/>
                </a:solidFill>
              </a:rPr>
              <a:t>e</a:t>
            </a:r>
            <a:r>
              <a:rPr lang="fr-FR" sz="2400" b="1" dirty="0">
                <a:solidFill>
                  <a:srgbClr val="FE0002"/>
                </a:solidFill>
              </a:rPr>
              <a:t> </a:t>
            </a:r>
          </a:p>
          <a:p>
            <a:r>
              <a:rPr lang="fr-FR" sz="2400" b="1" dirty="0">
                <a:solidFill>
                  <a:srgbClr val="FE0002"/>
                </a:solidFill>
              </a:rPr>
              <a:t>  Séminaire </a:t>
            </a:r>
          </a:p>
          <a:p>
            <a:r>
              <a:rPr lang="fr-FR" sz="2400" b="1" dirty="0">
                <a:solidFill>
                  <a:srgbClr val="FE0002"/>
                </a:solidFill>
              </a:rPr>
              <a:t>  de rentrée</a:t>
            </a:r>
          </a:p>
          <a:p>
            <a:endParaRPr lang="fr-FR" sz="2400" b="1" dirty="0"/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Le Pirée </a:t>
            </a:r>
          </a:p>
          <a:p>
            <a:pPr>
              <a:spcAft>
                <a:spcPts val="1200"/>
              </a:spcAft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6-9 septembre 2023</a:t>
            </a:r>
            <a:endParaRPr lang="el-G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Écoles </a:t>
            </a:r>
            <a:r>
              <a:rPr lang="el-GR" i="1" dirty="0">
                <a:solidFill>
                  <a:schemeClr val="accent5">
                    <a:lumMod val="75000"/>
                  </a:schemeClr>
                </a:solidFill>
              </a:rPr>
              <a:t>Παιδαγωγική-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Birds</a:t>
            </a:r>
            <a:endParaRPr lang="fr-FR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Image 11" descr="Une image contenant Police, Graphique, conception">
            <a:extLst>
              <a:ext uri="{FF2B5EF4-FFF2-40B4-BE49-F238E27FC236}">
                <a16:creationId xmlns:a16="http://schemas.microsoft.com/office/drawing/2014/main" id="{1572F4FF-0996-0163-4BCA-D146883D552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64" y="654641"/>
            <a:ext cx="1745672" cy="106888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8129949-2DD5-4518-A7AE-F271D2614FBD}"/>
              </a:ext>
            </a:extLst>
          </p:cNvPr>
          <p:cNvSpPr txBox="1"/>
          <p:nvPr/>
        </p:nvSpPr>
        <p:spPr>
          <a:xfrm>
            <a:off x="7515713" y="1035623"/>
            <a:ext cx="413851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« dans tous ses états »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dɑ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̃ tu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sɛ.z‿e.ta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/</a:t>
            </a:r>
          </a:p>
          <a:p>
            <a:pPr algn="r">
              <a:spcAft>
                <a:spcPts val="600"/>
              </a:spcAft>
            </a:pP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(Sens propre)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En totalité ; sous tous les angles, tous les points de vue.</a:t>
            </a:r>
          </a:p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(Sens figuré)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Dans un état d'émotion </a:t>
            </a:r>
            <a:br>
              <a:rPr lang="fr-FR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très perturbé.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31D4AC0F-755C-FA54-2326-E836100EEE74}"/>
              </a:ext>
            </a:extLst>
          </p:cNvPr>
          <p:cNvCxnSpPr>
            <a:cxnSpLocks/>
          </p:cNvCxnSpPr>
          <p:nvPr/>
        </p:nvCxnSpPr>
        <p:spPr>
          <a:xfrm flipV="1">
            <a:off x="8848436" y="2788377"/>
            <a:ext cx="501398" cy="832278"/>
          </a:xfrm>
          <a:prstGeom prst="line">
            <a:avLst/>
          </a:prstGeom>
          <a:ln>
            <a:solidFill>
              <a:srgbClr val="8FA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CDD5DFB4-888F-028E-0681-532D846143D5}"/>
              </a:ext>
            </a:extLst>
          </p:cNvPr>
          <p:cNvCxnSpPr>
            <a:cxnSpLocks/>
          </p:cNvCxnSpPr>
          <p:nvPr/>
        </p:nvCxnSpPr>
        <p:spPr>
          <a:xfrm>
            <a:off x="330005" y="3453494"/>
            <a:ext cx="0" cy="1111827"/>
          </a:xfrm>
          <a:prstGeom prst="line">
            <a:avLst/>
          </a:prstGeom>
          <a:ln w="19050">
            <a:solidFill>
              <a:srgbClr val="5386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E4144C52-E7E9-CD37-56BF-61C9579589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541" y="5945745"/>
            <a:ext cx="1066482" cy="526967"/>
          </a:xfrm>
          <a:prstGeom prst="rect">
            <a:avLst/>
          </a:prstGeom>
        </p:spPr>
      </p:pic>
      <p:pic>
        <p:nvPicPr>
          <p:cNvPr id="9" name="Image 8">
            <a:hlinkClick r:id="rId6"/>
            <a:extLst>
              <a:ext uri="{FF2B5EF4-FFF2-40B4-BE49-F238E27FC236}">
                <a16:creationId xmlns:a16="http://schemas.microsoft.com/office/drawing/2014/main" id="{94BDEA67-EA5C-5DA8-CD9A-DB7A5F46075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2702" y="3077988"/>
            <a:ext cx="1634197" cy="1634197"/>
          </a:xfrm>
          <a:prstGeom prst="rect">
            <a:avLst/>
          </a:prstGeom>
        </p:spPr>
      </p:pic>
      <p:pic>
        <p:nvPicPr>
          <p:cNvPr id="5" name="Graphique 4" descr="Zombie avec un remplissage uni">
            <a:extLst>
              <a:ext uri="{FF2B5EF4-FFF2-40B4-BE49-F238E27FC236}">
                <a16:creationId xmlns:a16="http://schemas.microsoft.com/office/drawing/2014/main" id="{060D60F3-7DB0-0A2E-A9A5-B123CD2271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21885"/>
          <a:stretch/>
        </p:blipFill>
        <p:spPr>
          <a:xfrm>
            <a:off x="8724899" y="4712185"/>
            <a:ext cx="2765000" cy="215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19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299D95F-9F49-2285-94D1-1A1595C77246}"/>
              </a:ext>
            </a:extLst>
          </p:cNvPr>
          <p:cNvSpPr txBox="1"/>
          <p:nvPr/>
        </p:nvSpPr>
        <p:spPr>
          <a:xfrm>
            <a:off x="7673161" y="1576658"/>
            <a:ext cx="2029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B050"/>
                </a:solidFill>
              </a:rPr>
              <a:t>MOYENNE (72 %)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BD9FE4F-632D-C0CF-13E2-D58C2A0CBE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0020" y="1953768"/>
            <a:ext cx="7001852" cy="26483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AAAE48-E1B2-D5B7-D067-AF35BA9A58A3}"/>
              </a:ext>
            </a:extLst>
          </p:cNvPr>
          <p:cNvSpPr/>
          <p:nvPr/>
        </p:nvSpPr>
        <p:spPr>
          <a:xfrm>
            <a:off x="1753324" y="106698"/>
            <a:ext cx="3057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Biais </a:t>
            </a: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Signification des notes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F65E47A-9E6B-9EA7-C81C-EACF222A0BA5}"/>
              </a:ext>
            </a:extLst>
          </p:cNvPr>
          <p:cNvCxnSpPr>
            <a:cxnSpLocks/>
          </p:cNvCxnSpPr>
          <p:nvPr/>
        </p:nvCxnSpPr>
        <p:spPr>
          <a:xfrm>
            <a:off x="8370388" y="1909776"/>
            <a:ext cx="0" cy="3160510"/>
          </a:xfrm>
          <a:prstGeom prst="line">
            <a:avLst/>
          </a:prstGeom>
          <a:ln w="444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1CAEC7F-07F6-D1F0-3C4B-646C9BA9320D}"/>
              </a:ext>
            </a:extLst>
          </p:cNvPr>
          <p:cNvCxnSpPr>
            <a:cxnSpLocks/>
          </p:cNvCxnSpPr>
          <p:nvPr/>
        </p:nvCxnSpPr>
        <p:spPr>
          <a:xfrm>
            <a:off x="7510312" y="1445189"/>
            <a:ext cx="0" cy="3200891"/>
          </a:xfrm>
          <a:prstGeom prst="line">
            <a:avLst/>
          </a:prstGeom>
          <a:ln w="444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F808A8F8-6EE1-1ED6-E3D8-214CCE4A2CEE}"/>
              </a:ext>
            </a:extLst>
          </p:cNvPr>
          <p:cNvSpPr txBox="1"/>
          <p:nvPr/>
        </p:nvSpPr>
        <p:spPr>
          <a:xfrm>
            <a:off x="6217928" y="1072574"/>
            <a:ext cx="25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SEUIL DE RÉUSSITE (60 %)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05C7DD6-DBE7-DDEA-39FA-C0467026BD34}"/>
              </a:ext>
            </a:extLst>
          </p:cNvPr>
          <p:cNvSpPr txBox="1"/>
          <p:nvPr/>
        </p:nvSpPr>
        <p:spPr>
          <a:xfrm>
            <a:off x="7673161" y="6054291"/>
            <a:ext cx="292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B050"/>
                </a:solidFill>
              </a:rPr>
              <a:t>Évaluation </a:t>
            </a:r>
            <a:r>
              <a:rPr lang="fr-FR" sz="2400" u="sng" dirty="0">
                <a:solidFill>
                  <a:srgbClr val="00B050"/>
                </a:solidFill>
              </a:rPr>
              <a:t>normative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F6DB65D-D6EB-AA2A-94CA-7DEE369BB8DA}"/>
              </a:ext>
            </a:extLst>
          </p:cNvPr>
          <p:cNvSpPr txBox="1"/>
          <p:nvPr/>
        </p:nvSpPr>
        <p:spPr>
          <a:xfrm>
            <a:off x="2398814" y="5167745"/>
            <a:ext cx="2834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>
                <a:solidFill>
                  <a:srgbClr val="C00000"/>
                </a:solidFill>
              </a:rPr>
              <a:t>Évaluation </a:t>
            </a:r>
            <a:r>
              <a:rPr lang="fr-FR" sz="2400" u="sng" dirty="0">
                <a:solidFill>
                  <a:srgbClr val="C00000"/>
                </a:solidFill>
              </a:rPr>
              <a:t>critériée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0668D98-F923-9D22-6D25-EAE72BE2F136}"/>
              </a:ext>
            </a:extLst>
          </p:cNvPr>
          <p:cNvCxnSpPr>
            <a:cxnSpLocks/>
          </p:cNvCxnSpPr>
          <p:nvPr/>
        </p:nvCxnSpPr>
        <p:spPr>
          <a:xfrm flipH="1">
            <a:off x="5193787" y="2625666"/>
            <a:ext cx="2335775" cy="25758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0576857-8FC7-31A2-FFBA-D94135FE78FF}"/>
              </a:ext>
            </a:extLst>
          </p:cNvPr>
          <p:cNvCxnSpPr>
            <a:cxnSpLocks/>
          </p:cNvCxnSpPr>
          <p:nvPr/>
        </p:nvCxnSpPr>
        <p:spPr>
          <a:xfrm>
            <a:off x="8370388" y="4710246"/>
            <a:ext cx="1071995" cy="134404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245ADE8-AC76-45A3-8AAD-D62C45BD8761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QUELLES SUITES ?</a:t>
            </a:r>
            <a:endParaRPr lang="fr-FR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351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94FDAE9-1CFB-BE86-B8CF-389C6F95B5D0}"/>
              </a:ext>
            </a:extLst>
          </p:cNvPr>
          <p:cNvCxnSpPr>
            <a:cxnSpLocks/>
          </p:cNvCxnSpPr>
          <p:nvPr/>
        </p:nvCxnSpPr>
        <p:spPr>
          <a:xfrm>
            <a:off x="5199321" y="4104167"/>
            <a:ext cx="896679" cy="0"/>
          </a:xfrm>
          <a:prstGeom prst="line">
            <a:avLst/>
          </a:prstGeom>
          <a:ln w="76200">
            <a:solidFill>
              <a:srgbClr val="2416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2178627-EB5B-3FDF-C91A-B5FD1A919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174" y="2107680"/>
            <a:ext cx="6007315" cy="4067174"/>
          </a:xfrm>
          <a:prstGeom prst="rect">
            <a:avLst/>
          </a:prstGeom>
          <a:solidFill>
            <a:srgbClr val="2416A5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4E411B1-896A-B92C-51C3-8C8685FD3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699" y="2107680"/>
            <a:ext cx="3724275" cy="406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F405A827-C540-36CA-5750-91B909CA1339}"/>
              </a:ext>
            </a:extLst>
          </p:cNvPr>
          <p:cNvSpPr/>
          <p:nvPr/>
        </p:nvSpPr>
        <p:spPr>
          <a:xfrm>
            <a:off x="8068542" y="4633298"/>
            <a:ext cx="176646" cy="176646"/>
          </a:xfrm>
          <a:prstGeom prst="ellipse">
            <a:avLst/>
          </a:prstGeom>
          <a:solidFill>
            <a:srgbClr val="2416A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2786DAF-C65E-278C-0D50-CCD3001A7EE6}"/>
              </a:ext>
            </a:extLst>
          </p:cNvPr>
          <p:cNvSpPr/>
          <p:nvPr/>
        </p:nvSpPr>
        <p:spPr>
          <a:xfrm>
            <a:off x="8962159" y="4593272"/>
            <a:ext cx="176646" cy="176646"/>
          </a:xfrm>
          <a:prstGeom prst="ellipse">
            <a:avLst/>
          </a:prstGeom>
          <a:solidFill>
            <a:srgbClr val="241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FC34BF4-2E40-952F-B63F-1A81A6863359}"/>
              </a:ext>
            </a:extLst>
          </p:cNvPr>
          <p:cNvSpPr/>
          <p:nvPr/>
        </p:nvSpPr>
        <p:spPr>
          <a:xfrm>
            <a:off x="9266094" y="4196880"/>
            <a:ext cx="176646" cy="176646"/>
          </a:xfrm>
          <a:prstGeom prst="ellipse">
            <a:avLst/>
          </a:prstGeom>
          <a:solidFill>
            <a:srgbClr val="241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30F1947-C825-64FB-6577-5BEF3FFDAF81}"/>
              </a:ext>
            </a:extLst>
          </p:cNvPr>
          <p:cNvSpPr/>
          <p:nvPr/>
        </p:nvSpPr>
        <p:spPr>
          <a:xfrm>
            <a:off x="9658351" y="3762000"/>
            <a:ext cx="176646" cy="176646"/>
          </a:xfrm>
          <a:prstGeom prst="ellipse">
            <a:avLst/>
          </a:prstGeom>
          <a:solidFill>
            <a:srgbClr val="2416A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E1AB7D1-3979-FE59-833A-8786C4B48D6B}"/>
              </a:ext>
            </a:extLst>
          </p:cNvPr>
          <p:cNvSpPr/>
          <p:nvPr/>
        </p:nvSpPr>
        <p:spPr>
          <a:xfrm>
            <a:off x="9959687" y="4216124"/>
            <a:ext cx="176646" cy="176646"/>
          </a:xfrm>
          <a:prstGeom prst="ellipse">
            <a:avLst/>
          </a:prstGeom>
          <a:solidFill>
            <a:srgbClr val="241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DB99F9D-0ADF-F9B0-955F-08A7DD11867C}"/>
              </a:ext>
            </a:extLst>
          </p:cNvPr>
          <p:cNvSpPr/>
          <p:nvPr/>
        </p:nvSpPr>
        <p:spPr>
          <a:xfrm>
            <a:off x="10261022" y="4593272"/>
            <a:ext cx="176646" cy="176646"/>
          </a:xfrm>
          <a:prstGeom prst="ellipse">
            <a:avLst/>
          </a:prstGeom>
          <a:solidFill>
            <a:srgbClr val="2416A5"/>
          </a:solidFill>
          <a:ln w="381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34BB58-DF3E-051F-79BD-3376639B0FF3}"/>
              </a:ext>
            </a:extLst>
          </p:cNvPr>
          <p:cNvSpPr/>
          <p:nvPr/>
        </p:nvSpPr>
        <p:spPr>
          <a:xfrm>
            <a:off x="1677699" y="232005"/>
            <a:ext cx="50898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Sur le terrain</a:t>
            </a:r>
          </a:p>
          <a:p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Estimation ponctuelle </a:t>
            </a:r>
            <a:br>
              <a:rPr lang="fr-FR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de la réalité des acquis d’apprentissage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8BF0A56-96B3-706E-C02D-DEE88E007ACD}"/>
              </a:ext>
            </a:extLst>
          </p:cNvPr>
          <p:cNvSpPr/>
          <p:nvPr/>
        </p:nvSpPr>
        <p:spPr>
          <a:xfrm>
            <a:off x="9658351" y="4216480"/>
            <a:ext cx="176646" cy="176646"/>
          </a:xfrm>
          <a:prstGeom prst="ellipse">
            <a:avLst/>
          </a:prstGeom>
          <a:solidFill>
            <a:srgbClr val="241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BA5A3A7-97E8-5A24-91FD-B133DD0D85B3}"/>
              </a:ext>
            </a:extLst>
          </p:cNvPr>
          <p:cNvSpPr/>
          <p:nvPr/>
        </p:nvSpPr>
        <p:spPr>
          <a:xfrm>
            <a:off x="9662777" y="4551310"/>
            <a:ext cx="176646" cy="176646"/>
          </a:xfrm>
          <a:prstGeom prst="ellipse">
            <a:avLst/>
          </a:prstGeom>
          <a:solidFill>
            <a:srgbClr val="241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DFD2DA4-134F-DBA5-13B2-47843F76C331}"/>
              </a:ext>
            </a:extLst>
          </p:cNvPr>
          <p:cNvSpPr/>
          <p:nvPr/>
        </p:nvSpPr>
        <p:spPr>
          <a:xfrm>
            <a:off x="9989406" y="4561038"/>
            <a:ext cx="176646" cy="176646"/>
          </a:xfrm>
          <a:prstGeom prst="ellipse">
            <a:avLst/>
          </a:prstGeom>
          <a:solidFill>
            <a:srgbClr val="241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3F0FB98-6759-A7F2-2A0D-0605B1AF49C4}"/>
              </a:ext>
            </a:extLst>
          </p:cNvPr>
          <p:cNvSpPr/>
          <p:nvPr/>
        </p:nvSpPr>
        <p:spPr>
          <a:xfrm>
            <a:off x="9306359" y="4575828"/>
            <a:ext cx="176646" cy="176646"/>
          </a:xfrm>
          <a:prstGeom prst="ellipse">
            <a:avLst/>
          </a:prstGeom>
          <a:solidFill>
            <a:srgbClr val="241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B48665B-3488-6F00-C848-4A592CA08E9A}"/>
              </a:ext>
            </a:extLst>
          </p:cNvPr>
          <p:cNvCxnSpPr>
            <a:cxnSpLocks/>
          </p:cNvCxnSpPr>
          <p:nvPr/>
        </p:nvCxnSpPr>
        <p:spPr>
          <a:xfrm flipH="1">
            <a:off x="4433777" y="1658679"/>
            <a:ext cx="425302" cy="744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7132FA1-129A-4D69-5FD9-2B43D5ACB34C}"/>
              </a:ext>
            </a:extLst>
          </p:cNvPr>
          <p:cNvCxnSpPr>
            <a:cxnSpLocks/>
          </p:cNvCxnSpPr>
          <p:nvPr/>
        </p:nvCxnSpPr>
        <p:spPr>
          <a:xfrm>
            <a:off x="4859079" y="1658679"/>
            <a:ext cx="2041451" cy="8506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2AE7196-029A-52FF-F7A6-A0533B51165F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QUELLES SUITES ?</a:t>
            </a:r>
            <a:endParaRPr lang="fr-FR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539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178627-EB5B-3FDF-C91A-B5FD1A919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174" y="2107680"/>
            <a:ext cx="6007315" cy="4067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4E411B1-896A-B92C-51C3-8C8685FD3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699" y="2107680"/>
            <a:ext cx="3724275" cy="406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250E782-A80E-9B25-02AD-2A6FD220A557}"/>
              </a:ext>
            </a:extLst>
          </p:cNvPr>
          <p:cNvCxnSpPr>
            <a:cxnSpLocks/>
          </p:cNvCxnSpPr>
          <p:nvPr/>
        </p:nvCxnSpPr>
        <p:spPr>
          <a:xfrm>
            <a:off x="9746674" y="1803313"/>
            <a:ext cx="0" cy="4761116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F405A827-C540-36CA-5750-91B909CA1339}"/>
              </a:ext>
            </a:extLst>
          </p:cNvPr>
          <p:cNvSpPr/>
          <p:nvPr/>
        </p:nvSpPr>
        <p:spPr>
          <a:xfrm>
            <a:off x="8068542" y="4633298"/>
            <a:ext cx="176646" cy="176646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B10CCC4A-1DA9-BC5E-D87C-A32D294D9DD2}"/>
              </a:ext>
            </a:extLst>
          </p:cNvPr>
          <p:cNvSpPr/>
          <p:nvPr/>
        </p:nvSpPr>
        <p:spPr>
          <a:xfrm>
            <a:off x="9050482" y="3850323"/>
            <a:ext cx="1298863" cy="831272"/>
          </a:xfrm>
          <a:custGeom>
            <a:avLst/>
            <a:gdLst>
              <a:gd name="connsiteX0" fmla="*/ 0 w 1298863"/>
              <a:gd name="connsiteY0" fmla="*/ 831272 h 831272"/>
              <a:gd name="connsiteX1" fmla="*/ 322118 w 1298863"/>
              <a:gd name="connsiteY1" fmla="*/ 446809 h 831272"/>
              <a:gd name="connsiteX2" fmla="*/ 665018 w 1298863"/>
              <a:gd name="connsiteY2" fmla="*/ 0 h 831272"/>
              <a:gd name="connsiteX3" fmla="*/ 997527 w 1298863"/>
              <a:gd name="connsiteY3" fmla="*/ 446809 h 831272"/>
              <a:gd name="connsiteX4" fmla="*/ 1298863 w 1298863"/>
              <a:gd name="connsiteY4" fmla="*/ 810490 h 8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8863" h="831272">
                <a:moveTo>
                  <a:pt x="0" y="831272"/>
                </a:moveTo>
                <a:cubicBezTo>
                  <a:pt x="105641" y="708313"/>
                  <a:pt x="211282" y="585354"/>
                  <a:pt x="322118" y="446809"/>
                </a:cubicBezTo>
                <a:cubicBezTo>
                  <a:pt x="432954" y="308264"/>
                  <a:pt x="552450" y="0"/>
                  <a:pt x="665018" y="0"/>
                </a:cubicBezTo>
                <a:cubicBezTo>
                  <a:pt x="777586" y="0"/>
                  <a:pt x="891886" y="311727"/>
                  <a:pt x="997527" y="446809"/>
                </a:cubicBezTo>
                <a:cubicBezTo>
                  <a:pt x="1103168" y="581891"/>
                  <a:pt x="1201015" y="696190"/>
                  <a:pt x="1298863" y="81049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2786DAF-C65E-278C-0D50-CCD3001A7EE6}"/>
              </a:ext>
            </a:extLst>
          </p:cNvPr>
          <p:cNvSpPr/>
          <p:nvPr/>
        </p:nvSpPr>
        <p:spPr>
          <a:xfrm>
            <a:off x="8962159" y="4593272"/>
            <a:ext cx="176646" cy="176646"/>
          </a:xfrm>
          <a:prstGeom prst="ellipse">
            <a:avLst/>
          </a:prstGeom>
          <a:solidFill>
            <a:srgbClr val="00DE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FC34BF4-2E40-952F-B63F-1A81A6863359}"/>
              </a:ext>
            </a:extLst>
          </p:cNvPr>
          <p:cNvSpPr/>
          <p:nvPr/>
        </p:nvSpPr>
        <p:spPr>
          <a:xfrm>
            <a:off x="9266094" y="4196880"/>
            <a:ext cx="176646" cy="176646"/>
          </a:xfrm>
          <a:prstGeom prst="ellipse">
            <a:avLst/>
          </a:prstGeom>
          <a:solidFill>
            <a:srgbClr val="00DE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30F1947-C825-64FB-6577-5BEF3FFDAF81}"/>
              </a:ext>
            </a:extLst>
          </p:cNvPr>
          <p:cNvSpPr/>
          <p:nvPr/>
        </p:nvSpPr>
        <p:spPr>
          <a:xfrm>
            <a:off x="9658351" y="3762000"/>
            <a:ext cx="176646" cy="176646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E1AB7D1-3979-FE59-833A-8786C4B48D6B}"/>
              </a:ext>
            </a:extLst>
          </p:cNvPr>
          <p:cNvSpPr/>
          <p:nvPr/>
        </p:nvSpPr>
        <p:spPr>
          <a:xfrm>
            <a:off x="9959687" y="4216124"/>
            <a:ext cx="176646" cy="176646"/>
          </a:xfrm>
          <a:prstGeom prst="ellipse">
            <a:avLst/>
          </a:prstGeom>
          <a:solidFill>
            <a:srgbClr val="00DE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DB99F9D-0ADF-F9B0-955F-08A7DD11867C}"/>
              </a:ext>
            </a:extLst>
          </p:cNvPr>
          <p:cNvSpPr/>
          <p:nvPr/>
        </p:nvSpPr>
        <p:spPr>
          <a:xfrm>
            <a:off x="10261022" y="4593272"/>
            <a:ext cx="176646" cy="176646"/>
          </a:xfrm>
          <a:prstGeom prst="ellipse">
            <a:avLst/>
          </a:prstGeom>
          <a:solidFill>
            <a:srgbClr val="00DE64"/>
          </a:solidFill>
          <a:ln w="381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34BB58-DF3E-051F-79BD-3376639B0FF3}"/>
              </a:ext>
            </a:extLst>
          </p:cNvPr>
          <p:cNvSpPr/>
          <p:nvPr/>
        </p:nvSpPr>
        <p:spPr>
          <a:xfrm>
            <a:off x="1677699" y="232005"/>
            <a:ext cx="50898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Sur le terrain</a:t>
            </a:r>
          </a:p>
          <a:p>
            <a:r>
              <a:rPr lang="fr-FR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Estimation ponctuelle </a:t>
            </a:r>
            <a:br>
              <a:rPr lang="fr-FR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fr-FR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de la réalité des acquis d’apprentissage</a:t>
            </a:r>
            <a:endParaRPr lang="fr-FR" sz="24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59B3BC6-385C-0718-D934-88364C2225D9}"/>
              </a:ext>
            </a:extLst>
          </p:cNvPr>
          <p:cNvCxnSpPr>
            <a:cxnSpLocks/>
          </p:cNvCxnSpPr>
          <p:nvPr/>
        </p:nvCxnSpPr>
        <p:spPr>
          <a:xfrm>
            <a:off x="9821759" y="6564429"/>
            <a:ext cx="878525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triangle" w="lg" len="lg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38BF0A56-96B3-706E-C02D-DEE88E007ACD}"/>
              </a:ext>
            </a:extLst>
          </p:cNvPr>
          <p:cNvSpPr/>
          <p:nvPr/>
        </p:nvSpPr>
        <p:spPr>
          <a:xfrm>
            <a:off x="9658351" y="4216480"/>
            <a:ext cx="176646" cy="176646"/>
          </a:xfrm>
          <a:prstGeom prst="ellipse">
            <a:avLst/>
          </a:prstGeom>
          <a:solidFill>
            <a:srgbClr val="BFC6F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BA5A3A7-97E8-5A24-91FD-B133DD0D85B3}"/>
              </a:ext>
            </a:extLst>
          </p:cNvPr>
          <p:cNvSpPr/>
          <p:nvPr/>
        </p:nvSpPr>
        <p:spPr>
          <a:xfrm>
            <a:off x="9662777" y="4551310"/>
            <a:ext cx="176646" cy="176646"/>
          </a:xfrm>
          <a:prstGeom prst="ellipse">
            <a:avLst/>
          </a:prstGeom>
          <a:solidFill>
            <a:srgbClr val="BFC6F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DFD2DA4-134F-DBA5-13B2-47843F76C331}"/>
              </a:ext>
            </a:extLst>
          </p:cNvPr>
          <p:cNvSpPr/>
          <p:nvPr/>
        </p:nvSpPr>
        <p:spPr>
          <a:xfrm>
            <a:off x="9989406" y="4561038"/>
            <a:ext cx="176646" cy="176646"/>
          </a:xfrm>
          <a:prstGeom prst="ellipse">
            <a:avLst/>
          </a:prstGeom>
          <a:solidFill>
            <a:srgbClr val="BFC6F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3F0FB98-6759-A7F2-2A0D-0605B1AF49C4}"/>
              </a:ext>
            </a:extLst>
          </p:cNvPr>
          <p:cNvSpPr/>
          <p:nvPr/>
        </p:nvSpPr>
        <p:spPr>
          <a:xfrm>
            <a:off x="9306359" y="4575828"/>
            <a:ext cx="176646" cy="176646"/>
          </a:xfrm>
          <a:prstGeom prst="ellipse">
            <a:avLst/>
          </a:prstGeom>
          <a:solidFill>
            <a:srgbClr val="BFC6F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ACCF3E-A08F-C4A1-44DA-FD8B2C65A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8758" y="5152856"/>
            <a:ext cx="191614" cy="3074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DB5C58-A846-E681-43B6-6A458C2D6C91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QUELLES SUITES ?</a:t>
            </a:r>
            <a:endParaRPr lang="fr-FR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135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38C66A7-F2CE-318E-9421-6D81C5ACB6BA}"/>
              </a:ext>
            </a:extLst>
          </p:cNvPr>
          <p:cNvSpPr txBox="1"/>
          <p:nvPr/>
        </p:nvSpPr>
        <p:spPr>
          <a:xfrm>
            <a:off x="3388437" y="3147272"/>
            <a:ext cx="6096000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Comment </a:t>
            </a:r>
            <a:r>
              <a:rPr lang="fr-FR" sz="24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(ne pas devoir) 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corriger </a:t>
            </a:r>
            <a:b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productions orales ou écrites </a:t>
            </a:r>
            <a:b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nos élèves ?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53F21E0-B47A-684F-1B9A-D9FFBBCE8272}"/>
              </a:ext>
            </a:extLst>
          </p:cNvPr>
          <p:cNvSpPr txBox="1"/>
          <p:nvPr/>
        </p:nvSpPr>
        <p:spPr>
          <a:xfrm>
            <a:off x="1603225" y="4846114"/>
            <a:ext cx="10679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8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4</a:t>
            </a:r>
            <a:endParaRPr lang="fr-FR" sz="12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2" name="Image 1" descr="Une image contenant assis, portable, ordinateur, sombre&#10;&#10;Description générée automatiquement">
            <a:extLst>
              <a:ext uri="{FF2B5EF4-FFF2-40B4-BE49-F238E27FC236}">
                <a16:creationId xmlns:a16="http://schemas.microsoft.com/office/drawing/2014/main" id="{4DEAA21F-234A-F763-A170-5F787D01AD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6437" y="5028283"/>
            <a:ext cx="1829717" cy="182971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272687D-6098-B18B-2158-B3686A4F9498}"/>
              </a:ext>
            </a:extLst>
          </p:cNvPr>
          <p:cNvSpPr txBox="1"/>
          <p:nvPr/>
        </p:nvSpPr>
        <p:spPr>
          <a:xfrm>
            <a:off x="1753873" y="385062"/>
            <a:ext cx="374691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Nous sommes avant tout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des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coaches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des entraîneurs,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des animateurs,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…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des experts en </a:t>
            </a: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</a:rPr>
              <a:t>fle</a:t>
            </a:r>
            <a:endParaRPr lang="fr-FR" sz="20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CF1A05-5A50-CE01-8DEF-BEEC90E2E783}"/>
              </a:ext>
            </a:extLst>
          </p:cNvPr>
          <p:cNvSpPr txBox="1"/>
          <p:nvPr/>
        </p:nvSpPr>
        <p:spPr>
          <a:xfrm>
            <a:off x="6400800" y="846727"/>
            <a:ext cx="2189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Mais nous courons parfois à la place de nos poulains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7C32ED8-ACE6-B7C5-B7FD-02C7F04D8BBB}"/>
              </a:ext>
            </a:extLst>
          </p:cNvPr>
          <p:cNvCxnSpPr>
            <a:cxnSpLocks/>
          </p:cNvCxnSpPr>
          <p:nvPr/>
        </p:nvCxnSpPr>
        <p:spPr>
          <a:xfrm>
            <a:off x="4471736" y="1308392"/>
            <a:ext cx="16242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B608900-D104-65AF-45DB-D734EF13CEA5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latin typeface="Arial" panose="020B0604020202020204" pitchFamily="34" charset="0"/>
                <a:cs typeface="Arial" panose="020B0604020202020204" pitchFamily="34" charset="0"/>
              </a:rPr>
              <a:t>EXIT LA CORVÉE</a:t>
            </a:r>
          </a:p>
        </p:txBody>
      </p:sp>
      <p:pic>
        <p:nvPicPr>
          <p:cNvPr id="4" name="Graphique 3" descr="Chronomètre 25% avec un remplissage uni">
            <a:extLst>
              <a:ext uri="{FF2B5EF4-FFF2-40B4-BE49-F238E27FC236}">
                <a16:creationId xmlns:a16="http://schemas.microsoft.com/office/drawing/2014/main" id="{4F5385AF-8A1B-E9E8-C3B7-0818FE78A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0440" y="4230758"/>
            <a:ext cx="1230711" cy="123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71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81F04DF-2807-4303-908D-5A6A1CB4E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4924" y="823548"/>
            <a:ext cx="7763958" cy="5210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F9666D-1E34-49A4-993B-D83C2677B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DD73-DC95-423A-B170-13939BF1778F}" type="slidenum">
              <a:rPr lang="fr-FR" smtClean="0"/>
              <a:t>24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D22C4C-7AE1-084B-663B-18A360E63C0A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 LA CORVÉE</a:t>
            </a:r>
          </a:p>
        </p:txBody>
      </p:sp>
    </p:spTree>
    <p:extLst>
      <p:ext uri="{BB962C8B-B14F-4D97-AF65-F5344CB8AC3E}">
        <p14:creationId xmlns:p14="http://schemas.microsoft.com/office/powerpoint/2010/main" val="4151881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57F03D-7684-9009-6F3A-D635201085E1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 LA CORVÉE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CC7AA42-F3EA-4854-8714-D43537FCE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15556">
            <a:off x="877060" y="1700746"/>
            <a:ext cx="5400000" cy="3456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7ED9951-064C-4E6A-AB62-3AABFA47EE84}"/>
              </a:ext>
            </a:extLst>
          </p:cNvPr>
          <p:cNvSpPr txBox="1"/>
          <p:nvPr/>
        </p:nvSpPr>
        <p:spPr>
          <a:xfrm>
            <a:off x="6908066" y="483810"/>
            <a:ext cx="4796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fr-FR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Activités cognitives mises en œuvre après le feedback du prof</a:t>
            </a:r>
          </a:p>
        </p:txBody>
      </p:sp>
      <p:pic>
        <p:nvPicPr>
          <p:cNvPr id="7" name="Picture 2" descr="C:\Documents and Settings\Olivier\My Documents\My Pictures\BLOOM.png">
            <a:extLst>
              <a:ext uri="{FF2B5EF4-FFF2-40B4-BE49-F238E27FC236}">
                <a16:creationId xmlns:a16="http://schemas.microsoft.com/office/drawing/2014/main" id="{2F5CFC8E-60B9-4C4F-9A18-3AA16820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2085" y="2323703"/>
            <a:ext cx="5588454" cy="4454397"/>
          </a:xfrm>
          <a:prstGeom prst="rect">
            <a:avLst/>
          </a:prstGeom>
          <a:noFill/>
        </p:spPr>
      </p:pic>
      <p:sp>
        <p:nvSpPr>
          <p:cNvPr id="3" name="Trapèze 2">
            <a:extLst>
              <a:ext uri="{FF2B5EF4-FFF2-40B4-BE49-F238E27FC236}">
                <a16:creationId xmlns:a16="http://schemas.microsoft.com/office/drawing/2014/main" id="{77AF8949-AEA5-4108-AB2E-0A3F0D318710}"/>
              </a:ext>
            </a:extLst>
          </p:cNvPr>
          <p:cNvSpPr/>
          <p:nvPr/>
        </p:nvSpPr>
        <p:spPr>
          <a:xfrm flipV="1">
            <a:off x="7918882" y="5477518"/>
            <a:ext cx="2610035" cy="1162975"/>
          </a:xfrm>
          <a:prstGeom prst="trapezoid">
            <a:avLst>
              <a:gd name="adj" fmla="val 44102"/>
            </a:avLst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D04B48FF-363E-4B7D-A9F3-C963C6CFB835}"/>
              </a:ext>
            </a:extLst>
          </p:cNvPr>
          <p:cNvSpPr/>
          <p:nvPr/>
        </p:nvSpPr>
        <p:spPr>
          <a:xfrm>
            <a:off x="2338270" y="5078027"/>
            <a:ext cx="5553979" cy="1129309"/>
          </a:xfrm>
          <a:custGeom>
            <a:avLst/>
            <a:gdLst>
              <a:gd name="connsiteX0" fmla="*/ 1008612 w 5553979"/>
              <a:gd name="connsiteY0" fmla="*/ 0 h 1129309"/>
              <a:gd name="connsiteX1" fmla="*/ 165233 w 5553979"/>
              <a:gd name="connsiteY1" fmla="*/ 1118587 h 1129309"/>
              <a:gd name="connsiteX2" fmla="*/ 3902732 w 5553979"/>
              <a:gd name="connsiteY2" fmla="*/ 585926 h 1129309"/>
              <a:gd name="connsiteX3" fmla="*/ 5553979 w 5553979"/>
              <a:gd name="connsiteY3" fmla="*/ 941033 h 112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3979" h="1129309">
                <a:moveTo>
                  <a:pt x="1008612" y="0"/>
                </a:moveTo>
                <a:cubicBezTo>
                  <a:pt x="345746" y="510466"/>
                  <a:pt x="-317120" y="1020933"/>
                  <a:pt x="165233" y="1118587"/>
                </a:cubicBezTo>
                <a:cubicBezTo>
                  <a:pt x="647586" y="1216241"/>
                  <a:pt x="3004608" y="615518"/>
                  <a:pt x="3902732" y="585926"/>
                </a:cubicBezTo>
                <a:cubicBezTo>
                  <a:pt x="4800856" y="556334"/>
                  <a:pt x="5177417" y="748683"/>
                  <a:pt x="5553979" y="941033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D6687C0-7EA9-4F03-B9E1-2AE074077F9F}"/>
              </a:ext>
            </a:extLst>
          </p:cNvPr>
          <p:cNvSpPr txBox="1"/>
          <p:nvPr/>
        </p:nvSpPr>
        <p:spPr>
          <a:xfrm rot="21004255">
            <a:off x="3291041" y="5480982"/>
            <a:ext cx="2403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</a:rPr>
              <a:t>Récrire sans faute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1D17348-F25A-4902-B2AD-8851D39686B9}"/>
              </a:ext>
            </a:extLst>
          </p:cNvPr>
          <p:cNvSpPr txBox="1"/>
          <p:nvPr/>
        </p:nvSpPr>
        <p:spPr>
          <a:xfrm rot="17669697">
            <a:off x="9940962" y="3746703"/>
            <a:ext cx="26695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Bloom, B.S. &amp; Krathwohl, D.R. (1956)</a:t>
            </a:r>
            <a:endParaRPr lang="fr-FR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Graphique 5" descr="Chronomètre 25%">
            <a:extLst>
              <a:ext uri="{FF2B5EF4-FFF2-40B4-BE49-F238E27FC236}">
                <a16:creationId xmlns:a16="http://schemas.microsoft.com/office/drawing/2014/main" id="{02A4532E-5D75-DE76-0EFE-2485B99E0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38895" y="313356"/>
            <a:ext cx="1169173" cy="116917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672BE93-AF43-9BF2-0548-323949015D68}"/>
              </a:ext>
            </a:extLst>
          </p:cNvPr>
          <p:cNvSpPr txBox="1"/>
          <p:nvPr/>
        </p:nvSpPr>
        <p:spPr>
          <a:xfrm>
            <a:off x="2559809" y="711577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4 minutes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7F5CF79-580D-BFDA-E314-6749E3096F7A}"/>
              </a:ext>
            </a:extLst>
          </p:cNvPr>
          <p:cNvCxnSpPr/>
          <p:nvPr/>
        </p:nvCxnSpPr>
        <p:spPr>
          <a:xfrm>
            <a:off x="3577060" y="1268640"/>
            <a:ext cx="0" cy="784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07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44FF8A-5AB2-3337-F71B-95B5BB4DF15B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 LA CORVÉE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482EFF-8AB6-4C83-BF98-AD0AD1FB6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4741">
            <a:off x="877060" y="1760632"/>
            <a:ext cx="5400000" cy="3336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F5724A0-0750-4FB8-86C7-2D46E87A48A9}"/>
              </a:ext>
            </a:extLst>
          </p:cNvPr>
          <p:cNvSpPr txBox="1"/>
          <p:nvPr/>
        </p:nvSpPr>
        <p:spPr>
          <a:xfrm>
            <a:off x="6908066" y="483810"/>
            <a:ext cx="4796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4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ctr"/>
            <a:endParaRPr lang="fr-FR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fr-FR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Activités cognitives mises en œuvre après le feedback</a:t>
            </a:r>
          </a:p>
        </p:txBody>
      </p:sp>
      <p:pic>
        <p:nvPicPr>
          <p:cNvPr id="5" name="Picture 2" descr="C:\Documents and Settings\Olivier\My Documents\My Pictures\BLOOM.png">
            <a:extLst>
              <a:ext uri="{FF2B5EF4-FFF2-40B4-BE49-F238E27FC236}">
                <a16:creationId xmlns:a16="http://schemas.microsoft.com/office/drawing/2014/main" id="{CAEC86CE-59B7-46D1-8F8A-66A9E734C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2085" y="2323703"/>
            <a:ext cx="5588454" cy="4454397"/>
          </a:xfrm>
          <a:prstGeom prst="rect">
            <a:avLst/>
          </a:prstGeom>
          <a:noFill/>
        </p:spPr>
      </p:pic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880120BE-1CE3-4425-A4E2-696DD79EFCC9}"/>
              </a:ext>
            </a:extLst>
          </p:cNvPr>
          <p:cNvSpPr/>
          <p:nvPr/>
        </p:nvSpPr>
        <p:spPr>
          <a:xfrm>
            <a:off x="2352583" y="4634144"/>
            <a:ext cx="4678532" cy="1874784"/>
          </a:xfrm>
          <a:custGeom>
            <a:avLst/>
            <a:gdLst>
              <a:gd name="connsiteX0" fmla="*/ 0 w 4678532"/>
              <a:gd name="connsiteY0" fmla="*/ 0 h 1874784"/>
              <a:gd name="connsiteX1" fmla="*/ 932155 w 4678532"/>
              <a:gd name="connsiteY1" fmla="*/ 1873188 h 1874784"/>
              <a:gd name="connsiteX2" fmla="*/ 4678532 w 4678532"/>
              <a:gd name="connsiteY2" fmla="*/ 257452 h 187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8532" h="1874784">
                <a:moveTo>
                  <a:pt x="0" y="0"/>
                </a:moveTo>
                <a:cubicBezTo>
                  <a:pt x="76200" y="915139"/>
                  <a:pt x="152400" y="1830279"/>
                  <a:pt x="932155" y="1873188"/>
                </a:cubicBezTo>
                <a:cubicBezTo>
                  <a:pt x="1711910" y="1916097"/>
                  <a:pt x="3195221" y="1086774"/>
                  <a:pt x="4678532" y="257452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7342363-6E2C-495F-B462-4C692C551E1B}"/>
              </a:ext>
            </a:extLst>
          </p:cNvPr>
          <p:cNvSpPr txBox="1"/>
          <p:nvPr/>
        </p:nvSpPr>
        <p:spPr>
          <a:xfrm rot="19937528">
            <a:off x="4453811" y="5663441"/>
            <a:ext cx="2452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</a:rPr>
              <a:t>Corriger les fautes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BC90FC-7499-A56A-5C2F-322259CA92C5}"/>
              </a:ext>
            </a:extLst>
          </p:cNvPr>
          <p:cNvSpPr/>
          <p:nvPr/>
        </p:nvSpPr>
        <p:spPr>
          <a:xfrm>
            <a:off x="1734688" y="347330"/>
            <a:ext cx="3057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Localisation des écarts</a:t>
            </a:r>
          </a:p>
        </p:txBody>
      </p:sp>
      <p:sp>
        <p:nvSpPr>
          <p:cNvPr id="7" name="Trapèze 6">
            <a:extLst>
              <a:ext uri="{FF2B5EF4-FFF2-40B4-BE49-F238E27FC236}">
                <a16:creationId xmlns:a16="http://schemas.microsoft.com/office/drawing/2014/main" id="{8B3FF102-1E9F-7FEA-3BE5-A39B7DD69D79}"/>
              </a:ext>
            </a:extLst>
          </p:cNvPr>
          <p:cNvSpPr/>
          <p:nvPr/>
        </p:nvSpPr>
        <p:spPr>
          <a:xfrm flipV="1">
            <a:off x="6906125" y="3434225"/>
            <a:ext cx="4636169" cy="2273848"/>
          </a:xfrm>
          <a:prstGeom prst="trapezoid">
            <a:avLst>
              <a:gd name="adj" fmla="val 44102"/>
            </a:avLst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5623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2373D0-940D-437B-10E2-C24202AC56EE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 LA CORVÉE</a:t>
            </a:r>
          </a:p>
        </p:txBody>
      </p:sp>
      <p:pic>
        <p:nvPicPr>
          <p:cNvPr id="5" name="Picture 2" descr="C:\Documents and Settings\Olivier\My Documents\My Pictures\BLOOM.png">
            <a:extLst>
              <a:ext uri="{FF2B5EF4-FFF2-40B4-BE49-F238E27FC236}">
                <a16:creationId xmlns:a16="http://schemas.microsoft.com/office/drawing/2014/main" id="{80D8D612-22A6-42DC-AD5E-9B59E6BE8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2085" y="2323703"/>
            <a:ext cx="5588454" cy="4454397"/>
          </a:xfrm>
          <a:prstGeom prst="rect">
            <a:avLst/>
          </a:prstGeom>
          <a:noFill/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2EDFEDD-6DCE-4E0E-A255-28618238A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217">
            <a:off x="873167" y="1656052"/>
            <a:ext cx="5400000" cy="3545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FBEDE69-560B-4D99-A3C7-AE1A5AFF8572}"/>
              </a:ext>
            </a:extLst>
          </p:cNvPr>
          <p:cNvSpPr txBox="1"/>
          <p:nvPr/>
        </p:nvSpPr>
        <p:spPr>
          <a:xfrm>
            <a:off x="6908066" y="483810"/>
            <a:ext cx="4796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4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ctr"/>
            <a:endParaRPr lang="fr-FR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fr-FR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Activités cognitives mises en œuvre après le feedback</a:t>
            </a: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07E3C7B3-554D-43F3-B700-69A2F6C966C7}"/>
              </a:ext>
            </a:extLst>
          </p:cNvPr>
          <p:cNvSpPr/>
          <p:nvPr/>
        </p:nvSpPr>
        <p:spPr>
          <a:xfrm>
            <a:off x="2352583" y="4634144"/>
            <a:ext cx="4678532" cy="1874784"/>
          </a:xfrm>
          <a:custGeom>
            <a:avLst/>
            <a:gdLst>
              <a:gd name="connsiteX0" fmla="*/ 0 w 4678532"/>
              <a:gd name="connsiteY0" fmla="*/ 0 h 1874784"/>
              <a:gd name="connsiteX1" fmla="*/ 932155 w 4678532"/>
              <a:gd name="connsiteY1" fmla="*/ 1873188 h 1874784"/>
              <a:gd name="connsiteX2" fmla="*/ 4678532 w 4678532"/>
              <a:gd name="connsiteY2" fmla="*/ 257452 h 187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8532" h="1874784">
                <a:moveTo>
                  <a:pt x="0" y="0"/>
                </a:moveTo>
                <a:cubicBezTo>
                  <a:pt x="76200" y="915139"/>
                  <a:pt x="152400" y="1830279"/>
                  <a:pt x="932155" y="1873188"/>
                </a:cubicBezTo>
                <a:cubicBezTo>
                  <a:pt x="1711910" y="1916097"/>
                  <a:pt x="3195221" y="1086774"/>
                  <a:pt x="4678532" y="257452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49297A-66E1-43ED-8481-174FA397177F}"/>
              </a:ext>
            </a:extLst>
          </p:cNvPr>
          <p:cNvSpPr txBox="1"/>
          <p:nvPr/>
        </p:nvSpPr>
        <p:spPr>
          <a:xfrm rot="19994717">
            <a:off x="4280890" y="5745335"/>
            <a:ext cx="2452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</a:rPr>
              <a:t>Corriger les fautes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6EA998-0CD6-25FA-BC3C-CDDB9ACC4D9A}"/>
              </a:ext>
            </a:extLst>
          </p:cNvPr>
          <p:cNvSpPr/>
          <p:nvPr/>
        </p:nvSpPr>
        <p:spPr>
          <a:xfrm>
            <a:off x="1734688" y="347330"/>
            <a:ext cx="4852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Identification de la nature des écarts</a:t>
            </a:r>
          </a:p>
        </p:txBody>
      </p:sp>
      <p:sp>
        <p:nvSpPr>
          <p:cNvPr id="12" name="Trapèze 11">
            <a:extLst>
              <a:ext uri="{FF2B5EF4-FFF2-40B4-BE49-F238E27FC236}">
                <a16:creationId xmlns:a16="http://schemas.microsoft.com/office/drawing/2014/main" id="{EB8A1B08-9E72-1916-6E0B-CF36B30FB74D}"/>
              </a:ext>
            </a:extLst>
          </p:cNvPr>
          <p:cNvSpPr/>
          <p:nvPr/>
        </p:nvSpPr>
        <p:spPr>
          <a:xfrm flipV="1">
            <a:off x="6908066" y="3429000"/>
            <a:ext cx="4601733" cy="2280212"/>
          </a:xfrm>
          <a:prstGeom prst="trapezoid">
            <a:avLst>
              <a:gd name="adj" fmla="val 44102"/>
            </a:avLst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82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546C36-AC69-42D6-29D5-D286F3D2497A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 LA CORVÉE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2B81D02-6F17-46AC-8C4A-879FE8921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93737">
            <a:off x="877060" y="1616852"/>
            <a:ext cx="5400000" cy="3624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FBEDE69-560B-4D99-A3C7-AE1A5AFF8572}"/>
              </a:ext>
            </a:extLst>
          </p:cNvPr>
          <p:cNvSpPr txBox="1"/>
          <p:nvPr/>
        </p:nvSpPr>
        <p:spPr>
          <a:xfrm>
            <a:off x="6908066" y="483810"/>
            <a:ext cx="4796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4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ctr"/>
            <a:endParaRPr lang="fr-FR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fr-FR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Activités cognitives mises en œuvre 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grâce à l’absence de feedback</a:t>
            </a:r>
          </a:p>
        </p:txBody>
      </p:sp>
      <p:pic>
        <p:nvPicPr>
          <p:cNvPr id="5" name="Picture 2" descr="C:\Documents and Settings\Olivier\My Documents\My Pictures\BLOOM.png">
            <a:extLst>
              <a:ext uri="{FF2B5EF4-FFF2-40B4-BE49-F238E27FC236}">
                <a16:creationId xmlns:a16="http://schemas.microsoft.com/office/drawing/2014/main" id="{80D8D612-22A6-42DC-AD5E-9B59E6BE8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2085" y="2323703"/>
            <a:ext cx="5588454" cy="4454397"/>
          </a:xfrm>
          <a:prstGeom prst="rect">
            <a:avLst/>
          </a:prstGeom>
          <a:noFill/>
        </p:spPr>
      </p:pic>
      <p:sp>
        <p:nvSpPr>
          <p:cNvPr id="6" name="Trapèze 5">
            <a:extLst>
              <a:ext uri="{FF2B5EF4-FFF2-40B4-BE49-F238E27FC236}">
                <a16:creationId xmlns:a16="http://schemas.microsoft.com/office/drawing/2014/main" id="{7F7AC589-DA73-45F8-B651-F8DAF84CD286}"/>
              </a:ext>
            </a:extLst>
          </p:cNvPr>
          <p:cNvSpPr/>
          <p:nvPr/>
        </p:nvSpPr>
        <p:spPr>
          <a:xfrm flipV="1">
            <a:off x="6431833" y="2323696"/>
            <a:ext cx="5568512" cy="4344958"/>
          </a:xfrm>
          <a:prstGeom prst="trapezoid">
            <a:avLst>
              <a:gd name="adj" fmla="val 44102"/>
            </a:avLst>
          </a:prstGeom>
          <a:noFill/>
          <a:ln w="635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07E3C7B3-554D-43F3-B700-69A2F6C966C7}"/>
              </a:ext>
            </a:extLst>
          </p:cNvPr>
          <p:cNvSpPr/>
          <p:nvPr/>
        </p:nvSpPr>
        <p:spPr>
          <a:xfrm>
            <a:off x="2352583" y="4634144"/>
            <a:ext cx="4678532" cy="1874784"/>
          </a:xfrm>
          <a:custGeom>
            <a:avLst/>
            <a:gdLst>
              <a:gd name="connsiteX0" fmla="*/ 0 w 4678532"/>
              <a:gd name="connsiteY0" fmla="*/ 0 h 1874784"/>
              <a:gd name="connsiteX1" fmla="*/ 932155 w 4678532"/>
              <a:gd name="connsiteY1" fmla="*/ 1873188 h 1874784"/>
              <a:gd name="connsiteX2" fmla="*/ 4678532 w 4678532"/>
              <a:gd name="connsiteY2" fmla="*/ 257452 h 187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8532" h="1874784">
                <a:moveTo>
                  <a:pt x="0" y="0"/>
                </a:moveTo>
                <a:cubicBezTo>
                  <a:pt x="76200" y="915139"/>
                  <a:pt x="152400" y="1830279"/>
                  <a:pt x="932155" y="1873188"/>
                </a:cubicBezTo>
                <a:cubicBezTo>
                  <a:pt x="1711910" y="1916097"/>
                  <a:pt x="3195221" y="1086774"/>
                  <a:pt x="4678532" y="257452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49297A-66E1-43ED-8481-174FA397177F}"/>
              </a:ext>
            </a:extLst>
          </p:cNvPr>
          <p:cNvSpPr txBox="1"/>
          <p:nvPr/>
        </p:nvSpPr>
        <p:spPr>
          <a:xfrm rot="19992928">
            <a:off x="4735077" y="5839896"/>
            <a:ext cx="115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C00000"/>
                </a:solidFill>
              </a:rPr>
              <a:t>Parfaire</a:t>
            </a:r>
          </a:p>
        </p:txBody>
      </p:sp>
      <p:sp>
        <p:nvSpPr>
          <p:cNvPr id="10" name="Trapèze 9">
            <a:extLst>
              <a:ext uri="{FF2B5EF4-FFF2-40B4-BE49-F238E27FC236}">
                <a16:creationId xmlns:a16="http://schemas.microsoft.com/office/drawing/2014/main" id="{ECCBF26D-A439-44A5-B22F-FA4B6B3227E6}"/>
              </a:ext>
            </a:extLst>
          </p:cNvPr>
          <p:cNvSpPr/>
          <p:nvPr/>
        </p:nvSpPr>
        <p:spPr>
          <a:xfrm flipV="1">
            <a:off x="6439861" y="2323699"/>
            <a:ext cx="5572516" cy="1205140"/>
          </a:xfrm>
          <a:prstGeom prst="trapezoid">
            <a:avLst>
              <a:gd name="adj" fmla="val 44102"/>
            </a:avLst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F543F1-CC2B-C9E0-07DD-94C45629124D}"/>
              </a:ext>
            </a:extLst>
          </p:cNvPr>
          <p:cNvSpPr/>
          <p:nvPr/>
        </p:nvSpPr>
        <p:spPr>
          <a:xfrm>
            <a:off x="1734688" y="347330"/>
            <a:ext cx="2470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Mise au défi</a:t>
            </a:r>
            <a:b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Prise d’autonomie</a:t>
            </a:r>
          </a:p>
        </p:txBody>
      </p:sp>
    </p:spTree>
    <p:extLst>
      <p:ext uri="{BB962C8B-B14F-4D97-AF65-F5344CB8AC3E}">
        <p14:creationId xmlns:p14="http://schemas.microsoft.com/office/powerpoint/2010/main" val="31505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 descr="Hamac avec un remplissage uni">
            <a:extLst>
              <a:ext uri="{FF2B5EF4-FFF2-40B4-BE49-F238E27FC236}">
                <a16:creationId xmlns:a16="http://schemas.microsoft.com/office/drawing/2014/main" id="{2D26A80B-03C6-BBCF-9439-6D22457E3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4779" y="132348"/>
            <a:ext cx="6725652" cy="672565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C6A0F86-26A0-8EE0-92B4-9DBDABBF89F7}"/>
              </a:ext>
            </a:extLst>
          </p:cNvPr>
          <p:cNvSpPr txBox="1"/>
          <p:nvPr/>
        </p:nvSpPr>
        <p:spPr>
          <a:xfrm>
            <a:off x="5681555" y="3595208"/>
            <a:ext cx="2052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Exit la corvée 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2C3CAC-7D90-FCAC-E2A9-3C8927046FE2}"/>
              </a:ext>
            </a:extLst>
          </p:cNvPr>
          <p:cNvSpPr txBox="1"/>
          <p:nvPr/>
        </p:nvSpPr>
        <p:spPr>
          <a:xfrm>
            <a:off x="5132494" y="3922295"/>
            <a:ext cx="3150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Bonjour l’apprentissage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F28DAB-D76A-FCF1-F802-5FC6DEBE3192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 LA CORVÉE</a:t>
            </a:r>
          </a:p>
        </p:txBody>
      </p:sp>
    </p:spTree>
    <p:extLst>
      <p:ext uri="{BB962C8B-B14F-4D97-AF65-F5344CB8AC3E}">
        <p14:creationId xmlns:p14="http://schemas.microsoft.com/office/powerpoint/2010/main" val="2744477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accent1">
                <a:lumMod val="5000"/>
                <a:lumOff val="95000"/>
              </a:schemeClr>
            </a:gs>
            <a:gs pos="100000">
              <a:srgbClr val="DEEBF7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33B7BAB-334F-B4AA-CFAD-C9EB8AD8E757}"/>
              </a:ext>
            </a:extLst>
          </p:cNvPr>
          <p:cNvSpPr/>
          <p:nvPr/>
        </p:nvSpPr>
        <p:spPr>
          <a:xfrm>
            <a:off x="1389194" y="5044966"/>
            <a:ext cx="10802806" cy="1813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Discours collégial</a:t>
            </a:r>
          </a:p>
        </p:txBody>
      </p:sp>
      <p:pic>
        <p:nvPicPr>
          <p:cNvPr id="17" name="Image 16" descr="Une image contenant plein air&#10;&#10;Description générée automatiquement">
            <a:extLst>
              <a:ext uri="{FF2B5EF4-FFF2-40B4-BE49-F238E27FC236}">
                <a16:creationId xmlns:a16="http://schemas.microsoft.com/office/drawing/2014/main" id="{23F4ED5D-BA7A-2801-C615-722DB538FF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BFBFE"/>
              </a:clrFrom>
              <a:clrTo>
                <a:srgbClr val="FBFBFE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367" y="4238372"/>
            <a:ext cx="3657600" cy="2438400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932370F-0089-4E25-A36C-D85C78F73D84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1D0FE40-DDF4-1EFE-ECB7-BD33EC089B9A}"/>
              </a:ext>
            </a:extLst>
          </p:cNvPr>
          <p:cNvSpPr txBox="1"/>
          <p:nvPr/>
        </p:nvSpPr>
        <p:spPr>
          <a:xfrm>
            <a:off x="3703786" y="889709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strike="sngStrike" dirty="0">
                <a:solidFill>
                  <a:schemeClr val="accent5">
                    <a:lumMod val="75000"/>
                  </a:schemeClr>
                </a:solidFill>
              </a:rPr>
              <a:t>Didacticien des langues et docimologue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281F282-7CB7-DC24-CAFD-6FEA53F1EE2F}"/>
              </a:ext>
            </a:extLst>
          </p:cNvPr>
          <p:cNvSpPr txBox="1"/>
          <p:nvPr/>
        </p:nvSpPr>
        <p:spPr>
          <a:xfrm>
            <a:off x="5982962" y="1361413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Collègue</a:t>
            </a:r>
            <a:r>
              <a:rPr lang="el-GR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sz="2400" baseline="30000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lang="fr-FR" sz="2400" baseline="30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887E7C6-0517-44B9-1F79-767EA4E3609F}"/>
              </a:ext>
            </a:extLst>
          </p:cNvPr>
          <p:cNvSpPr txBox="1"/>
          <p:nvPr/>
        </p:nvSpPr>
        <p:spPr>
          <a:xfrm>
            <a:off x="3703786" y="2300629"/>
            <a:ext cx="61007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chemeClr val="accent5">
                    <a:lumMod val="50000"/>
                  </a:schemeClr>
                </a:solidFill>
              </a:rPr>
              <a:t>Les 5 questions</a:t>
            </a:r>
            <a:br>
              <a:rPr lang="fr-FR" sz="36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sz="3600" dirty="0">
                <a:solidFill>
                  <a:schemeClr val="accent5">
                    <a:lumMod val="50000"/>
                  </a:schemeClr>
                </a:solidFill>
              </a:rPr>
              <a:t>de profs de FLE </a:t>
            </a:r>
            <a:br>
              <a:rPr lang="fr-FR" sz="36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sz="3600" dirty="0">
                <a:solidFill>
                  <a:schemeClr val="accent5">
                    <a:lumMod val="50000"/>
                  </a:schemeClr>
                </a:solidFill>
              </a:rPr>
              <a:t>les plus fréquentes</a:t>
            </a:r>
          </a:p>
        </p:txBody>
      </p:sp>
      <p:sp>
        <p:nvSpPr>
          <p:cNvPr id="7" name="Flèche : quatre pointes 6">
            <a:extLst>
              <a:ext uri="{FF2B5EF4-FFF2-40B4-BE49-F238E27FC236}">
                <a16:creationId xmlns:a16="http://schemas.microsoft.com/office/drawing/2014/main" id="{B30C50A4-FF94-5917-CFF0-FA775355A713}"/>
              </a:ext>
            </a:extLst>
          </p:cNvPr>
          <p:cNvSpPr/>
          <p:nvPr/>
        </p:nvSpPr>
        <p:spPr>
          <a:xfrm rot="316670">
            <a:off x="9765999" y="4133833"/>
            <a:ext cx="2057896" cy="2056394"/>
          </a:xfrm>
          <a:prstGeom prst="quadArrow">
            <a:avLst>
              <a:gd name="adj1" fmla="val 22500"/>
              <a:gd name="adj2" fmla="val 23057"/>
              <a:gd name="adj3" fmla="val 14703"/>
            </a:avLst>
          </a:prstGeom>
          <a:gradFill flip="none" rotWithShape="1">
            <a:gsLst>
              <a:gs pos="39000">
                <a:srgbClr val="CADFF2"/>
              </a:gs>
              <a:gs pos="100000">
                <a:srgbClr val="91BCE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E6A3223-2CFD-E8E9-1738-B8D484A7C10F}"/>
              </a:ext>
            </a:extLst>
          </p:cNvPr>
          <p:cNvCxnSpPr>
            <a:cxnSpLocks/>
          </p:cNvCxnSpPr>
          <p:nvPr/>
        </p:nvCxnSpPr>
        <p:spPr>
          <a:xfrm>
            <a:off x="6754167" y="4168827"/>
            <a:ext cx="0" cy="6267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2004D9A9-6946-7D9F-FB97-CB5021659FCD}"/>
              </a:ext>
            </a:extLst>
          </p:cNvPr>
          <p:cNvSpPr txBox="1"/>
          <p:nvPr/>
        </p:nvSpPr>
        <p:spPr>
          <a:xfrm>
            <a:off x="2716524" y="5044966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Ne rien retenir, juste comprendre </a:t>
            </a:r>
            <a:br>
              <a:rPr lang="fr-FR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puisque tout est en ligne…</a:t>
            </a:r>
          </a:p>
        </p:txBody>
      </p:sp>
      <p:pic>
        <p:nvPicPr>
          <p:cNvPr id="8" name="Image 7">
            <a:hlinkClick r:id="rId4"/>
            <a:extLst>
              <a:ext uri="{FF2B5EF4-FFF2-40B4-BE49-F238E27FC236}">
                <a16:creationId xmlns:a16="http://schemas.microsoft.com/office/drawing/2014/main" id="{D3480BB8-6160-E121-F515-DA8B65C53F6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20000"/>
          </a:blip>
          <a:stretch>
            <a:fillRect/>
          </a:stretch>
        </p:blipFill>
        <p:spPr>
          <a:xfrm>
            <a:off x="2170443" y="5093964"/>
            <a:ext cx="587285" cy="5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55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chemeClr val="accent1">
                <a:lumMod val="5000"/>
                <a:lumOff val="95000"/>
              </a:schemeClr>
            </a:gs>
            <a:gs pos="100000">
              <a:srgbClr val="DEEBF7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932370F-0089-4E25-A36C-D85C78F73D84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latin typeface="Arial" panose="020B0604020202020204" pitchFamily="34" charset="0"/>
                <a:cs typeface="Arial" panose="020B0604020202020204" pitchFamily="34" charset="0"/>
              </a:rPr>
              <a:t>« ÉVADUCATION »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9C872E3-1DD3-1050-173D-A1926E387C76}"/>
              </a:ext>
            </a:extLst>
          </p:cNvPr>
          <p:cNvSpPr txBox="1"/>
          <p:nvPr/>
        </p:nvSpPr>
        <p:spPr>
          <a:xfrm>
            <a:off x="1603225" y="4846114"/>
            <a:ext cx="113364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8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5</a:t>
            </a:r>
            <a:endParaRPr lang="fr-FR" sz="12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1F4E645-230D-7844-9E50-EDCBD6518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6491"/>
          <a:stretch/>
        </p:blipFill>
        <p:spPr>
          <a:xfrm>
            <a:off x="5044449" y="0"/>
            <a:ext cx="714755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7BCE59-1C8D-A6C4-F8C6-075982D83413}"/>
              </a:ext>
            </a:extLst>
          </p:cNvPr>
          <p:cNvSpPr/>
          <p:nvPr/>
        </p:nvSpPr>
        <p:spPr>
          <a:xfrm>
            <a:off x="4511840" y="-3"/>
            <a:ext cx="7680160" cy="6858003"/>
          </a:xfrm>
          <a:prstGeom prst="rect">
            <a:avLst/>
          </a:prstGeom>
          <a:gradFill flip="none" rotWithShape="1">
            <a:gsLst>
              <a:gs pos="10000">
                <a:schemeClr val="accent1">
                  <a:lumMod val="5000"/>
                  <a:lumOff val="95000"/>
                </a:schemeClr>
              </a:gs>
              <a:gs pos="100000">
                <a:srgbClr val="797979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38C66A7-F2CE-318E-9421-6D81C5ACB6BA}"/>
              </a:ext>
            </a:extLst>
          </p:cNvPr>
          <p:cNvSpPr txBox="1"/>
          <p:nvPr/>
        </p:nvSpPr>
        <p:spPr>
          <a:xfrm>
            <a:off x="3313386" y="3306063"/>
            <a:ext cx="6096000" cy="96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Comment se dégager des contraintes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l’évaluation institutionnelle ?</a:t>
            </a:r>
          </a:p>
        </p:txBody>
      </p:sp>
    </p:spTree>
    <p:extLst>
      <p:ext uri="{BB962C8B-B14F-4D97-AF65-F5344CB8AC3E}">
        <p14:creationId xmlns:p14="http://schemas.microsoft.com/office/powerpoint/2010/main" val="1254709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2A08ECA-A7C3-8B97-FCF4-AD010195706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6254" y="3167051"/>
            <a:ext cx="5220912" cy="3214622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3A1B5B5-AF8E-9632-5567-487129E17674}"/>
              </a:ext>
            </a:extLst>
          </p:cNvPr>
          <p:cNvCxnSpPr>
            <a:cxnSpLocks/>
          </p:cNvCxnSpPr>
          <p:nvPr/>
        </p:nvCxnSpPr>
        <p:spPr>
          <a:xfrm>
            <a:off x="7223285" y="5112774"/>
            <a:ext cx="1635580" cy="1580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3711326-8187-8D5A-E25F-8AA562265FEC}"/>
              </a:ext>
            </a:extLst>
          </p:cNvPr>
          <p:cNvCxnSpPr>
            <a:cxnSpLocks/>
          </p:cNvCxnSpPr>
          <p:nvPr/>
        </p:nvCxnSpPr>
        <p:spPr>
          <a:xfrm flipH="1" flipV="1">
            <a:off x="3805084" y="3594787"/>
            <a:ext cx="983226" cy="1179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9D5FD3B7-E8B9-2356-60F0-D8CC773B92A9}"/>
              </a:ext>
            </a:extLst>
          </p:cNvPr>
          <p:cNvSpPr txBox="1"/>
          <p:nvPr/>
        </p:nvSpPr>
        <p:spPr>
          <a:xfrm>
            <a:off x="8999138" y="4935060"/>
            <a:ext cx="319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Dispositifs de certification en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fle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41E7764-7132-EAF5-AF92-AC07EC59D1D6}"/>
              </a:ext>
            </a:extLst>
          </p:cNvPr>
          <p:cNvSpPr txBox="1"/>
          <p:nvPr/>
        </p:nvSpPr>
        <p:spPr>
          <a:xfrm>
            <a:off x="1777477" y="6012341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Évaluation en classe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F302AAB-8375-61D4-026C-B9DDB025DF9F}"/>
              </a:ext>
            </a:extLst>
          </p:cNvPr>
          <p:cNvSpPr txBox="1"/>
          <p:nvPr/>
        </p:nvSpPr>
        <p:spPr>
          <a:xfrm>
            <a:off x="1601772" y="3009562"/>
            <a:ext cx="3857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Évaluation </a:t>
            </a:r>
            <a:r>
              <a:rPr lang="fr-FR" u="sng" dirty="0">
                <a:solidFill>
                  <a:schemeClr val="accent5">
                    <a:lumMod val="75000"/>
                  </a:schemeClr>
                </a:solidFill>
              </a:rPr>
              <a:t>bien après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parcours scolaire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CDBD82-7606-FC96-77D2-8FBF5CC23773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ÉVADUCATION »</a:t>
            </a:r>
            <a:endParaRPr lang="fr-FR" sz="16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038E26A-68C7-9DD4-F2E4-D299373DA23C}"/>
              </a:ext>
            </a:extLst>
          </p:cNvPr>
          <p:cNvSpPr txBox="1"/>
          <p:nvPr/>
        </p:nvSpPr>
        <p:spPr>
          <a:xfrm>
            <a:off x="2569459" y="518461"/>
            <a:ext cx="7321606" cy="1764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L’apprentissage du </a:t>
            </a:r>
            <a:r>
              <a:rPr lang="fr-FR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fle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u="sng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peut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être considéré comme un prétexte a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 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développement de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compétences générales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compétences transversales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soft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skills</a:t>
            </a:r>
            <a:endParaRPr lang="fr-FR" i="1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C1EE6B8-D0B1-D8E1-C9F3-569D7032F55C}"/>
              </a:ext>
            </a:extLst>
          </p:cNvPr>
          <p:cNvSpPr txBox="1"/>
          <p:nvPr/>
        </p:nvSpPr>
        <p:spPr>
          <a:xfrm>
            <a:off x="8999138" y="5270780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Évaluation institutionnelle</a:t>
            </a:r>
          </a:p>
        </p:txBody>
      </p:sp>
    </p:spTree>
    <p:extLst>
      <p:ext uri="{BB962C8B-B14F-4D97-AF65-F5344CB8AC3E}">
        <p14:creationId xmlns:p14="http://schemas.microsoft.com/office/powerpoint/2010/main" val="895982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CEB8FC87-BE6F-E4EE-4A95-F59D308E56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b="7124"/>
          <a:stretch/>
        </p:blipFill>
        <p:spPr>
          <a:xfrm>
            <a:off x="1364003" y="0"/>
            <a:ext cx="1082799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A499D2-5CF7-19CA-36FD-73055F9A7180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ÉVADUCATION »</a:t>
            </a:r>
            <a:endParaRPr lang="fr-FR" sz="16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21A8A4-9FBF-9708-F622-BCAD9C71B415}"/>
              </a:ext>
            </a:extLst>
          </p:cNvPr>
          <p:cNvSpPr/>
          <p:nvPr/>
        </p:nvSpPr>
        <p:spPr>
          <a:xfrm>
            <a:off x="1678086" y="6488723"/>
            <a:ext cx="7465914" cy="3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ARPB </a:t>
            </a:r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Marchin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| Principes de l’école de </a:t>
            </a:r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Summerhill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(Neill)</a:t>
            </a:r>
          </a:p>
        </p:txBody>
      </p:sp>
    </p:spTree>
    <p:extLst>
      <p:ext uri="{BB962C8B-B14F-4D97-AF65-F5344CB8AC3E}">
        <p14:creationId xmlns:p14="http://schemas.microsoft.com/office/powerpoint/2010/main" val="12949486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intérieur, mur, habits, personne&#10;&#10;Description générée automatiquement">
            <a:extLst>
              <a:ext uri="{FF2B5EF4-FFF2-40B4-BE49-F238E27FC236}">
                <a16:creationId xmlns:a16="http://schemas.microsoft.com/office/drawing/2014/main" id="{68AF07AF-6822-B7A9-7A67-DB9F9D5F5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5"/>
          <a:stretch/>
        </p:blipFill>
        <p:spPr>
          <a:xfrm flipH="1">
            <a:off x="1370108" y="0"/>
            <a:ext cx="10850434" cy="68760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790C6D-B213-D6F8-40D2-63ED3CFF7903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ÉVADUCATION »</a:t>
            </a:r>
            <a:endParaRPr lang="fr-FR" sz="16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7242B83-A79D-F6F1-9FCB-815DD87A4D4E}"/>
              </a:ext>
            </a:extLst>
          </p:cNvPr>
          <p:cNvGrpSpPr/>
          <p:nvPr/>
        </p:nvGrpSpPr>
        <p:grpSpPr>
          <a:xfrm rot="21421570">
            <a:off x="1910370" y="666359"/>
            <a:ext cx="9215790" cy="2200410"/>
            <a:chOff x="1890486" y="4174789"/>
            <a:chExt cx="9730687" cy="2323349"/>
          </a:xfrm>
        </p:grpSpPr>
        <p:pic>
          <p:nvPicPr>
            <p:cNvPr id="4" name="Image 3" descr="Une image contenant texte, ligne, Police, capture d’écran&#10;&#10;Description générée automatiquement">
              <a:extLst>
                <a:ext uri="{FF2B5EF4-FFF2-40B4-BE49-F238E27FC236}">
                  <a16:creationId xmlns:a16="http://schemas.microsoft.com/office/drawing/2014/main" id="{4DD894DC-E303-9AC6-F59A-B1578BED6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90486" y="4320847"/>
              <a:ext cx="8863330" cy="14566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 5" descr="Une image contenant texte, ligne, Police, capture d’écran&#10;&#10;Description générée automatiquement">
              <a:extLst>
                <a:ext uri="{FF2B5EF4-FFF2-40B4-BE49-F238E27FC236}">
                  <a16:creationId xmlns:a16="http://schemas.microsoft.com/office/drawing/2014/main" id="{F8B60928-7DBD-893B-B693-716B9BA54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34028">
              <a:off x="2757843" y="4174789"/>
              <a:ext cx="8863330" cy="14566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Image 6" descr="Une image contenant texte, ligne, Police, capture d’écran&#10;&#10;Description générée automatiquement">
              <a:extLst>
                <a:ext uri="{FF2B5EF4-FFF2-40B4-BE49-F238E27FC236}">
                  <a16:creationId xmlns:a16="http://schemas.microsoft.com/office/drawing/2014/main" id="{0BC76472-ED49-9BF0-C743-6F4E98FF1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439961">
              <a:off x="2373420" y="4475494"/>
              <a:ext cx="8863330" cy="14566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Image 7" descr="Une image contenant texte, ligne, Police, capture d’écran&#10;&#10;Description générée automatiquement">
              <a:extLst>
                <a:ext uri="{FF2B5EF4-FFF2-40B4-BE49-F238E27FC236}">
                  <a16:creationId xmlns:a16="http://schemas.microsoft.com/office/drawing/2014/main" id="{81C39856-58CF-6E26-5416-47CB4E443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66698" y="5041448"/>
              <a:ext cx="8863330" cy="14566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82822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F9D6B81-BE01-DB74-8C83-794EF0C14913}"/>
              </a:ext>
            </a:extLst>
          </p:cNvPr>
          <p:cNvSpPr txBox="1"/>
          <p:nvPr/>
        </p:nvSpPr>
        <p:spPr>
          <a:xfrm>
            <a:off x="8906608" y="3871840"/>
            <a:ext cx="3101295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Métacognition</a:t>
            </a:r>
            <a:r>
              <a:rPr lang="el-GR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= connaissance de ma façon d’apprendre </a:t>
            </a:r>
          </a:p>
          <a:p>
            <a:pPr>
              <a:spcAft>
                <a:spcPts val="600"/>
              </a:spcAft>
            </a:pPr>
            <a:r>
              <a:rPr lang="fr-FR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Autoévaluation</a:t>
            </a:r>
            <a:r>
              <a:rPr lang="el-GR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= connaissance de moi-même</a:t>
            </a:r>
          </a:p>
          <a:p>
            <a:pPr>
              <a:spcAft>
                <a:spcPts val="600"/>
              </a:spcAft>
            </a:pPr>
            <a:r>
              <a:rPr lang="fr-FR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Hétéroévaluation</a:t>
            </a:r>
            <a:r>
              <a:rPr lang="el-GR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= connaissance de moi-même née de ma connaissance de la perception que les autres ont de moi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E15F9E5-88F8-DC6A-1D4D-57C1A725C975}"/>
              </a:ext>
            </a:extLst>
          </p:cNvPr>
          <p:cNvSpPr txBox="1"/>
          <p:nvPr/>
        </p:nvSpPr>
        <p:spPr>
          <a:xfrm>
            <a:off x="1881554" y="551553"/>
            <a:ext cx="7666892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Nécessaire 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 &gt; Éducateur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4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Développement chez chaque élève des compétences :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</a:t>
            </a:r>
            <a:r>
              <a:rPr lang="fr-FR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autocognition</a:t>
            </a:r>
            <a:endParaRPr lang="fr-FR" sz="24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métacognition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prise en charge de soi (autonomie)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4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Ça p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asse par le recours de l’élève à :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autoévaluation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hétéroévaluation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15972B-24FD-3364-5BE1-70FA4D4FCC4A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ÉVADUCATION</a:t>
            </a:r>
            <a:r>
              <a:rPr lang="fr-FR" sz="4400" b="1" dirty="0">
                <a:latin typeface="Arial" panose="020B0604020202020204" pitchFamily="34" charset="0"/>
                <a:cs typeface="Arial" panose="020B0604020202020204" pitchFamily="34" charset="0"/>
              </a:rPr>
              <a:t> »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33C7D21-B6B2-496C-EB59-F41FD6F2F16C}"/>
              </a:ext>
            </a:extLst>
          </p:cNvPr>
          <p:cNvCxnSpPr/>
          <p:nvPr/>
        </p:nvCxnSpPr>
        <p:spPr>
          <a:xfrm>
            <a:off x="8062546" y="4106008"/>
            <a:ext cx="527539" cy="413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494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accent1">
                <a:lumMod val="5000"/>
                <a:lumOff val="95000"/>
              </a:schemeClr>
            </a:gs>
            <a:gs pos="100000">
              <a:srgbClr val="DEEBF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F090C7A-BB85-302B-54B2-81C0D9BC180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25044" y="224988"/>
            <a:ext cx="1384939" cy="112601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9510C9A-7D61-E3FE-E473-D628F8D2BDE3}"/>
              </a:ext>
            </a:extLst>
          </p:cNvPr>
          <p:cNvSpPr txBox="1"/>
          <p:nvPr/>
        </p:nvSpPr>
        <p:spPr>
          <a:xfrm>
            <a:off x="1570672" y="247954"/>
            <a:ext cx="8586051" cy="6530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COMPÉTENCES GÉNÉRALES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Savoir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Culture générale (connaissance du monde), savoir socioculturel (vie quotidienne, conditions de vie, relations interpersonnelles, valeurs, croyances, comportements, langage du corps, savoir-vivre, comportements rituels), prise de conscience interculturelle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Savoir-faire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Aptitudes pratiques et savoir-faire, aptitudes et savoir-faire interculturels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Savoir-être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Attitudes, motivations, valeurs, croyances, styles cognitifs, traits de la personnalité (silencieux/bavard, entreprenant/timide, optimiste/pessimiste, introverti/extraverti, pro actif/réactif, sens de la culpabilité ou pas, (absence de) peur ou embarras, rigide/souple, ouverture/étroitesse d’esprit, spontané/retenu, intelligent ou pas, soigneux/négligent, bonne mémoire ou pas, industrieux/paresseux, ambitieux ou pas, conscient de soi ou pas, confiant en soi ou pas, (in)dépendant, degré d’amour-propre)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Savoir-apprendre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Conscience de la langue et de la communication, conscience et aptitudes phonétiques, aptitudes à l’étude, aptitudes heuristiques (à la découverte)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11BA71-D2FC-CB70-65CE-B96CDB336070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ÉVADUCATION »</a:t>
            </a:r>
            <a:endParaRPr lang="fr-FR" sz="16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4B69704-A68E-1AD8-E657-2D7C5821425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99101" y="1547649"/>
            <a:ext cx="1692899" cy="23118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9B48E6E-6F1D-8CDC-1FF3-3F2C447E0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30179">
            <a:off x="10313099" y="2886675"/>
            <a:ext cx="1343493" cy="1715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DA96208-3204-EDB1-F2B3-BC019BBE7D48}"/>
              </a:ext>
            </a:extLst>
          </p:cNvPr>
          <p:cNvCxnSpPr/>
          <p:nvPr/>
        </p:nvCxnSpPr>
        <p:spPr>
          <a:xfrm flipV="1">
            <a:off x="9910916" y="4031226"/>
            <a:ext cx="588185" cy="491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que 6" descr="Mille avec un remplissage uni">
            <a:extLst>
              <a:ext uri="{FF2B5EF4-FFF2-40B4-BE49-F238E27FC236}">
                <a16:creationId xmlns:a16="http://schemas.microsoft.com/office/drawing/2014/main" id="{3C06FD2E-9638-DB57-BD6B-58F6DC0A3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54764" y="1811433"/>
            <a:ext cx="1866564" cy="186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C751BAA-32CC-98A8-99CF-B4F506815160}"/>
              </a:ext>
            </a:extLst>
          </p:cNvPr>
          <p:cNvSpPr txBox="1"/>
          <p:nvPr/>
        </p:nvSpPr>
        <p:spPr>
          <a:xfrm>
            <a:off x="1742007" y="276907"/>
            <a:ext cx="8404883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FR" sz="2400" b="0" i="0" u="none" strike="noStrike" baseline="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Centre d’évaluation </a:t>
            </a:r>
            <a:br>
              <a:rPr lang="fr-FR" sz="24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</a:br>
            <a:br>
              <a:rPr lang="fr-FR" sz="2400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fr-FR" sz="2400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tests </a:t>
            </a:r>
            <a:r>
              <a:rPr lang="fr-FR" sz="2400" u="sng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psychotechniques</a:t>
            </a:r>
            <a:r>
              <a:rPr lang="fr-FR" sz="2400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fr-FR" sz="2400" i="1" u="sng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stress</a:t>
            </a:r>
            <a:r>
              <a:rPr lang="fr-FR" sz="2400" i="1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tests</a:t>
            </a:r>
            <a:r>
              <a:rPr lang="fr-FR" sz="2400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, etc.)</a:t>
            </a:r>
            <a:br>
              <a:rPr lang="fr-FR" sz="2400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</a:br>
            <a:endParaRPr lang="fr-FR" sz="2400" i="0" u="none" strike="noStrike" baseline="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Dépôt</a:t>
            </a:r>
            <a:r>
              <a:rPr lang="fr-FR" sz="24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fr-FR" sz="24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</a:br>
            <a:br>
              <a:rPr lang="fr-FR" sz="24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fr-FR" sz="2400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d’une </a:t>
            </a:r>
            <a:r>
              <a:rPr lang="fr-FR" sz="2400" i="0" u="sng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lettre de motivation </a:t>
            </a:r>
            <a:br>
              <a:rPr lang="fr-FR" sz="2400" i="0" u="sng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</a:br>
            <a:br>
              <a:rPr lang="fr-FR" sz="2400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fr-FR" sz="2400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ou même, de plus en plus souvent, </a:t>
            </a:r>
            <a:br>
              <a:rPr lang="fr-FR" sz="2400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fr-FR" sz="2400" i="0" u="none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d’une </a:t>
            </a:r>
            <a:r>
              <a:rPr lang="fr-FR" sz="2400" i="0" u="sng" strike="noStrike" baseline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note de </a:t>
            </a:r>
            <a:r>
              <a:rPr lang="fr-FR" sz="2400" u="sng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vision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personnelle</a:t>
            </a:r>
            <a:endParaRPr lang="fr-FR" sz="2400" i="0" u="none" strike="noStrike" baseline="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7DB754-7310-529D-3D90-FE591143CF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1950" y="3549446"/>
            <a:ext cx="4923740" cy="30316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F0EDE0-ABBF-778C-4394-15ED38F52009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ÉVADUCATION »</a:t>
            </a:r>
            <a:endParaRPr lang="fr-FR" sz="16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2CCB292-CD5A-162D-09D5-3AB7418C9A5A}"/>
              </a:ext>
            </a:extLst>
          </p:cNvPr>
          <p:cNvCxnSpPr>
            <a:cxnSpLocks/>
          </p:cNvCxnSpPr>
          <p:nvPr/>
        </p:nvCxnSpPr>
        <p:spPr>
          <a:xfrm>
            <a:off x="6003758" y="4800600"/>
            <a:ext cx="2166848" cy="636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FDF05E6-0FAD-FCC0-3885-4E621C0A9B5D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346158"/>
            <a:ext cx="2074606" cy="2719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E6F6B453-523B-F8B8-A340-927D86977D4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2810" y="5065270"/>
            <a:ext cx="440338" cy="47282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3B23D3F-DE0A-3ED6-7F45-5B9744BF45B1}"/>
              </a:ext>
            </a:extLst>
          </p:cNvPr>
          <p:cNvSpPr txBox="1"/>
          <p:nvPr/>
        </p:nvSpPr>
        <p:spPr>
          <a:xfrm>
            <a:off x="11397331" y="1943986"/>
            <a:ext cx="4347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A1</a:t>
            </a:r>
          </a:p>
          <a:p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A2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B1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B2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C1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C2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334FE264-1505-23E2-9FA3-BDB8D7A568B3}"/>
              </a:ext>
            </a:extLst>
          </p:cNvPr>
          <p:cNvCxnSpPr/>
          <p:nvPr/>
        </p:nvCxnSpPr>
        <p:spPr>
          <a:xfrm flipV="1">
            <a:off x="10146890" y="3705714"/>
            <a:ext cx="1127361" cy="14132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40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B0E8A15-30E5-05C6-CF63-82FFAD5C482C}"/>
              </a:ext>
            </a:extLst>
          </p:cNvPr>
          <p:cNvSpPr/>
          <p:nvPr/>
        </p:nvSpPr>
        <p:spPr>
          <a:xfrm>
            <a:off x="3138515" y="3777916"/>
            <a:ext cx="3046764" cy="514952"/>
          </a:xfrm>
          <a:prstGeom prst="roundRect">
            <a:avLst/>
          </a:prstGeom>
          <a:solidFill>
            <a:srgbClr val="DFEC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6376678-ACF2-A5D0-8BC1-970BEA56ADDC}"/>
              </a:ext>
            </a:extLst>
          </p:cNvPr>
          <p:cNvSpPr txBox="1"/>
          <p:nvPr/>
        </p:nvSpPr>
        <p:spPr>
          <a:xfrm>
            <a:off x="2086651" y="274597"/>
            <a:ext cx="472712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Doubler l’évaluation institutionnelle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savoirs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savoir-faire </a:t>
            </a:r>
          </a:p>
          <a:p>
            <a:endParaRPr lang="fr-FR" sz="24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d’une évaluation </a:t>
            </a:r>
            <a:r>
              <a:rPr lang="fr-FR" sz="2400" u="sng" dirty="0">
                <a:solidFill>
                  <a:schemeClr val="accent5">
                    <a:lumMod val="50000"/>
                  </a:schemeClr>
                </a:solidFill>
              </a:rPr>
              <a:t>des progrès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br>
              <a:rPr lang="fr-FR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en termes 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savoir-être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savoir-apprendre</a:t>
            </a:r>
          </a:p>
          <a:p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= d’une évaluation 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qui éduque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7DB754-7310-529D-3D90-FE591143CF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1950" y="3549446"/>
            <a:ext cx="4923740" cy="3031648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4963B5A-2BD9-E1D1-F67F-6BD45C0C6123}"/>
              </a:ext>
            </a:extLst>
          </p:cNvPr>
          <p:cNvSpPr/>
          <p:nvPr/>
        </p:nvSpPr>
        <p:spPr>
          <a:xfrm>
            <a:off x="8652296" y="1118421"/>
            <a:ext cx="2294480" cy="1516496"/>
          </a:xfrm>
          <a:prstGeom prst="roundRect">
            <a:avLst/>
          </a:prstGeom>
          <a:solidFill>
            <a:srgbClr val="DFEC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F0EDE0-ABBF-778C-4394-15ED38F52009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ÉVADUCATION »</a:t>
            </a:r>
            <a:endParaRPr lang="fr-FR" sz="16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2CCB292-CD5A-162D-09D5-3AB7418C9A5A}"/>
              </a:ext>
            </a:extLst>
          </p:cNvPr>
          <p:cNvCxnSpPr>
            <a:cxnSpLocks/>
          </p:cNvCxnSpPr>
          <p:nvPr/>
        </p:nvCxnSpPr>
        <p:spPr>
          <a:xfrm>
            <a:off x="5914293" y="3261414"/>
            <a:ext cx="1951513" cy="22151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FDF05E6-0FAD-FCC0-3885-4E621C0A9B5D}"/>
              </a:ext>
            </a:extLst>
          </p:cNvPr>
          <p:cNvCxnSpPr>
            <a:cxnSpLocks/>
          </p:cNvCxnSpPr>
          <p:nvPr/>
        </p:nvCxnSpPr>
        <p:spPr>
          <a:xfrm flipH="1" flipV="1">
            <a:off x="6277708" y="1256072"/>
            <a:ext cx="3603711" cy="4082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1E487AF1-0C0F-F090-F142-2C4CB9582709}"/>
              </a:ext>
            </a:extLst>
          </p:cNvPr>
          <p:cNvSpPr txBox="1"/>
          <p:nvPr/>
        </p:nvSpPr>
        <p:spPr>
          <a:xfrm>
            <a:off x="8625432" y="1291688"/>
            <a:ext cx="2348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Évaluation </a:t>
            </a:r>
          </a:p>
          <a:p>
            <a:pPr algn="ctr"/>
            <a:r>
              <a:rPr lang="fr-FR" sz="2400" dirty="0">
                <a:solidFill>
                  <a:srgbClr val="FF0000"/>
                </a:solidFill>
              </a:rPr>
              <a:t>particulièrement </a:t>
            </a:r>
          </a:p>
          <a:p>
            <a:pPr algn="ctr"/>
            <a:r>
              <a:rPr lang="fr-FR" sz="2400" b="1" dirty="0">
                <a:solidFill>
                  <a:srgbClr val="FF0000"/>
                </a:solidFill>
              </a:rPr>
              <a:t>inclusive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BF71478-1ED8-ECB6-B988-CCA6FB0B242A}"/>
              </a:ext>
            </a:extLst>
          </p:cNvPr>
          <p:cNvCxnSpPr/>
          <p:nvPr/>
        </p:nvCxnSpPr>
        <p:spPr>
          <a:xfrm flipH="1">
            <a:off x="9513820" y="2502568"/>
            <a:ext cx="217321" cy="17902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B9FFCB28-2C48-CEA5-7AEA-6669ED357A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1640560" y="4764773"/>
            <a:ext cx="6237897" cy="215749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2470819-88A1-7640-ABBC-5307ED5039AD}"/>
              </a:ext>
            </a:extLst>
          </p:cNvPr>
          <p:cNvSpPr txBox="1"/>
          <p:nvPr/>
        </p:nvSpPr>
        <p:spPr>
          <a:xfrm rot="209744">
            <a:off x="2411158" y="5728784"/>
            <a:ext cx="3861057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---------- À aménager, bien sûr !  ----------</a:t>
            </a:r>
          </a:p>
        </p:txBody>
      </p:sp>
    </p:spTree>
    <p:extLst>
      <p:ext uri="{BB962C8B-B14F-4D97-AF65-F5344CB8AC3E}">
        <p14:creationId xmlns:p14="http://schemas.microsoft.com/office/powerpoint/2010/main" val="20378332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6F0103-8360-16F2-4F6C-9105870BAEEB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Αυτάαα</a:t>
            </a:r>
            <a:r>
              <a:rPr lang="fr-FR" sz="4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hlinkClick r:id="rId3"/>
            <a:extLst>
              <a:ext uri="{FF2B5EF4-FFF2-40B4-BE49-F238E27FC236}">
                <a16:creationId xmlns:a16="http://schemas.microsoft.com/office/drawing/2014/main" id="{76F6688A-6C6B-B6C1-8E34-93B7CEC34D2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6366" y="3140011"/>
            <a:ext cx="2857500" cy="28575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6ADE607-9498-9701-254B-177B2B25B14C}"/>
              </a:ext>
            </a:extLst>
          </p:cNvPr>
          <p:cNvSpPr txBox="1"/>
          <p:nvPr/>
        </p:nvSpPr>
        <p:spPr>
          <a:xfrm>
            <a:off x="1997705" y="6081011"/>
            <a:ext cx="9574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delhaye@frl.auth.gr</a:t>
            </a:r>
            <a:r>
              <a:rPr lang="fr-FR" dirty="0"/>
              <a:t> 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̶  </a:t>
            </a:r>
            <a:r>
              <a:rPr lang="fr-FR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https://www.facebook.com/olivier.delhaye/</a:t>
            </a:r>
            <a:r>
              <a:rPr lang="fr-FR" dirty="0"/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58D911-EAB2-346E-05F7-417389342604}"/>
              </a:ext>
            </a:extLst>
          </p:cNvPr>
          <p:cNvSpPr txBox="1"/>
          <p:nvPr/>
        </p:nvSpPr>
        <p:spPr>
          <a:xfrm>
            <a:off x="5719761" y="3068542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Diaporama en ligne :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8559F90-0790-36A9-5FB0-5857AE559E2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9834" y="485934"/>
            <a:ext cx="4335574" cy="249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85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AA48E36-D650-CE90-53D0-9811BABFE771}"/>
              </a:ext>
            </a:extLst>
          </p:cNvPr>
          <p:cNvSpPr txBox="1"/>
          <p:nvPr/>
        </p:nvSpPr>
        <p:spPr>
          <a:xfrm>
            <a:off x="3002844" y="560800"/>
            <a:ext cx="4789311" cy="8651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Pourquoi </a:t>
            </a:r>
            <a:br>
              <a:rPr lang="fr-FR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ces écarts inter</a:t>
            </a:r>
            <a:r>
              <a:rPr lang="el-GR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juges incroyables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AC30289-25A7-CCCD-CB7A-862B31EB7738}"/>
              </a:ext>
            </a:extLst>
          </p:cNvPr>
          <p:cNvSpPr txBox="1"/>
          <p:nvPr/>
        </p:nvSpPr>
        <p:spPr>
          <a:xfrm>
            <a:off x="3002843" y="1661619"/>
            <a:ext cx="4435449" cy="8651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Comment concevoir une évaluation ponctuelle efficace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45A6F5-FC8C-A1CC-3151-2DD9B187AA8A}"/>
              </a:ext>
            </a:extLst>
          </p:cNvPr>
          <p:cNvSpPr txBox="1"/>
          <p:nvPr/>
        </p:nvSpPr>
        <p:spPr>
          <a:xfrm>
            <a:off x="3002845" y="2762438"/>
            <a:ext cx="4075296" cy="865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Comment en interpréter </a:t>
            </a:r>
            <a:br>
              <a:rPr lang="fr-FR" sz="240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240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résultats avec efficience ?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3434883-7FC6-8741-A615-3D0AD4AD03F9}"/>
              </a:ext>
            </a:extLst>
          </p:cNvPr>
          <p:cNvSpPr txBox="1"/>
          <p:nvPr/>
        </p:nvSpPr>
        <p:spPr>
          <a:xfrm>
            <a:off x="3002845" y="3838865"/>
            <a:ext cx="6087907" cy="8651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Comment consacrer moins de temps à corriger </a:t>
            </a:r>
            <a:br>
              <a:rPr lang="fr-FR" sz="24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24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 productions d’élèves ?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E7EDFBD-DC5A-9B9A-0BD8-092029CF9103}"/>
              </a:ext>
            </a:extLst>
          </p:cNvPr>
          <p:cNvSpPr txBox="1"/>
          <p:nvPr/>
        </p:nvSpPr>
        <p:spPr>
          <a:xfrm>
            <a:off x="3002844" y="4939683"/>
            <a:ext cx="5151924" cy="8651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Comment se dégager des contraintes </a:t>
            </a:r>
            <a:br>
              <a:rPr lang="fr-FR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l’évaluation institutionnelle 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9800EDE-84D3-A863-7E3F-9A3B76FA8016}"/>
              </a:ext>
            </a:extLst>
          </p:cNvPr>
          <p:cNvSpPr txBox="1"/>
          <p:nvPr/>
        </p:nvSpPr>
        <p:spPr>
          <a:xfrm>
            <a:off x="2335631" y="301128"/>
            <a:ext cx="599844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500" dirty="0">
                <a:solidFill>
                  <a:schemeClr val="accent6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36F80D3-856A-83A2-0021-C972E6F73196}"/>
              </a:ext>
            </a:extLst>
          </p:cNvPr>
          <p:cNvSpPr txBox="1"/>
          <p:nvPr/>
        </p:nvSpPr>
        <p:spPr>
          <a:xfrm>
            <a:off x="2269908" y="1402362"/>
            <a:ext cx="731290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500" dirty="0">
                <a:solidFill>
                  <a:schemeClr val="accent5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720E97A-38C0-296C-3110-1B64298D4467}"/>
              </a:ext>
            </a:extLst>
          </p:cNvPr>
          <p:cNvSpPr txBox="1"/>
          <p:nvPr/>
        </p:nvSpPr>
        <p:spPr>
          <a:xfrm>
            <a:off x="2253878" y="2503596"/>
            <a:ext cx="763351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500" dirty="0">
                <a:solidFill>
                  <a:schemeClr val="accent4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9024999-BA54-4EF2-4621-03C1EDDAE97F}"/>
              </a:ext>
            </a:extLst>
          </p:cNvPr>
          <p:cNvSpPr txBox="1"/>
          <p:nvPr/>
        </p:nvSpPr>
        <p:spPr>
          <a:xfrm>
            <a:off x="2270710" y="3580438"/>
            <a:ext cx="72968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500" dirty="0">
                <a:solidFill>
                  <a:schemeClr val="accent3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4783F65-660B-87C3-E1AF-FEDF67ECF2F2}"/>
              </a:ext>
            </a:extLst>
          </p:cNvPr>
          <p:cNvSpPr txBox="1"/>
          <p:nvPr/>
        </p:nvSpPr>
        <p:spPr>
          <a:xfrm>
            <a:off x="2250672" y="4681674"/>
            <a:ext cx="769763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500" dirty="0">
                <a:solidFill>
                  <a:schemeClr val="accent2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136648-65E1-98D0-D34E-EFBE2B59E72F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latin typeface="Arial" panose="020B0604020202020204" pitchFamily="34" charset="0"/>
                <a:cs typeface="Arial" panose="020B0604020202020204" pitchFamily="34" charset="0"/>
              </a:rPr>
              <a:t>SOMMAIRE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FE94A95-BB4D-9736-94A5-2BDE5AA3AE15}"/>
              </a:ext>
            </a:extLst>
          </p:cNvPr>
          <p:cNvSpPr txBox="1"/>
          <p:nvPr/>
        </p:nvSpPr>
        <p:spPr>
          <a:xfrm>
            <a:off x="9922092" y="2028616"/>
            <a:ext cx="2052165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6600" b="1" dirty="0">
                <a:solidFill>
                  <a:srgbClr val="D6D3D7"/>
                </a:solidFill>
                <a:latin typeface="Impact" panose="020B0806030902050204" pitchFamily="34" charset="0"/>
              </a:rPr>
              <a:t>&lt;</a:t>
            </a:r>
            <a:r>
              <a:rPr lang="fr-FR" sz="8500" dirty="0">
                <a:solidFill>
                  <a:srgbClr val="D6D3D7"/>
                </a:solidFill>
                <a:latin typeface="Impact" panose="020B0806030902050204" pitchFamily="34" charset="0"/>
              </a:rPr>
              <a:t> 10’</a:t>
            </a:r>
          </a:p>
        </p:txBody>
      </p:sp>
      <p:pic>
        <p:nvPicPr>
          <p:cNvPr id="3" name="Image 2" descr="Une image contenant plein air&#10;&#10;Description générée automatiquement">
            <a:extLst>
              <a:ext uri="{FF2B5EF4-FFF2-40B4-BE49-F238E27FC236}">
                <a16:creationId xmlns:a16="http://schemas.microsoft.com/office/drawing/2014/main" id="{2D78FF32-DA4D-01A6-ED30-4EA85EAB5C6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BFBFE"/>
              </a:clrFrom>
              <a:clrTo>
                <a:srgbClr val="FBFB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140" y="4379891"/>
            <a:ext cx="3657600" cy="2438400"/>
          </a:xfrm>
          <a:prstGeom prst="rect">
            <a:avLst/>
          </a:prstGeom>
          <a:effectLst/>
        </p:spPr>
      </p:pic>
      <p:pic>
        <p:nvPicPr>
          <p:cNvPr id="5" name="Graphique 4" descr="Mille avec un remplissage uni">
            <a:extLst>
              <a:ext uri="{FF2B5EF4-FFF2-40B4-BE49-F238E27FC236}">
                <a16:creationId xmlns:a16="http://schemas.microsoft.com/office/drawing/2014/main" id="{609208F8-68FE-61E8-D2F8-2CB340244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3555" y="4499606"/>
            <a:ext cx="1866564" cy="186656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D066647-22D7-11DB-AEC2-CD287F368759}"/>
              </a:ext>
            </a:extLst>
          </p:cNvPr>
          <p:cNvSpPr txBox="1"/>
          <p:nvPr/>
        </p:nvSpPr>
        <p:spPr>
          <a:xfrm rot="5400000">
            <a:off x="2600287" y="5744349"/>
            <a:ext cx="43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</a:rPr>
              <a:t>…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6FD66C0-D730-462C-C873-5FDD13DFD370}"/>
              </a:ext>
            </a:extLst>
          </p:cNvPr>
          <p:cNvSpPr txBox="1"/>
          <p:nvPr/>
        </p:nvSpPr>
        <p:spPr>
          <a:xfrm>
            <a:off x="2084761" y="6171960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13294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932370F-0089-4E25-A36C-D85C78F73D84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latin typeface="Arial" panose="020B0604020202020204" pitchFamily="34" charset="0"/>
                <a:cs typeface="Arial" panose="020B0604020202020204" pitchFamily="34" charset="0"/>
              </a:rPr>
              <a:t>ÉCARTS INTER-JUGES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38C66A7-F2CE-318E-9421-6D81C5ACB6BA}"/>
              </a:ext>
            </a:extLst>
          </p:cNvPr>
          <p:cNvSpPr txBox="1"/>
          <p:nvPr/>
        </p:nvSpPr>
        <p:spPr>
          <a:xfrm>
            <a:off x="3541986" y="1831366"/>
            <a:ext cx="6096000" cy="1655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Comment se fait-il </a:t>
            </a:r>
            <a:b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les </a:t>
            </a:r>
            <a:r>
              <a:rPr lang="fr-FR" sz="2400" b="1" u="sng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notes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attribuées par deux évaluateurs à une même performance </a:t>
            </a:r>
            <a:b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soient parfois si </a:t>
            </a:r>
            <a:r>
              <a:rPr lang="fr-FR" sz="2400" b="1" u="sng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différentes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60CCAA2-DD28-A6D8-10AD-9DB85BCF5F1A}"/>
              </a:ext>
            </a:extLst>
          </p:cNvPr>
          <p:cNvSpPr txBox="1"/>
          <p:nvPr/>
        </p:nvSpPr>
        <p:spPr>
          <a:xfrm>
            <a:off x="1603225" y="4846114"/>
            <a:ext cx="85792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8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1</a:t>
            </a:r>
            <a:endParaRPr lang="fr-FR" sz="12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4D91FB5-D85A-3EF4-5C69-7F3F29FE8547}"/>
              </a:ext>
            </a:extLst>
          </p:cNvPr>
          <p:cNvCxnSpPr>
            <a:cxnSpLocks/>
          </p:cNvCxnSpPr>
          <p:nvPr/>
        </p:nvCxnSpPr>
        <p:spPr>
          <a:xfrm flipH="1" flipV="1">
            <a:off x="3402946" y="1192352"/>
            <a:ext cx="1152232" cy="823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08DCB4F0-9A1C-CA39-4E62-ECB78D7384B3}"/>
              </a:ext>
            </a:extLst>
          </p:cNvPr>
          <p:cNvSpPr txBox="1"/>
          <p:nvPr/>
        </p:nvSpPr>
        <p:spPr>
          <a:xfrm>
            <a:off x="2386527" y="425915"/>
            <a:ext cx="15249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Victimes</a:t>
            </a:r>
          </a:p>
          <a:p>
            <a:pPr>
              <a:spcAft>
                <a:spcPts val="600"/>
              </a:spcAft>
            </a:pPr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Πανελλαδικές</a:t>
            </a:r>
            <a:br>
              <a:rPr lang="fr-FR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ΑΣΕΠ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fr-FR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ΚΠγ 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…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6BDCCC5-666D-AC8F-4217-0913351AF306}"/>
              </a:ext>
            </a:extLst>
          </p:cNvPr>
          <p:cNvSpPr txBox="1"/>
          <p:nvPr/>
        </p:nvSpPr>
        <p:spPr>
          <a:xfrm>
            <a:off x="4410442" y="4748059"/>
            <a:ext cx="43590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800" dirty="0">
                <a:solidFill>
                  <a:schemeClr val="accent5">
                    <a:lumMod val="75000"/>
                  </a:schemeClr>
                </a:solidFill>
              </a:rPr>
              <a:t>« 8 juges ! »</a:t>
            </a:r>
            <a:endParaRPr lang="fr-FR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28F9DF6-777F-5B08-A501-B3266B63C601}"/>
              </a:ext>
            </a:extLst>
          </p:cNvPr>
          <p:cNvCxnSpPr>
            <a:cxnSpLocks/>
          </p:cNvCxnSpPr>
          <p:nvPr/>
        </p:nvCxnSpPr>
        <p:spPr>
          <a:xfrm flipV="1">
            <a:off x="8534400" y="4459487"/>
            <a:ext cx="1103586" cy="373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9CAD264B-B1AC-1F65-FE87-80C61E6F40FA}"/>
              </a:ext>
            </a:extLst>
          </p:cNvPr>
          <p:cNvSpPr txBox="1"/>
          <p:nvPr/>
        </p:nvSpPr>
        <p:spPr>
          <a:xfrm>
            <a:off x="9438907" y="3983643"/>
            <a:ext cx="2172067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Production écrite en langue étrangère</a:t>
            </a:r>
          </a:p>
          <a:p>
            <a:pPr algn="r"/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Grille d’évaluation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36961CB7-367D-257E-86C8-BC38896D6A2B}"/>
              </a:ext>
            </a:extLst>
          </p:cNvPr>
          <p:cNvCxnSpPr>
            <a:cxnSpLocks/>
          </p:cNvCxnSpPr>
          <p:nvPr/>
        </p:nvCxnSpPr>
        <p:spPr>
          <a:xfrm>
            <a:off x="2386527" y="369530"/>
            <a:ext cx="0" cy="1711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551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D9310C2D-5E23-F631-FD41-BD13FC06A4B3}"/>
              </a:ext>
            </a:extLst>
          </p:cNvPr>
          <p:cNvGrpSpPr/>
          <p:nvPr/>
        </p:nvGrpSpPr>
        <p:grpSpPr>
          <a:xfrm rot="21351603">
            <a:off x="3593585" y="1453035"/>
            <a:ext cx="5270468" cy="1229732"/>
            <a:chOff x="452870" y="259193"/>
            <a:chExt cx="5879313" cy="137179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3CE929F-ED81-632D-C748-CDC5B8EF3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352418">
              <a:off x="452870" y="259193"/>
              <a:ext cx="2972215" cy="13717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E13B5C9-7FA6-A4F4-6AF8-3FB74762F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alphaModFix amt="20000"/>
            </a:blip>
            <a:stretch>
              <a:fillRect/>
            </a:stretch>
          </p:blipFill>
          <p:spPr>
            <a:xfrm rot="298243">
              <a:off x="3617179" y="271024"/>
              <a:ext cx="2715004" cy="1314633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62B06EB-085B-C05D-5A3A-94A4F812C338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ÉCARTS INTER-JUGES</a:t>
            </a:r>
            <a:endParaRPr lang="fr-FR" sz="16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F52573-3D9C-A41A-FF20-957B2AFE0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2797" y="3614608"/>
            <a:ext cx="7277576" cy="2838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80499D7-7560-BD21-B676-BDF0A2078D0E}"/>
              </a:ext>
            </a:extLst>
          </p:cNvPr>
          <p:cNvSpPr txBox="1"/>
          <p:nvPr/>
        </p:nvSpPr>
        <p:spPr>
          <a:xfrm>
            <a:off x="2133475" y="298325"/>
            <a:ext cx="3041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Évaluation </a:t>
            </a:r>
            <a:r>
              <a:rPr lang="fr-FR" sz="2400" u="sng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certificative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BCAB78F-7C84-F685-D363-8D881CD91A15}"/>
              </a:ext>
            </a:extLst>
          </p:cNvPr>
          <p:cNvSpPr txBox="1"/>
          <p:nvPr/>
        </p:nvSpPr>
        <p:spPr>
          <a:xfrm>
            <a:off x="2133475" y="595694"/>
            <a:ext cx="266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Grilles d’évaluation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5C7526E-A624-A0B4-FDA8-12A9AE93C38C}"/>
              </a:ext>
            </a:extLst>
          </p:cNvPr>
          <p:cNvSpPr txBox="1"/>
          <p:nvPr/>
        </p:nvSpPr>
        <p:spPr>
          <a:xfrm>
            <a:off x="1552825" y="2586532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Critères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5D59B47-7DC5-1026-E5DE-F8E84052C976}"/>
              </a:ext>
            </a:extLst>
          </p:cNvPr>
          <p:cNvSpPr txBox="1"/>
          <p:nvPr/>
        </p:nvSpPr>
        <p:spPr>
          <a:xfrm>
            <a:off x="9771585" y="348312"/>
            <a:ext cx="2189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Barèmes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 (tarifs)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EAC2743-E836-2207-BD32-EAC7DC346F37}"/>
              </a:ext>
            </a:extLst>
          </p:cNvPr>
          <p:cNvCxnSpPr>
            <a:cxnSpLocks/>
          </p:cNvCxnSpPr>
          <p:nvPr/>
        </p:nvCxnSpPr>
        <p:spPr>
          <a:xfrm flipH="1" flipV="1">
            <a:off x="2810517" y="3006383"/>
            <a:ext cx="692391" cy="841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5D62306-6667-7F36-4C9C-98603CE2EB66}"/>
              </a:ext>
            </a:extLst>
          </p:cNvPr>
          <p:cNvCxnSpPr>
            <a:cxnSpLocks/>
          </p:cNvCxnSpPr>
          <p:nvPr/>
        </p:nvCxnSpPr>
        <p:spPr>
          <a:xfrm flipV="1">
            <a:off x="2821092" y="2297459"/>
            <a:ext cx="944084" cy="429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7613993F-AAC4-B805-E293-FAB442F544F0}"/>
              </a:ext>
            </a:extLst>
          </p:cNvPr>
          <p:cNvCxnSpPr>
            <a:cxnSpLocks/>
          </p:cNvCxnSpPr>
          <p:nvPr/>
        </p:nvCxnSpPr>
        <p:spPr>
          <a:xfrm flipH="1">
            <a:off x="7913123" y="1057359"/>
            <a:ext cx="2221718" cy="3645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F4C699C-38FE-3BBA-F336-072006A705AC}"/>
              </a:ext>
            </a:extLst>
          </p:cNvPr>
          <p:cNvCxnSpPr>
            <a:cxnSpLocks/>
          </p:cNvCxnSpPr>
          <p:nvPr/>
        </p:nvCxnSpPr>
        <p:spPr>
          <a:xfrm flipV="1">
            <a:off x="6096000" y="759990"/>
            <a:ext cx="3475661" cy="9612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95E0967B-C6DC-0A1D-5E49-1E50394BA03D}"/>
              </a:ext>
            </a:extLst>
          </p:cNvPr>
          <p:cNvSpPr txBox="1"/>
          <p:nvPr/>
        </p:nvSpPr>
        <p:spPr>
          <a:xfrm>
            <a:off x="9836916" y="4702923"/>
            <a:ext cx="2355084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Degrés ou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seuils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de réalisation</a:t>
            </a:r>
          </a:p>
          <a:p>
            <a:r>
              <a:rPr lang="fr-FR" sz="2400" strike="sngStrike" dirty="0">
                <a:solidFill>
                  <a:schemeClr val="accent5">
                    <a:lumMod val="75000"/>
                  </a:schemeClr>
                </a:solidFill>
              </a:rPr>
              <a:t>Niveaux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8017762-74A9-471E-1029-9A7A4E461DEA}"/>
              </a:ext>
            </a:extLst>
          </p:cNvPr>
          <p:cNvCxnSpPr>
            <a:cxnSpLocks/>
          </p:cNvCxnSpPr>
          <p:nvPr/>
        </p:nvCxnSpPr>
        <p:spPr>
          <a:xfrm>
            <a:off x="9079454" y="4335332"/>
            <a:ext cx="692131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D19D1FB0-97D3-EECE-58F7-880FDB83251F}"/>
              </a:ext>
            </a:extLst>
          </p:cNvPr>
          <p:cNvSpPr/>
          <p:nvPr/>
        </p:nvSpPr>
        <p:spPr>
          <a:xfrm>
            <a:off x="6096000" y="2514332"/>
            <a:ext cx="6096000" cy="45719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8DE7DAD2-CA69-601E-2457-FCF06579E4F4}"/>
              </a:ext>
            </a:extLst>
          </p:cNvPr>
          <p:cNvSpPr/>
          <p:nvPr/>
        </p:nvSpPr>
        <p:spPr>
          <a:xfrm rot="20867614">
            <a:off x="1320967" y="4898895"/>
            <a:ext cx="2182736" cy="914400"/>
          </a:xfrm>
          <a:prstGeom prst="arc">
            <a:avLst>
              <a:gd name="adj1" fmla="val 16200000"/>
              <a:gd name="adj2" fmla="val 20817836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9CCBD8-8727-5850-FD1D-45D99D0DFC2B}"/>
              </a:ext>
            </a:extLst>
          </p:cNvPr>
          <p:cNvSpPr/>
          <p:nvPr/>
        </p:nvSpPr>
        <p:spPr>
          <a:xfrm rot="20867614">
            <a:off x="6157067" y="3895619"/>
            <a:ext cx="2182736" cy="914400"/>
          </a:xfrm>
          <a:prstGeom prst="arc">
            <a:avLst>
              <a:gd name="adj1" fmla="val 16200000"/>
              <a:gd name="adj2" fmla="val 20817836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269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82719DDD-282E-BBE3-FBF1-EAFBEBAE6B2F}"/>
              </a:ext>
            </a:extLst>
          </p:cNvPr>
          <p:cNvCxnSpPr>
            <a:cxnSpLocks/>
          </p:cNvCxnSpPr>
          <p:nvPr/>
        </p:nvCxnSpPr>
        <p:spPr>
          <a:xfrm>
            <a:off x="7026438" y="5514975"/>
            <a:ext cx="709867" cy="0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ADBCA834-BBB6-57C0-7536-031A88388611}"/>
              </a:ext>
            </a:extLst>
          </p:cNvPr>
          <p:cNvCxnSpPr>
            <a:cxnSpLocks/>
          </p:cNvCxnSpPr>
          <p:nvPr/>
        </p:nvCxnSpPr>
        <p:spPr>
          <a:xfrm>
            <a:off x="8674768" y="2150143"/>
            <a:ext cx="1106918" cy="0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2A9FF401-2CE9-097B-2A03-EB774CFBB45D}"/>
              </a:ext>
            </a:extLst>
          </p:cNvPr>
          <p:cNvPicPr/>
          <p:nvPr/>
        </p:nvPicPr>
        <p:blipFill>
          <a:blip r:embed="rId2" cstate="print">
            <a:lum contrast="-20000"/>
          </a:blip>
          <a:srcRect/>
          <a:stretch>
            <a:fillRect/>
          </a:stretch>
        </p:blipFill>
        <p:spPr bwMode="auto">
          <a:xfrm rot="676409">
            <a:off x="5419887" y="-735789"/>
            <a:ext cx="3009034" cy="430938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DFCA7F-078C-DFE2-6D49-E56CF8BE3F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53" r="3540" b="13798"/>
          <a:stretch/>
        </p:blipFill>
        <p:spPr>
          <a:xfrm>
            <a:off x="1370109" y="3385392"/>
            <a:ext cx="5776649" cy="347260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15CABB6-A1AA-FFA7-E049-22577EE834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9" r="50375"/>
          <a:stretch/>
        </p:blipFill>
        <p:spPr>
          <a:xfrm>
            <a:off x="9118192" y="911417"/>
            <a:ext cx="2977551" cy="19240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D8FD5E6-4CC8-07FB-AD55-FA8B664745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00" r="1"/>
          <a:stretch/>
        </p:blipFill>
        <p:spPr>
          <a:xfrm>
            <a:off x="7885412" y="4640252"/>
            <a:ext cx="2595107" cy="19240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9BF6963-1684-FCAF-7A9C-658B8B81CE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88218" y="128425"/>
            <a:ext cx="4368650" cy="317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84FA63CF-12AB-4CAB-73D6-E22BCBA846DA}"/>
              </a:ext>
            </a:extLst>
          </p:cNvPr>
          <p:cNvSpPr txBox="1"/>
          <p:nvPr/>
        </p:nvSpPr>
        <p:spPr>
          <a:xfrm>
            <a:off x="8821117" y="3649523"/>
            <a:ext cx="321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Pondération ou hiérarchisation </a:t>
            </a:r>
          </a:p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Degrés ou seuils de réalisation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08724E9-776A-F1B0-F6CE-0BAC624359E6}"/>
              </a:ext>
            </a:extLst>
          </p:cNvPr>
          <p:cNvSpPr txBox="1"/>
          <p:nvPr/>
        </p:nvSpPr>
        <p:spPr>
          <a:xfrm rot="649571">
            <a:off x="5692963" y="3161354"/>
            <a:ext cx="182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Arbre de décision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2B06EB-085B-C05D-5A3A-94A4F812C338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ÉCARTS INTER-JUGES</a:t>
            </a:r>
            <a:endParaRPr lang="fr-FR" sz="16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F2DB948-E39E-BF21-A48D-9E82055FDEE4}"/>
              </a:ext>
            </a:extLst>
          </p:cNvPr>
          <p:cNvCxnSpPr>
            <a:cxnSpLocks/>
          </p:cNvCxnSpPr>
          <p:nvPr/>
        </p:nvCxnSpPr>
        <p:spPr>
          <a:xfrm flipV="1">
            <a:off x="7885412" y="450047"/>
            <a:ext cx="1198430" cy="461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B57B0AC9-11C8-B0C6-6C51-EC0CE0CE44F1}"/>
              </a:ext>
            </a:extLst>
          </p:cNvPr>
          <p:cNvSpPr txBox="1"/>
          <p:nvPr/>
        </p:nvSpPr>
        <p:spPr>
          <a:xfrm>
            <a:off x="9214449" y="34401"/>
            <a:ext cx="1361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DNR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Descripteurs</a:t>
            </a:r>
          </a:p>
        </p:txBody>
      </p:sp>
    </p:spTree>
    <p:extLst>
      <p:ext uri="{BB962C8B-B14F-4D97-AF65-F5344CB8AC3E}">
        <p14:creationId xmlns:p14="http://schemas.microsoft.com/office/powerpoint/2010/main" val="1706136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62B06EB-085B-C05D-5A3A-94A4F812C338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ÉCARTS INTER-JUGES</a:t>
            </a:r>
            <a:endParaRPr lang="fr-FR" sz="16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0F62450-462B-EDAB-7C75-23191778F09C}"/>
              </a:ext>
            </a:extLst>
          </p:cNvPr>
          <p:cNvSpPr txBox="1"/>
          <p:nvPr/>
        </p:nvSpPr>
        <p:spPr>
          <a:xfrm>
            <a:off x="1873177" y="806617"/>
            <a:ext cx="7634992" cy="3010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Sources possibles de biais / d’écarts </a:t>
            </a:r>
            <a:r>
              <a:rPr lang="fr-F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interjuges</a:t>
            </a:r>
            <a:endParaRPr lang="fr-FR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u="sng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Conception</a:t>
            </a: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grille/barème : </a:t>
            </a:r>
            <a:b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ex. pondération</a:t>
            </a:r>
            <a:endParaRPr lang="fr-FR" sz="2400" i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u="sng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Formation</a:t>
            </a: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/évaluation des notateurs : </a:t>
            </a:r>
            <a:b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entraînement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fr-FR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écarts suspects</a:t>
            </a:r>
          </a:p>
          <a:p>
            <a:pPr marL="742950" lvl="1" indent="-28575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u="sng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Environnement</a:t>
            </a: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notation : </a:t>
            </a:r>
            <a:b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concentration</a:t>
            </a:r>
            <a:endParaRPr lang="fr-FR" sz="2400" i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AEFA718-FC8A-BC48-055E-20C2677CB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r="50375"/>
          <a:stretch/>
        </p:blipFill>
        <p:spPr>
          <a:xfrm>
            <a:off x="7153710" y="4368471"/>
            <a:ext cx="3009034" cy="192400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AC35F9B-0BA8-0ED9-5B15-5EC81B1A3B24}"/>
              </a:ext>
            </a:extLst>
          </p:cNvPr>
          <p:cNvSpPr txBox="1"/>
          <p:nvPr/>
        </p:nvSpPr>
        <p:spPr>
          <a:xfrm>
            <a:off x="4463364" y="5830807"/>
            <a:ext cx="2544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Position et inclinaison </a:t>
            </a:r>
            <a:br>
              <a:rPr lang="fr-FR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de la droite de régression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82BC38-629E-DC4A-384F-61429A26AE74}"/>
              </a:ext>
            </a:extLst>
          </p:cNvPr>
          <p:cNvSpPr txBox="1"/>
          <p:nvPr/>
        </p:nvSpPr>
        <p:spPr>
          <a:xfrm>
            <a:off x="10308450" y="4840372"/>
            <a:ext cx="1883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Densité du nuage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EE16DDF-38F9-2229-135D-275C90E64B41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9769478" y="5025038"/>
            <a:ext cx="538972" cy="86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C601CB7-8DBD-1C8F-8439-029F08B3BB7D}"/>
              </a:ext>
            </a:extLst>
          </p:cNvPr>
          <p:cNvCxnSpPr>
            <a:cxnSpLocks/>
          </p:cNvCxnSpPr>
          <p:nvPr/>
        </p:nvCxnSpPr>
        <p:spPr>
          <a:xfrm flipV="1">
            <a:off x="6862298" y="4854033"/>
            <a:ext cx="2532196" cy="1261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17376233-869D-EF8B-AAEB-0047FEC717D3}"/>
              </a:ext>
            </a:extLst>
          </p:cNvPr>
          <p:cNvSpPr txBox="1"/>
          <p:nvPr/>
        </p:nvSpPr>
        <p:spPr>
          <a:xfrm>
            <a:off x="6902049" y="3505997"/>
            <a:ext cx="410289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Possible d’identifier la source </a:t>
            </a:r>
            <a:br>
              <a:rPr lang="fr-FR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 écarts suspects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18EC838-68B7-50B4-3C53-9161EEF51341}"/>
              </a:ext>
            </a:extLst>
          </p:cNvPr>
          <p:cNvSpPr txBox="1"/>
          <p:nvPr/>
        </p:nvSpPr>
        <p:spPr>
          <a:xfrm>
            <a:off x="10761800" y="6034087"/>
            <a:ext cx="1430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Triangulation</a:t>
            </a:r>
          </a:p>
          <a:p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ex.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AB </a:t>
            </a:r>
            <a:r>
              <a:rPr lang="fr-FR" b="1" dirty="0">
                <a:solidFill>
                  <a:srgbClr val="FF0000"/>
                </a:solidFill>
              </a:rPr>
              <a:t>B</a:t>
            </a:r>
            <a:r>
              <a:rPr lang="fr-FR" b="1" u="sng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b="1" u="sng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A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C04D17A-EC4E-4DD9-494C-EA8D26DAF655}"/>
              </a:ext>
            </a:extLst>
          </p:cNvPr>
          <p:cNvCxnSpPr>
            <a:cxnSpLocks/>
          </p:cNvCxnSpPr>
          <p:nvPr/>
        </p:nvCxnSpPr>
        <p:spPr>
          <a:xfrm>
            <a:off x="10308450" y="5866271"/>
            <a:ext cx="453350" cy="2487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7017CD67-69C2-1952-4420-44A3B16C5033}"/>
              </a:ext>
            </a:extLst>
          </p:cNvPr>
          <p:cNvCxnSpPr>
            <a:cxnSpLocks/>
          </p:cNvCxnSpPr>
          <p:nvPr/>
        </p:nvCxnSpPr>
        <p:spPr>
          <a:xfrm>
            <a:off x="7286625" y="2987338"/>
            <a:ext cx="619125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740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bg1"/>
            </a:gs>
            <a:gs pos="100000">
              <a:srgbClr val="DEEBF7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4F15375-A4C6-8365-4D42-2B7300350D0D}"/>
              </a:ext>
            </a:extLst>
          </p:cNvPr>
          <p:cNvSpPr/>
          <p:nvPr/>
        </p:nvSpPr>
        <p:spPr>
          <a:xfrm>
            <a:off x="9007460" y="5501731"/>
            <a:ext cx="2527916" cy="857530"/>
          </a:xfrm>
          <a:prstGeom prst="roundRect">
            <a:avLst/>
          </a:prstGeom>
          <a:solidFill>
            <a:srgbClr val="DFEC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2B06EB-085B-C05D-5A3A-94A4F812C338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ÉCARTS INTER-JUGES</a:t>
            </a:r>
            <a:endParaRPr lang="fr-FR" sz="16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9DFCA7F-078C-DFE2-6D49-E56CF8BE3F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54" b="13798"/>
          <a:stretch/>
        </p:blipFill>
        <p:spPr>
          <a:xfrm>
            <a:off x="1370109" y="3385392"/>
            <a:ext cx="5998198" cy="3472608"/>
          </a:xfrm>
          <a:prstGeom prst="rect">
            <a:avLst/>
          </a:prstGeom>
        </p:spPr>
      </p:pic>
      <p:pic>
        <p:nvPicPr>
          <p:cNvPr id="9" name="Image 8" descr="Une image contenant logo, symbole, Police, Graphique&#10;&#10;Description générée automatiquement">
            <a:extLst>
              <a:ext uri="{FF2B5EF4-FFF2-40B4-BE49-F238E27FC236}">
                <a16:creationId xmlns:a16="http://schemas.microsoft.com/office/drawing/2014/main" id="{78521501-9977-99A7-4925-0C445DD474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4" r="29230" b="12942"/>
          <a:stretch/>
        </p:blipFill>
        <p:spPr>
          <a:xfrm>
            <a:off x="4886734" y="1651005"/>
            <a:ext cx="1236055" cy="15271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FFDD99F-AAC9-869B-9B2C-21860E9AD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7239" y="246097"/>
            <a:ext cx="5259599" cy="433692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74BB7D-B06E-B250-4893-EB69F47DD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6588" y="534816"/>
            <a:ext cx="3400900" cy="6858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307834E-2075-BE4D-D965-08155C9359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7239" y="1362744"/>
            <a:ext cx="5259599" cy="28600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69C29DF-5B3D-5D78-6B72-435B25C7B0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0140" y="1475848"/>
            <a:ext cx="438211" cy="45726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0576E78-F433-A6A8-FF70-B9768DFFED2B}"/>
              </a:ext>
            </a:extLst>
          </p:cNvPr>
          <p:cNvSpPr txBox="1"/>
          <p:nvPr/>
        </p:nvSpPr>
        <p:spPr>
          <a:xfrm>
            <a:off x="7379323" y="1495412"/>
            <a:ext cx="434227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L'élève a atteint les quatre objectifs qui lui ont été donnés. Elle s'est adressée à Éric, lui a dit qu'elle avait bien reçu le T-shirt, l'a remercié, et lui a dit pourquoi elle avait aimé son cadeau. Cependant, il y a plusieurs fautes d'orthographe, de grammaire et de vocabulaire dans le texte : il y a un total de 7 mots comportant des fautes. La note à attribuer à cette copie sera donc de 22/30.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14FB622-0DFE-9BDC-6C10-D46754573732}"/>
              </a:ext>
            </a:extLst>
          </p:cNvPr>
          <p:cNvSpPr txBox="1"/>
          <p:nvPr/>
        </p:nvSpPr>
        <p:spPr>
          <a:xfrm>
            <a:off x="1816590" y="778766"/>
            <a:ext cx="24696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Perspectives : IA</a:t>
            </a:r>
            <a:endParaRPr lang="fr-FR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D8C0262-BB07-113D-0423-67B996CE3DF7}"/>
              </a:ext>
            </a:extLst>
          </p:cNvPr>
          <p:cNvSpPr txBox="1"/>
          <p:nvPr/>
        </p:nvSpPr>
        <p:spPr>
          <a:xfrm>
            <a:off x="9217822" y="5699664"/>
            <a:ext cx="2172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Art du </a:t>
            </a:r>
            <a:r>
              <a:rPr lang="fr-FR" sz="2400" i="1" dirty="0">
                <a:solidFill>
                  <a:schemeClr val="accent5">
                    <a:lumMod val="75000"/>
                  </a:schemeClr>
                </a:solidFill>
              </a:rPr>
              <a:t>prompt…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3EBAA7C-676D-9F4B-460D-D0ECC96BB10B}"/>
              </a:ext>
            </a:extLst>
          </p:cNvPr>
          <p:cNvCxnSpPr>
            <a:cxnSpLocks/>
          </p:cNvCxnSpPr>
          <p:nvPr/>
        </p:nvCxnSpPr>
        <p:spPr>
          <a:xfrm>
            <a:off x="8945385" y="4086182"/>
            <a:ext cx="1004731" cy="1535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AFEA3A3-E858-3ABA-DE72-41FCD8AF23FB}"/>
              </a:ext>
            </a:extLst>
          </p:cNvPr>
          <p:cNvCxnSpPr>
            <a:cxnSpLocks/>
          </p:cNvCxnSpPr>
          <p:nvPr/>
        </p:nvCxnSpPr>
        <p:spPr>
          <a:xfrm>
            <a:off x="4133850" y="1240431"/>
            <a:ext cx="638175" cy="5312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532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2561</TotalTime>
  <Words>1444</Words>
  <Application>Microsoft Office PowerPoint</Application>
  <PresentationFormat>Grand écran</PresentationFormat>
  <Paragraphs>329</Paragraphs>
  <Slides>38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3" baseType="lpstr">
      <vt:lpstr>Calibri Light</vt:lpstr>
      <vt:lpstr>Arial</vt:lpstr>
      <vt:lpstr>Impact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Delhaye</dc:creator>
  <cp:lastModifiedBy>Olivier Delhaye</cp:lastModifiedBy>
  <cp:revision>131</cp:revision>
  <cp:lastPrinted>2023-09-05T21:18:26Z</cp:lastPrinted>
  <dcterms:created xsi:type="dcterms:W3CDTF">2023-08-05T05:57:07Z</dcterms:created>
  <dcterms:modified xsi:type="dcterms:W3CDTF">2023-10-20T16:04:27Z</dcterms:modified>
</cp:coreProperties>
</file>