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61" r:id="rId3"/>
    <p:sldId id="369" r:id="rId4"/>
    <p:sldId id="370" r:id="rId5"/>
    <p:sldId id="371" r:id="rId6"/>
    <p:sldId id="374" r:id="rId7"/>
    <p:sldId id="403" r:id="rId8"/>
    <p:sldId id="268" r:id="rId9"/>
    <p:sldId id="270" r:id="rId10"/>
    <p:sldId id="259" r:id="rId11"/>
    <p:sldId id="260" r:id="rId12"/>
    <p:sldId id="383" r:id="rId13"/>
    <p:sldId id="384" r:id="rId14"/>
    <p:sldId id="262" r:id="rId15"/>
    <p:sldId id="263" r:id="rId16"/>
    <p:sldId id="264" r:id="rId17"/>
    <p:sldId id="265" r:id="rId18"/>
    <p:sldId id="290" r:id="rId19"/>
    <p:sldId id="266" r:id="rId20"/>
    <p:sldId id="272" r:id="rId21"/>
    <p:sldId id="275" r:id="rId22"/>
    <p:sldId id="277" r:id="rId23"/>
    <p:sldId id="402" r:id="rId24"/>
    <p:sldId id="318" r:id="rId25"/>
    <p:sldId id="322" r:id="rId26"/>
    <p:sldId id="323" r:id="rId27"/>
    <p:sldId id="325" r:id="rId28"/>
    <p:sldId id="328" r:id="rId29"/>
    <p:sldId id="333" r:id="rId30"/>
    <p:sldId id="334" r:id="rId31"/>
    <p:sldId id="335" r:id="rId32"/>
    <p:sldId id="336" r:id="rId33"/>
    <p:sldId id="337" r:id="rId34"/>
    <p:sldId id="338" r:id="rId35"/>
    <p:sldId id="385" r:id="rId36"/>
    <p:sldId id="404" r:id="rId37"/>
    <p:sldId id="386" r:id="rId38"/>
    <p:sldId id="278" r:id="rId39"/>
    <p:sldId id="286" r:id="rId40"/>
    <p:sldId id="287" r:id="rId41"/>
    <p:sldId id="387" r:id="rId42"/>
    <p:sldId id="388" r:id="rId43"/>
    <p:sldId id="401" r:id="rId44"/>
    <p:sldId id="367" r:id="rId45"/>
    <p:sldId id="373" r:id="rId46"/>
    <p:sldId id="376" r:id="rId47"/>
    <p:sldId id="377" r:id="rId48"/>
    <p:sldId id="378" r:id="rId49"/>
    <p:sldId id="405" r:id="rId50"/>
    <p:sldId id="257" r:id="rId51"/>
    <p:sldId id="390" r:id="rId52"/>
    <p:sldId id="391" r:id="rId53"/>
    <p:sldId id="392" r:id="rId54"/>
    <p:sldId id="393" r:id="rId55"/>
    <p:sldId id="394" r:id="rId56"/>
    <p:sldId id="395" r:id="rId57"/>
    <p:sldId id="396" r:id="rId58"/>
    <p:sldId id="397" r:id="rId59"/>
    <p:sldId id="398" r:id="rId60"/>
    <p:sldId id="269" r:id="rId61"/>
    <p:sldId id="267" r:id="rId62"/>
    <p:sldId id="399" r:id="rId63"/>
    <p:sldId id="400" r:id="rId64"/>
    <p:sldId id="368" r:id="rId65"/>
    <p:sldId id="379" r:id="rId66"/>
    <p:sldId id="380" r:id="rId67"/>
    <p:sldId id="381" r:id="rId68"/>
    <p:sldId id="382" r:id="rId69"/>
    <p:sldId id="305" r:id="rId7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2491E"/>
    <a:srgbClr val="FFD685"/>
    <a:srgbClr val="93C571"/>
    <a:srgbClr val="FEB934"/>
    <a:srgbClr val="FE5F1E"/>
    <a:srgbClr val="2F528F"/>
    <a:srgbClr val="FF9B9B"/>
    <a:srgbClr val="FF0000"/>
    <a:srgbClr val="DB9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1" autoAdjust="0"/>
    <p:restoredTop sz="96400" autoAdjust="0"/>
  </p:normalViewPr>
  <p:slideViewPr>
    <p:cSldViewPr snapToGrid="0">
      <p:cViewPr>
        <p:scale>
          <a:sx n="100" d="100"/>
          <a:sy n="100" d="100"/>
        </p:scale>
        <p:origin x="1458" y="3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14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C98E3-82B0-4EA5-A704-AA5FABA92099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545DE-686A-4CA9-9489-7DBA04AC0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006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9F2BC-D93F-4B5D-9ADB-B46B4448495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144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9F2BC-D93F-4B5D-9ADB-B46B4448495C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28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9F2BC-D93F-4B5D-9ADB-B46B4448495C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204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E346-D094-486D-A15E-BD7C004A00E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9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2918F-53B2-418F-B37F-4B191A56E44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357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2918F-53B2-418F-B37F-4B191A56E44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357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EC4C-889D-4690-B823-BAB653A06DC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875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EC4C-889D-4690-B823-BAB653A06DC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41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EC4C-889D-4690-B823-BAB653A06DC1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162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EC4C-889D-4690-B823-BAB653A06DC1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878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EC4C-889D-4690-B823-BAB653A06DC1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554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9F7BA-00DE-4D35-8939-E1A766F844CA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266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EC4C-889D-4690-B823-BAB653A06DC1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568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EC4C-889D-4690-B823-BAB653A06DC1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561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EC4C-889D-4690-B823-BAB653A06DC1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540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EC4C-889D-4690-B823-BAB653A06DC1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597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EC4C-889D-4690-B823-BAB653A06DC1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3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EC4C-889D-4690-B823-BAB653A06DC1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740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EC4C-889D-4690-B823-BAB653A06DC1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645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58E9-EEEF-4CF0-9483-7274256657B8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47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58E9-EEEF-4CF0-9483-7274256657B8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47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5987E-3825-41A8-A12E-80DFF0CA4613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230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9F2BC-D93F-4B5D-9ADB-B46B4448495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491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9F2BC-D93F-4B5D-9ADB-B46B4448495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988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9F2BC-D93F-4B5D-9ADB-B46B4448495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090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E346-D094-486D-A15E-BD7C004A00E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5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9F2BC-D93F-4B5D-9ADB-B46B4448495C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653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9F2BC-D93F-4B5D-9ADB-B46B4448495C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336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9F2BC-D93F-4B5D-9ADB-B46B4448495C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87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989A7-AD61-4049-AD25-759F59345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84133A1-176B-45F9-8C6D-5F3AF4F13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5B8324-7E66-4C11-B504-24AB3FB9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61CF-975E-444B-A9D0-CD9861B90C0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0E051A-300E-4FD1-A23C-341F62FC9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391C4A-07CD-4F29-940D-71B5A5CC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A36A-8FD3-4D33-9FA4-E92095EEA5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69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246488-85DB-48D7-B3F2-1A4693087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CC3FA1F-98D2-4A06-9704-49F64C090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276CCC-3C6B-4500-B3F0-BB456E1CD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61CF-975E-444B-A9D0-CD9861B90C0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CEE708-8B87-412B-963B-414A52D5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E3659F-0D69-40D6-BF91-3E01F20D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A36A-8FD3-4D33-9FA4-E92095EEA5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92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A0F7E73-E05D-4F16-89C4-21C1D7B343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78D33B-20CC-4690-B4A2-119F016C7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4B3976-4CE5-42C5-815C-E80399CA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61CF-975E-444B-A9D0-CD9861B90C0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9C104F-CA03-46A3-A25D-0968A61B7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1D9D3B-67C8-4E79-A6A2-11950332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A36A-8FD3-4D33-9FA4-E92095EEA5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28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AF6707-CD86-485E-AAB5-B5A0144C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62C94C-A665-4DF6-BE98-844765A7E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24BC48-C634-4366-AE88-B61005267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61CF-975E-444B-A9D0-CD9861B90C0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5C74C1-5199-43EB-8D74-CD139573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F42E61-B5FF-408E-8678-C8A6FBC2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A36A-8FD3-4D33-9FA4-E92095EEA5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49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00ED8B-A35F-4B11-A5B4-419B937AD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0006F3-80E9-48F6-AE1B-BFCB8C47E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EAF690-EE65-4F8A-8F48-453083E0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61CF-975E-444B-A9D0-CD9861B90C0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5FD777-23ED-4E7D-BD82-346F27649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8A36E2-87FA-4FAA-A010-138ABBBE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A36A-8FD3-4D33-9FA4-E92095EEA5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33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4DEE41-D395-4865-8B51-6966240D0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14B789-C3A7-4CFB-BB5D-FC22C5AFB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9B7203-C049-4BF3-90A0-F968D82FF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6B0133-7BD1-4697-8867-8FE882E74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61CF-975E-444B-A9D0-CD9861B90C0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5366BD-F56D-479D-9119-209634BBA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063BB5-6618-4988-BDEE-182A363C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A36A-8FD3-4D33-9FA4-E92095EEA5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22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93C577-6FDF-49F0-B7E3-5EEFAC77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7F2AAD-4F32-4FB8-8D1F-A2623E322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433FA1-B3CE-4D63-AB82-50EEFE7D8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DC994CF-CF73-4DC5-9360-76FF347E4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75001-F598-4AC7-9BCF-F09165C70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0CD284A-6A30-40C7-8155-5555CC8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61CF-975E-444B-A9D0-CD9861B90C0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801DA04-0901-44BD-B874-3947330F4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08D5921-A493-4EB5-BFD9-30DE6B9C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A36A-8FD3-4D33-9FA4-E92095EEA5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792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0DEA10-4D11-475B-8898-B23FCE55D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266F8AA-75F5-4B2F-A823-283983B2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61CF-975E-444B-A9D0-CD9861B90C0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8ECFA0-2D9E-4B07-802E-955185F62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2CB6551-AF62-4E7D-9CBC-F65A5764C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A36A-8FD3-4D33-9FA4-E92095EEA5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339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090605-4A3D-486D-99AB-FDDED3662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61CF-975E-444B-A9D0-CD9861B90C0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1F56A1-9AD6-46DF-B614-D0AF58D87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AB2078-0C0B-482D-9D14-49168B02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A36A-8FD3-4D33-9FA4-E92095EEA5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664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A5565-917E-44FC-BF6C-335872DD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8782CB-8005-4135-B2CF-9D01113BF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45CC25-CEC6-4147-92CA-50170D5F3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E8C32A-B0B5-4B99-98BC-A5A10D43C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61CF-975E-444B-A9D0-CD9861B90C0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AC1333-72A3-4A91-952F-4BC4202B1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92C9EF-BD29-42BC-B0A2-9FE9931F7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A36A-8FD3-4D33-9FA4-E92095EEA5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63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56A517-B8C2-411E-BCBF-2A601604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26D0802-3AB2-400D-8003-812AF0C49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7F182B1-0507-47EC-80F2-A5690DAA4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D554A6-8BEE-4387-B684-1AB8D5EC7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61CF-975E-444B-A9D0-CD9861B90C0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AE4B49-9A07-4D4F-A82D-42D206C4F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E9CE1B-8E50-41ED-83F4-0D33EF84E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A36A-8FD3-4D33-9FA4-E92095EEA5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65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F785732-1FAB-43D7-AB9A-7B8D14900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8F3E45-97FD-4D34-8E20-40FE3432A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DBA42D-2D6D-4633-AAD1-AFACA1651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161CF-975E-444B-A9D0-CD9861B90C0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D85EEA-7CE9-4AA1-B8D8-913FD0F1A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5A3695-218B-43F5-A51A-13C856BDC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DA36A-8FD3-4D33-9FA4-E92095EEA5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71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microsoft.com/office/2007/relationships/hdphoto" Target="../media/hdphoto6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45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8EF464-FC2C-4672-865B-E4AF7A41401B}"/>
              </a:ext>
            </a:extLst>
          </p:cNvPr>
          <p:cNvSpPr/>
          <p:nvPr/>
        </p:nvSpPr>
        <p:spPr>
          <a:xfrm rot="16200000">
            <a:off x="-2739284" y="2739284"/>
            <a:ext cx="6858001" cy="13794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D549CA-2912-40C8-AD2F-255845F7F409}"/>
              </a:ext>
            </a:extLst>
          </p:cNvPr>
          <p:cNvSpPr/>
          <p:nvPr/>
        </p:nvSpPr>
        <p:spPr>
          <a:xfrm>
            <a:off x="2145327" y="3718636"/>
            <a:ext cx="9544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l-GR" sz="4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Εξ αποστάσεως γλωσσική κατάρτιση </a:t>
            </a:r>
            <a:br>
              <a:rPr lang="el-GR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Τεχνικές και μέθοδοι αξιολόγησης</a:t>
            </a:r>
            <a:endParaRPr lang="el-GR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B99CE-0A79-40C6-9BD3-BC3C701AFA52}"/>
              </a:ext>
            </a:extLst>
          </p:cNvPr>
          <p:cNvSpPr/>
          <p:nvPr/>
        </p:nvSpPr>
        <p:spPr>
          <a:xfrm>
            <a:off x="2145327" y="545796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Olivier Delhaye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Didacticien des langues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Université Aristote de Thessaloniki &amp;</a:t>
            </a:r>
          </a:p>
          <a:p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Méthodal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OpenLab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70040A8-7ABB-4940-9F8E-2A3D18575C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45309" y="3426864"/>
            <a:ext cx="4470047" cy="137942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F4AAABC-0D7E-4E21-9E81-1C766C4AF5BB}"/>
              </a:ext>
            </a:extLst>
          </p:cNvPr>
          <p:cNvSpPr txBox="1"/>
          <p:nvPr/>
        </p:nvSpPr>
        <p:spPr>
          <a:xfrm rot="16200000" flipH="1">
            <a:off x="-139422537" y="147744578"/>
            <a:ext cx="282510875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Τρίτη 15 Δεκεμβρίου, 09.00 – 12.00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3979DAA-1F30-4B50-A911-B963C640C093}"/>
              </a:ext>
            </a:extLst>
          </p:cNvPr>
          <p:cNvSpPr txBox="1"/>
          <p:nvPr/>
        </p:nvSpPr>
        <p:spPr>
          <a:xfrm>
            <a:off x="2145327" y="2895138"/>
            <a:ext cx="353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Τρίτη 15 Δεκεμβρίου, </a:t>
            </a:r>
            <a:r>
              <a:rPr lang="fr-FR" dirty="0">
                <a:solidFill>
                  <a:srgbClr val="FF0000"/>
                </a:solidFill>
              </a:rPr>
              <a:t>14</a:t>
            </a:r>
            <a:r>
              <a:rPr lang="el-GR" dirty="0">
                <a:solidFill>
                  <a:srgbClr val="FF0000"/>
                </a:solidFill>
              </a:rPr>
              <a:t>.00 – 1</a:t>
            </a:r>
            <a:r>
              <a:rPr lang="fr-FR" dirty="0">
                <a:solidFill>
                  <a:srgbClr val="FF0000"/>
                </a:solidFill>
              </a:rPr>
              <a:t>7</a:t>
            </a:r>
            <a:r>
              <a:rPr lang="el-GR" dirty="0">
                <a:solidFill>
                  <a:srgbClr val="FF0000"/>
                </a:solidFill>
              </a:rPr>
              <a:t>.00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1B5F716-715C-472F-99D3-45FF84725B8F}"/>
              </a:ext>
            </a:extLst>
          </p:cNvPr>
          <p:cNvCxnSpPr>
            <a:cxnSpLocks/>
          </p:cNvCxnSpPr>
          <p:nvPr/>
        </p:nvCxnSpPr>
        <p:spPr>
          <a:xfrm flipV="1">
            <a:off x="2268419" y="5143125"/>
            <a:ext cx="9328639" cy="51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77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97225" y="1517650"/>
            <a:ext cx="579755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003F37-8E74-47A1-B068-5621DEFC8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6C4F-3C76-4E7F-A886-D2A4076E3D57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age 4">
            <a:extLst>
              <a:ext uri="{FF2B5EF4-FFF2-40B4-BE49-F238E27FC236}">
                <a16:creationId xmlns:a16="http://schemas.microsoft.com/office/drawing/2014/main" id="{76BE45FB-484A-463D-A13E-EBD7C61AE5DE}"/>
              </a:ext>
            </a:extLst>
          </p:cNvPr>
          <p:cNvSpPr/>
          <p:nvPr/>
        </p:nvSpPr>
        <p:spPr>
          <a:xfrm rot="1090463" flipH="1">
            <a:off x="6294950" y="3423498"/>
            <a:ext cx="5688632" cy="4032448"/>
          </a:xfrm>
          <a:prstGeom prst="cloud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Nuage 1">
            <a:extLst>
              <a:ext uri="{FF2B5EF4-FFF2-40B4-BE49-F238E27FC236}">
                <a16:creationId xmlns:a16="http://schemas.microsoft.com/office/drawing/2014/main" id="{E8716003-6E5F-463F-91A0-1E639C4AA1A3}"/>
              </a:ext>
            </a:extLst>
          </p:cNvPr>
          <p:cNvSpPr/>
          <p:nvPr/>
        </p:nvSpPr>
        <p:spPr>
          <a:xfrm>
            <a:off x="542857" y="3068960"/>
            <a:ext cx="5688632" cy="4032448"/>
          </a:xfrm>
          <a:prstGeom prst="cloud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2082"/>
          <a:stretch/>
        </p:blipFill>
        <p:spPr bwMode="auto">
          <a:xfrm>
            <a:off x="3387173" y="260649"/>
            <a:ext cx="541765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8F6B10-6E87-4729-B2C2-4357BBFA7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7070" b="1"/>
          <a:stretch/>
        </p:blipFill>
        <p:spPr bwMode="auto">
          <a:xfrm>
            <a:off x="1271464" y="3842593"/>
            <a:ext cx="10059714" cy="291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39A1F8-8F77-4E03-B564-83F2BCAD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6C4F-3C76-4E7F-A886-D2A4076E3D57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70239" y="1408114"/>
            <a:ext cx="5851525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9552384" y="5949279"/>
            <a:ext cx="2464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>
                <a:solidFill>
                  <a:schemeClr val="bg1">
                    <a:lumMod val="50000"/>
                  </a:schemeClr>
                </a:solidFill>
              </a:rPr>
              <a:t>Εγκυρότητα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368" y="5949280"/>
            <a:ext cx="2258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>
                <a:solidFill>
                  <a:schemeClr val="bg1">
                    <a:lumMod val="50000"/>
                  </a:schemeClr>
                </a:solidFill>
              </a:rPr>
              <a:t>Αξιοπιστία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H="1">
            <a:off x="1838228" y="5229200"/>
            <a:ext cx="1089420" cy="72007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8760296" y="5013176"/>
            <a:ext cx="1197572" cy="93610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EF0649F-B3B4-4493-9F6B-E58B1A71A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6C4F-3C76-4E7F-A886-D2A4076E3D57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5" t="16721" r="17222" b="19575"/>
          <a:stretch/>
        </p:blipFill>
        <p:spPr bwMode="auto">
          <a:xfrm>
            <a:off x="4059809" y="-243408"/>
            <a:ext cx="4293393" cy="32579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935769" y="221431"/>
            <a:ext cx="2855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précision et certitude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4223792" y="4899745"/>
            <a:ext cx="792088" cy="6350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278787" y="5534800"/>
            <a:ext cx="2300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balance de </a:t>
            </a:r>
            <a:br>
              <a:rPr lang="fr-FR" sz="2400" dirty="0"/>
            </a:br>
            <a:r>
              <a:rPr lang="fr-FR" sz="2400" dirty="0"/>
              <a:t>mauvaise qualité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957293" y="5827873"/>
            <a:ext cx="3051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oublié de soustraire </a:t>
            </a:r>
            <a:br>
              <a:rPr lang="fr-FR" sz="2400" dirty="0"/>
            </a:br>
            <a:r>
              <a:rPr lang="fr-FR" sz="2400" dirty="0"/>
              <a:t>le poids des vêtements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754" y="2560229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>
            <a:off x="6890582" y="5217272"/>
            <a:ext cx="717587" cy="6106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cxnSpLocks/>
          </p:cNvCxnSpPr>
          <p:nvPr/>
        </p:nvCxnSpPr>
        <p:spPr>
          <a:xfrm>
            <a:off x="3718020" y="634354"/>
            <a:ext cx="1009828" cy="192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7264-E77E-4223-B398-C9189775C76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622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32" b="1447"/>
          <a:stretch/>
        </p:blipFill>
        <p:spPr bwMode="auto">
          <a:xfrm>
            <a:off x="1460937" y="260648"/>
            <a:ext cx="9270127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A8193E5-F150-42E8-B07B-B8441DAD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6C4F-3C76-4E7F-A886-D2A4076E3D57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9376" y="548680"/>
            <a:ext cx="10983165" cy="615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73DBFD-AB43-4B6F-9E20-4B806864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6C4F-3C76-4E7F-A886-D2A4076E3D57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83615" y="971995"/>
            <a:ext cx="6824770" cy="497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B808A6-F88B-45D5-A062-3FD770FA3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6C4F-3C76-4E7F-A886-D2A4076E3D57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8164" y="1298575"/>
            <a:ext cx="6035675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E1D8CE-3718-4689-8F1A-2933EA358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6C4F-3C76-4E7F-A886-D2A4076E3D57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628F4E7-D49F-413F-9C0D-5B72E422417C}"/>
              </a:ext>
            </a:extLst>
          </p:cNvPr>
          <p:cNvSpPr txBox="1"/>
          <p:nvPr/>
        </p:nvSpPr>
        <p:spPr>
          <a:xfrm>
            <a:off x="2597991" y="2474892"/>
            <a:ext cx="6996018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600" dirty="0"/>
              <a:t>Il reste …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/>
              <a:t>Pertinence </a:t>
            </a:r>
            <a:r>
              <a:rPr lang="fr-FR" sz="3600" dirty="0">
                <a:solidFill>
                  <a:schemeClr val="bg1">
                    <a:lumMod val="50000"/>
                  </a:schemeClr>
                </a:solidFill>
              </a:rPr>
              <a:t>( = bien-fondé)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/>
              <a:t>Constance </a:t>
            </a:r>
            <a:r>
              <a:rPr lang="fr-FR" sz="3600" dirty="0">
                <a:solidFill>
                  <a:schemeClr val="bg1">
                    <a:lumMod val="50000"/>
                  </a:schemeClr>
                </a:solidFill>
              </a:rPr>
              <a:t>(d’une fois à l’autre)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6251DE-0F03-43B2-99BD-E9307A7F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6C4F-3C76-4E7F-A886-D2A4076E3D57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826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365" y="0"/>
            <a:ext cx="4271269" cy="644236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8C37-C620-4B11-B147-ECE5B2C87506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674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81F04DF-2807-4303-908D-5A6A1CB4E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4021" y="823549"/>
            <a:ext cx="7763958" cy="5210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F9666D-1E34-49A4-993B-D83C2677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DD73-DC95-423A-B170-13939BF1778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881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82"/>
          <a:stretch/>
        </p:blipFill>
        <p:spPr bwMode="auto">
          <a:xfrm>
            <a:off x="2855640" y="1497486"/>
            <a:ext cx="3471546" cy="375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08"/>
          <a:stretch/>
        </p:blipFill>
        <p:spPr bwMode="auto">
          <a:xfrm>
            <a:off x="6526768" y="1700809"/>
            <a:ext cx="3403659" cy="34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5987988" y="1322766"/>
            <a:ext cx="0" cy="42124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10E97C9-92D8-4667-A402-1351E425E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594D-35CF-4D55-ACB7-07CA0EA0337B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668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1" y="1902048"/>
            <a:ext cx="6742113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095106" y="6356351"/>
            <a:ext cx="468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« Qu’est-ce que tu ne fais pas le week-end … ? »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7264-E77E-4223-B398-C9189775C768}" type="slidenum">
              <a:rPr lang="fr-FR" smtClean="0"/>
              <a:t>21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4C7FD9-4996-4AF7-A36A-2B22E2303E17}"/>
              </a:ext>
            </a:extLst>
          </p:cNvPr>
          <p:cNvSpPr txBox="1"/>
          <p:nvPr/>
        </p:nvSpPr>
        <p:spPr>
          <a:xfrm rot="21326050">
            <a:off x="467032" y="273637"/>
            <a:ext cx="17718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FIABILITÉ</a:t>
            </a:r>
          </a:p>
          <a:p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VALIDITÉ</a:t>
            </a:r>
          </a:p>
          <a:p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PERTINENCE</a:t>
            </a:r>
          </a:p>
          <a:p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CONSTANCE</a:t>
            </a:r>
          </a:p>
        </p:txBody>
      </p:sp>
    </p:spTree>
    <p:extLst>
      <p:ext uri="{BB962C8B-B14F-4D97-AF65-F5344CB8AC3E}">
        <p14:creationId xmlns:p14="http://schemas.microsoft.com/office/powerpoint/2010/main" val="3355398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844739"/>
            <a:ext cx="8062913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600056" y="6356351"/>
            <a:ext cx="406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« Qu’est-ce que vous avez fait hier soir? »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7264-E77E-4223-B398-C9189775C768}" type="slidenum">
              <a:rPr lang="fr-FR" smtClean="0"/>
              <a:t>22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4F84EC-C085-4DC0-B12D-C89C2497192B}"/>
              </a:ext>
            </a:extLst>
          </p:cNvPr>
          <p:cNvSpPr txBox="1"/>
          <p:nvPr/>
        </p:nvSpPr>
        <p:spPr>
          <a:xfrm rot="21326050">
            <a:off x="467032" y="273637"/>
            <a:ext cx="17718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FIABILITÉ</a:t>
            </a:r>
          </a:p>
          <a:p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VALIDITÉ</a:t>
            </a:r>
          </a:p>
          <a:p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PERTINENCE</a:t>
            </a:r>
          </a:p>
          <a:p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CONSTANCE</a:t>
            </a:r>
          </a:p>
        </p:txBody>
      </p:sp>
    </p:spTree>
    <p:extLst>
      <p:ext uri="{BB962C8B-B14F-4D97-AF65-F5344CB8AC3E}">
        <p14:creationId xmlns:p14="http://schemas.microsoft.com/office/powerpoint/2010/main" val="1316323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957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030" r="1495" b="2288"/>
          <a:stretch/>
        </p:blipFill>
        <p:spPr bwMode="auto">
          <a:xfrm>
            <a:off x="1127448" y="239481"/>
            <a:ext cx="9937104" cy="637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297037-EAEC-4EA6-A10C-F18BBE38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29CA-8FA6-4B2D-9153-767D25C8CAFD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236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9576" y="2996953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COMPRÉHENSION GLOBALE </a:t>
            </a:r>
            <a:br>
              <a:rPr lang="fr-FR" sz="2400" dirty="0"/>
            </a:br>
            <a:r>
              <a:rPr lang="fr-FR" sz="2400" dirty="0"/>
              <a:t>d’un document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E06E2E4-4D6B-42D8-8230-00991982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29CA-8FA6-4B2D-9153-767D25C8CAFD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764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26819" y="2451660"/>
            <a:ext cx="264309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dirty="0"/>
              <a:t>Qui ?</a:t>
            </a:r>
          </a:p>
          <a:p>
            <a:pPr algn="r"/>
            <a:endParaRPr lang="fr-FR" sz="2400" dirty="0"/>
          </a:p>
          <a:p>
            <a:pPr algn="r"/>
            <a:r>
              <a:rPr lang="fr-FR" sz="2400" dirty="0"/>
              <a:t>À qui ?</a:t>
            </a:r>
          </a:p>
          <a:p>
            <a:pPr algn="r"/>
            <a:endParaRPr lang="fr-FR" sz="2400" dirty="0"/>
          </a:p>
          <a:p>
            <a:pPr algn="r"/>
            <a:r>
              <a:rPr lang="fr-FR" sz="2400" dirty="0"/>
              <a:t>De qui / de quoi ?</a:t>
            </a:r>
          </a:p>
          <a:p>
            <a:pPr algn="r"/>
            <a:endParaRPr lang="fr-FR" sz="2400" dirty="0"/>
          </a:p>
          <a:p>
            <a:pPr algn="r"/>
            <a:r>
              <a:rPr lang="fr-FR" sz="2400" dirty="0"/>
              <a:t>Fait quoi ?</a:t>
            </a:r>
          </a:p>
          <a:p>
            <a:pPr algn="r"/>
            <a:endParaRPr lang="fr-FR" sz="2400" dirty="0"/>
          </a:p>
          <a:p>
            <a:pPr algn="r"/>
            <a:r>
              <a:rPr lang="fr-FR" sz="2400" dirty="0"/>
              <a:t>Genre de discours ?</a:t>
            </a:r>
          </a:p>
          <a:p>
            <a:pPr algn="r"/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6024562" y="2451660"/>
            <a:ext cx="199740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Locuteur</a:t>
            </a:r>
          </a:p>
          <a:p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dirty="0">
                <a:solidFill>
                  <a:srgbClr val="FF0000"/>
                </a:solidFill>
              </a:rPr>
              <a:t>Allocutaire</a:t>
            </a:r>
          </a:p>
          <a:p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dirty="0">
                <a:solidFill>
                  <a:srgbClr val="FF0000"/>
                </a:solidFill>
              </a:rPr>
              <a:t>Référent</a:t>
            </a:r>
          </a:p>
          <a:p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dirty="0">
                <a:solidFill>
                  <a:srgbClr val="FF0000"/>
                </a:solidFill>
              </a:rPr>
              <a:t>Acte de parole</a:t>
            </a:r>
          </a:p>
          <a:p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dirty="0">
                <a:solidFill>
                  <a:srgbClr val="FF0000"/>
                </a:solidFill>
              </a:rPr>
              <a:t>Normes</a:t>
            </a:r>
          </a:p>
          <a:p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3287688" y="736608"/>
            <a:ext cx="7772400" cy="6480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/>
              <a:t>Les cinq questions à se poser sont toujours les mêmes :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648984" y="1556792"/>
            <a:ext cx="283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… dit plus scientifiquement</a:t>
            </a: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8021968" y="1935515"/>
            <a:ext cx="445906" cy="6235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C514E6-A054-4ADC-B3C1-D3FFBCC77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29CA-8FA6-4B2D-9153-767D25C8CAFD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E881731-F150-45CC-849F-B466B28CE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5030" r="1495" b="2288"/>
          <a:stretch/>
        </p:blipFill>
        <p:spPr bwMode="auto">
          <a:xfrm>
            <a:off x="263352" y="260648"/>
            <a:ext cx="2492427" cy="159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9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2500"/>
          <a:stretch>
            <a:fillRect/>
          </a:stretch>
        </p:blipFill>
        <p:spPr bwMode="auto">
          <a:xfrm>
            <a:off x="2095472" y="1142984"/>
            <a:ext cx="8039100" cy="550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BDCC83B-30F7-4192-AFEF-C92C2447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29CA-8FA6-4B2D-9153-767D25C8CAFD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606831-EF8E-4A7C-8CA8-058AF7CE3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5030" r="1495" b="2288"/>
          <a:stretch/>
        </p:blipFill>
        <p:spPr bwMode="auto">
          <a:xfrm>
            <a:off x="263352" y="260648"/>
            <a:ext cx="1374481" cy="88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719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472" y="357166"/>
            <a:ext cx="80391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7404864" y="0"/>
            <a:ext cx="326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CONSIGNE             INSTRUCTIONS</a:t>
            </a:r>
          </a:p>
        </p:txBody>
      </p:sp>
      <p:cxnSp>
        <p:nvCxnSpPr>
          <p:cNvPr id="6" name="Connecteur droit 5"/>
          <p:cNvCxnSpPr/>
          <p:nvPr/>
        </p:nvCxnSpPr>
        <p:spPr>
          <a:xfrm rot="10800000" flipV="1">
            <a:off x="4524364" y="214290"/>
            <a:ext cx="2857520" cy="357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8739206" y="285728"/>
            <a:ext cx="714380" cy="357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F3029DB-7CB7-488E-ABB4-E72251D94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29CA-8FA6-4B2D-9153-767D25C8CAFD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A36EEAA-07D1-4F8E-BA02-B04FA355B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5030" r="1495" b="2288"/>
          <a:stretch/>
        </p:blipFill>
        <p:spPr bwMode="auto">
          <a:xfrm>
            <a:off x="263352" y="260648"/>
            <a:ext cx="1374481" cy="88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909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9576" y="2996953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COMPRÉHENSION fine</a:t>
            </a:r>
            <a:br>
              <a:rPr lang="fr-FR" sz="2400" dirty="0"/>
            </a:br>
            <a:r>
              <a:rPr lang="fr-FR" sz="2400" dirty="0"/>
              <a:t>d’un document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431705" y="4653137"/>
            <a:ext cx="5524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Cette fois, les question diffèrent d’un document à l’autre </a:t>
            </a:r>
            <a:br>
              <a:rPr lang="fr-FR" dirty="0"/>
            </a:br>
            <a:r>
              <a:rPr lang="fr-FR" dirty="0"/>
              <a:t>puisqu’elle en concernent les détails.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AA370E-C6D7-4CA8-842F-46B09F03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29CA-8FA6-4B2D-9153-767D25C8CAFD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480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CC7AA42-F3EA-4854-8714-D43537FCE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000" y="1700746"/>
            <a:ext cx="5400000" cy="3456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7ED9951-064C-4E6A-AB62-3AABFA47EE84}"/>
              </a:ext>
            </a:extLst>
          </p:cNvPr>
          <p:cNvSpPr txBox="1"/>
          <p:nvPr/>
        </p:nvSpPr>
        <p:spPr>
          <a:xfrm>
            <a:off x="6908066" y="483810"/>
            <a:ext cx="4796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QUESTIONNEMENTS</a:t>
            </a:r>
          </a:p>
          <a:p>
            <a:pPr algn="ctr"/>
            <a:endParaRPr lang="fr-FR" sz="2400" dirty="0"/>
          </a:p>
          <a:p>
            <a:pPr algn="ctr">
              <a:spcAft>
                <a:spcPts val="600"/>
              </a:spcAft>
            </a:pPr>
            <a:r>
              <a:rPr lang="fr-FR" sz="2400" dirty="0"/>
              <a:t>Activités cognitives mises en œuvre après le feedback</a:t>
            </a:r>
          </a:p>
        </p:txBody>
      </p:sp>
      <p:pic>
        <p:nvPicPr>
          <p:cNvPr id="7" name="Picture 2" descr="C:\Documents and Settings\Olivier\My Documents\My Pictures\BLOOM.png">
            <a:extLst>
              <a:ext uri="{FF2B5EF4-FFF2-40B4-BE49-F238E27FC236}">
                <a16:creationId xmlns:a16="http://schemas.microsoft.com/office/drawing/2014/main" id="{2F5CFC8E-60B9-4C4F-9A18-3AA16820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2085" y="2323703"/>
            <a:ext cx="5588454" cy="4454397"/>
          </a:xfrm>
          <a:prstGeom prst="rect">
            <a:avLst/>
          </a:prstGeom>
          <a:noFill/>
        </p:spPr>
      </p:pic>
      <p:sp>
        <p:nvSpPr>
          <p:cNvPr id="3" name="Trapèze 2">
            <a:extLst>
              <a:ext uri="{FF2B5EF4-FFF2-40B4-BE49-F238E27FC236}">
                <a16:creationId xmlns:a16="http://schemas.microsoft.com/office/drawing/2014/main" id="{77AF8949-AEA5-4108-AB2E-0A3F0D318710}"/>
              </a:ext>
            </a:extLst>
          </p:cNvPr>
          <p:cNvSpPr/>
          <p:nvPr/>
        </p:nvSpPr>
        <p:spPr>
          <a:xfrm flipV="1">
            <a:off x="7918882" y="5477518"/>
            <a:ext cx="2610035" cy="1162975"/>
          </a:xfrm>
          <a:prstGeom prst="trapezoid">
            <a:avLst>
              <a:gd name="adj" fmla="val 44102"/>
            </a:avLst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D04B48FF-363E-4B7D-A9F3-C963C6CFB835}"/>
              </a:ext>
            </a:extLst>
          </p:cNvPr>
          <p:cNvSpPr/>
          <p:nvPr/>
        </p:nvSpPr>
        <p:spPr>
          <a:xfrm>
            <a:off x="2338270" y="5078027"/>
            <a:ext cx="5553979" cy="1129309"/>
          </a:xfrm>
          <a:custGeom>
            <a:avLst/>
            <a:gdLst>
              <a:gd name="connsiteX0" fmla="*/ 1008612 w 5553979"/>
              <a:gd name="connsiteY0" fmla="*/ 0 h 1129309"/>
              <a:gd name="connsiteX1" fmla="*/ 165233 w 5553979"/>
              <a:gd name="connsiteY1" fmla="*/ 1118587 h 1129309"/>
              <a:gd name="connsiteX2" fmla="*/ 3902732 w 5553979"/>
              <a:gd name="connsiteY2" fmla="*/ 585926 h 1129309"/>
              <a:gd name="connsiteX3" fmla="*/ 5553979 w 5553979"/>
              <a:gd name="connsiteY3" fmla="*/ 941033 h 112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3979" h="1129309">
                <a:moveTo>
                  <a:pt x="1008612" y="0"/>
                </a:moveTo>
                <a:cubicBezTo>
                  <a:pt x="345746" y="510466"/>
                  <a:pt x="-317120" y="1020933"/>
                  <a:pt x="165233" y="1118587"/>
                </a:cubicBezTo>
                <a:cubicBezTo>
                  <a:pt x="647586" y="1216241"/>
                  <a:pt x="3004608" y="615518"/>
                  <a:pt x="3902732" y="585926"/>
                </a:cubicBezTo>
                <a:cubicBezTo>
                  <a:pt x="4800856" y="556334"/>
                  <a:pt x="5177417" y="748683"/>
                  <a:pt x="5553979" y="941033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6687C0-7EA9-4F03-B9E1-2AE074077F9F}"/>
              </a:ext>
            </a:extLst>
          </p:cNvPr>
          <p:cNvSpPr txBox="1"/>
          <p:nvPr/>
        </p:nvSpPr>
        <p:spPr>
          <a:xfrm rot="21004255">
            <a:off x="3291041" y="5538732"/>
            <a:ext cx="2403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Récrire sans faute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C57D64-E01C-4B72-9914-43241063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DD73-DC95-423A-B170-13939BF1778F}" type="slidenum">
              <a:rPr lang="fr-FR" smtClean="0"/>
              <a:t>3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1D17348-F25A-4902-B2AD-8851D39686B9}"/>
              </a:ext>
            </a:extLst>
          </p:cNvPr>
          <p:cNvSpPr txBox="1"/>
          <p:nvPr/>
        </p:nvSpPr>
        <p:spPr>
          <a:xfrm rot="17669697">
            <a:off x="9940962" y="3746703"/>
            <a:ext cx="26695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Bloom, B.S. &amp; Krathwohl, D.R. (1956)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76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6245" y="1955435"/>
            <a:ext cx="9241012" cy="317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ZoneTexte 1"/>
          <p:cNvSpPr txBox="1"/>
          <p:nvPr/>
        </p:nvSpPr>
        <p:spPr>
          <a:xfrm>
            <a:off x="2135560" y="409115"/>
            <a:ext cx="4804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Hypothèses logiques, vraisemblables, naturelles !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3215680" y="980728"/>
            <a:ext cx="0" cy="21602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905D999-0BAB-4343-B97F-59778D96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29CA-8FA6-4B2D-9153-767D25C8CAFD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506493E-3C01-4E96-84E5-BE6108FF7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5030" r="1495" b="2288"/>
          <a:stretch/>
        </p:blipFill>
        <p:spPr bwMode="auto">
          <a:xfrm>
            <a:off x="263352" y="260648"/>
            <a:ext cx="1374481" cy="88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180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62150"/>
            <a:ext cx="9144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46BE48-14CD-4077-9E35-B55039B8A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29CA-8FA6-4B2D-9153-767D25C8CAFD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62B00F-16E5-4AC1-A9A4-39E1EE295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5030" r="1495" b="2288"/>
          <a:stretch/>
        </p:blipFill>
        <p:spPr bwMode="auto">
          <a:xfrm>
            <a:off x="263352" y="260648"/>
            <a:ext cx="1374481" cy="88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76149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b="9480"/>
          <a:stretch>
            <a:fillRect/>
          </a:stretch>
        </p:blipFill>
        <p:spPr bwMode="auto">
          <a:xfrm>
            <a:off x="1524000" y="2142568"/>
            <a:ext cx="9144000" cy="250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2135560" y="409115"/>
            <a:ext cx="4804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Hypothèses logiques, vraisemblables, naturelles !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3215680" y="980728"/>
            <a:ext cx="0" cy="21602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76D95D-E0BB-4D4C-9396-3010D820F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29CA-8FA6-4B2D-9153-767D25C8CAFD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310D1AB-7659-40B6-B6BC-340E2C417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5030" r="1495" b="2288"/>
          <a:stretch/>
        </p:blipFill>
        <p:spPr bwMode="auto">
          <a:xfrm>
            <a:off x="263352" y="260648"/>
            <a:ext cx="1374481" cy="88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64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2568"/>
            <a:ext cx="9144000" cy="276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BAB0ABB-A0F8-4974-B81F-D21A48AE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29CA-8FA6-4B2D-9153-767D25C8CAFD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12558FE-A977-44E1-866C-3C515537C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5030" r="1495" b="2288"/>
          <a:stretch/>
        </p:blipFill>
        <p:spPr bwMode="auto">
          <a:xfrm>
            <a:off x="263352" y="260648"/>
            <a:ext cx="1374481" cy="88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00020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6687" y="2492897"/>
            <a:ext cx="5793527" cy="417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ZoneTexte 1"/>
          <p:cNvSpPr txBox="1"/>
          <p:nvPr/>
        </p:nvSpPr>
        <p:spPr>
          <a:xfrm>
            <a:off x="2855640" y="476672"/>
            <a:ext cx="2588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Ça change de ceci, hein ? 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4439816" y="980728"/>
            <a:ext cx="720080" cy="122413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8C4639E-5A85-45E9-8A41-BBE0CD4C6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29CA-8FA6-4B2D-9153-767D25C8CAFD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044A068-D5B5-4D3C-B2A1-2BCAD2322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5030" r="1495" b="2288"/>
          <a:stretch/>
        </p:blipFill>
        <p:spPr bwMode="auto">
          <a:xfrm>
            <a:off x="263352" y="260648"/>
            <a:ext cx="1374481" cy="88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265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809720" y="1571612"/>
            <a:ext cx="5715040" cy="481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1666844" y="1214422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Or :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667637" y="4357694"/>
            <a:ext cx="285769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Tu me dis, j’oublie. </a:t>
            </a:r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Tu m’enseignes, je me souviens. </a:t>
            </a:r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Tu m’impliques,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j’apprends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[Benjamin Franklin]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J’entends et j’oublie.</a:t>
            </a:r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– Je vois et je me souviens. </a:t>
            </a:r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– Je fais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et je comprends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algn="r">
              <a:lnSpc>
                <a:spcPct val="150000"/>
              </a:lnSpc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[Confucius] 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81BDC9E-0B07-4F34-8940-A24C5458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929CA-8FA6-4B2D-9153-767D25C8CAFD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760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8692" y="4869160"/>
            <a:ext cx="34192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 </a:t>
            </a:r>
            <a:r>
              <a:rPr lang="fr-FR" b="1" dirty="0"/>
              <a:t>total</a:t>
            </a:r>
            <a:r>
              <a:rPr lang="fr-FR" dirty="0"/>
              <a:t> des notes obtenues s’élève à 65.</a:t>
            </a:r>
          </a:p>
          <a:p>
            <a:endParaRPr lang="fr-FR" dirty="0"/>
          </a:p>
          <a:p>
            <a:r>
              <a:rPr lang="fr-FR" dirty="0"/>
              <a:t>La </a:t>
            </a:r>
            <a:r>
              <a:rPr lang="fr-FR" b="1" dirty="0"/>
              <a:t>moyenne</a:t>
            </a:r>
            <a:r>
              <a:rPr lang="fr-FR" dirty="0"/>
              <a:t> des notes de la classe est égale à 65 / 10 = 6,5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476673"/>
            <a:ext cx="3724275" cy="406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 flipV="1">
            <a:off x="5663952" y="4293096"/>
            <a:ext cx="3744416" cy="144016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V="1">
            <a:off x="5087888" y="4221088"/>
            <a:ext cx="1872208" cy="936104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5E7CEDD-8F83-4EA2-9FB5-92F9CBB2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A763-BE38-42C7-8367-0B4F8FE44393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360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23992" y="1628801"/>
            <a:ext cx="4222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En </a:t>
            </a:r>
            <a:r>
              <a:rPr lang="fr-FR" b="1" dirty="0"/>
              <a:t>abscisse</a:t>
            </a:r>
            <a:r>
              <a:rPr lang="fr-FR" dirty="0"/>
              <a:t> (horizontalement), </a:t>
            </a:r>
            <a:br>
              <a:rPr lang="fr-FR" dirty="0"/>
            </a:br>
            <a:r>
              <a:rPr lang="fr-FR" dirty="0"/>
              <a:t>nous portons les notes obtenues à ce test.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447" y="3284985"/>
            <a:ext cx="4879429" cy="330716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810238" y="2708920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En </a:t>
            </a:r>
            <a:r>
              <a:rPr lang="fr-FR" b="1" dirty="0"/>
              <a:t>ordonnée</a:t>
            </a:r>
            <a:r>
              <a:rPr lang="fr-FR" dirty="0"/>
              <a:t> (verticalement), </a:t>
            </a:r>
            <a:br>
              <a:rPr lang="fr-FR" dirty="0"/>
            </a:br>
            <a:r>
              <a:rPr lang="fr-FR" dirty="0"/>
              <a:t>nous indiquons le nombre d’élèves </a:t>
            </a:r>
          </a:p>
          <a:p>
            <a:r>
              <a:rPr lang="fr-FR" dirty="0"/>
              <a:t>qui ont obtenu chacune de ces notes.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2665" y="476672"/>
            <a:ext cx="263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Distribution des résultats 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7896200" y="2420888"/>
            <a:ext cx="1656184" cy="3168352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3091774" y="3838448"/>
            <a:ext cx="1204027" cy="670673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4FA7C4E-7EED-43AB-8EAA-5BE9F110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1" y="275575"/>
            <a:ext cx="1805550" cy="48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07BABA-FDA7-4B57-9E87-F243564F2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A763-BE38-42C7-8367-0B4F8FE4439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121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9716" y="773447"/>
            <a:ext cx="5112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Voici une représentation graphique de la distribution de leurs résultats</a:t>
            </a:r>
          </a:p>
          <a:p>
            <a:endParaRPr lang="fr-FR" dirty="0"/>
          </a:p>
          <a:p>
            <a:r>
              <a:rPr lang="fr-FR" dirty="0"/>
              <a:t>Le tableau se lit comme les précédents. Il indique, par exemple que 250 candidats ont obtenu une note située entre 75 et 80.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16" y="2996953"/>
            <a:ext cx="5112568" cy="3204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7274006" y="3828952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F56367-6310-4A01-993D-FD7E1AC43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A763-BE38-42C7-8367-0B4F8FE44393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985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B482EFF-8AB6-4C83-BF98-AD0AD1FB6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000" y="1760632"/>
            <a:ext cx="5400000" cy="3336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F5724A0-0750-4FB8-86C7-2D46E87A48A9}"/>
              </a:ext>
            </a:extLst>
          </p:cNvPr>
          <p:cNvSpPr txBox="1"/>
          <p:nvPr/>
        </p:nvSpPr>
        <p:spPr>
          <a:xfrm>
            <a:off x="6908066" y="483810"/>
            <a:ext cx="4796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QUESTIONNEMENTS</a:t>
            </a:r>
          </a:p>
          <a:p>
            <a:pPr algn="ctr"/>
            <a:endParaRPr lang="fr-FR" sz="2400" dirty="0"/>
          </a:p>
          <a:p>
            <a:pPr algn="ctr">
              <a:spcAft>
                <a:spcPts val="600"/>
              </a:spcAft>
            </a:pPr>
            <a:r>
              <a:rPr lang="fr-FR" sz="2400" dirty="0"/>
              <a:t>Activités cognitives mises en œuvre après le feedback</a:t>
            </a:r>
          </a:p>
        </p:txBody>
      </p:sp>
      <p:pic>
        <p:nvPicPr>
          <p:cNvPr id="5" name="Picture 2" descr="C:\Documents and Settings\Olivier\My Documents\My Pictures\BLOOM.png">
            <a:extLst>
              <a:ext uri="{FF2B5EF4-FFF2-40B4-BE49-F238E27FC236}">
                <a16:creationId xmlns:a16="http://schemas.microsoft.com/office/drawing/2014/main" id="{CAEC86CE-59B7-46D1-8F8A-66A9E734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2085" y="2323703"/>
            <a:ext cx="5588454" cy="4454397"/>
          </a:xfrm>
          <a:prstGeom prst="rect">
            <a:avLst/>
          </a:prstGeom>
          <a:noFill/>
        </p:spPr>
      </p:pic>
      <p:sp>
        <p:nvSpPr>
          <p:cNvPr id="6" name="Trapèze 5">
            <a:extLst>
              <a:ext uri="{FF2B5EF4-FFF2-40B4-BE49-F238E27FC236}">
                <a16:creationId xmlns:a16="http://schemas.microsoft.com/office/drawing/2014/main" id="{4634B574-23A4-45ED-BA83-062CDB9F922C}"/>
              </a:ext>
            </a:extLst>
          </p:cNvPr>
          <p:cNvSpPr/>
          <p:nvPr/>
        </p:nvSpPr>
        <p:spPr>
          <a:xfrm flipV="1">
            <a:off x="7009214" y="3409924"/>
            <a:ext cx="4426123" cy="2238381"/>
          </a:xfrm>
          <a:prstGeom prst="trapezoid">
            <a:avLst>
              <a:gd name="adj" fmla="val 44102"/>
            </a:avLst>
          </a:prstGeom>
          <a:noFill/>
          <a:ln w="635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880120BE-1CE3-4425-A4E2-696DD79EFCC9}"/>
              </a:ext>
            </a:extLst>
          </p:cNvPr>
          <p:cNvSpPr/>
          <p:nvPr/>
        </p:nvSpPr>
        <p:spPr>
          <a:xfrm>
            <a:off x="2352583" y="4634144"/>
            <a:ext cx="4678532" cy="1874784"/>
          </a:xfrm>
          <a:custGeom>
            <a:avLst/>
            <a:gdLst>
              <a:gd name="connsiteX0" fmla="*/ 0 w 4678532"/>
              <a:gd name="connsiteY0" fmla="*/ 0 h 1874784"/>
              <a:gd name="connsiteX1" fmla="*/ 932155 w 4678532"/>
              <a:gd name="connsiteY1" fmla="*/ 1873188 h 1874784"/>
              <a:gd name="connsiteX2" fmla="*/ 4678532 w 4678532"/>
              <a:gd name="connsiteY2" fmla="*/ 257452 h 187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532" h="1874784">
                <a:moveTo>
                  <a:pt x="0" y="0"/>
                </a:moveTo>
                <a:cubicBezTo>
                  <a:pt x="76200" y="915139"/>
                  <a:pt x="152400" y="1830279"/>
                  <a:pt x="932155" y="1873188"/>
                </a:cubicBezTo>
                <a:cubicBezTo>
                  <a:pt x="1711910" y="1916097"/>
                  <a:pt x="3195221" y="1086774"/>
                  <a:pt x="4678532" y="257452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342363-6E2C-495F-B462-4C692C551E1B}"/>
              </a:ext>
            </a:extLst>
          </p:cNvPr>
          <p:cNvSpPr txBox="1"/>
          <p:nvPr/>
        </p:nvSpPr>
        <p:spPr>
          <a:xfrm rot="19937528">
            <a:off x="4453811" y="5663441"/>
            <a:ext cx="2452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Corriger les fautes</a:t>
            </a:r>
          </a:p>
        </p:txBody>
      </p:sp>
      <p:sp>
        <p:nvSpPr>
          <p:cNvPr id="11" name="Trapèze 10">
            <a:extLst>
              <a:ext uri="{FF2B5EF4-FFF2-40B4-BE49-F238E27FC236}">
                <a16:creationId xmlns:a16="http://schemas.microsoft.com/office/drawing/2014/main" id="{BD9124C7-52D7-4E86-B121-5D98B1FF0A1D}"/>
              </a:ext>
            </a:extLst>
          </p:cNvPr>
          <p:cNvSpPr/>
          <p:nvPr/>
        </p:nvSpPr>
        <p:spPr>
          <a:xfrm flipV="1">
            <a:off x="7471936" y="4466631"/>
            <a:ext cx="3500864" cy="1181693"/>
          </a:xfrm>
          <a:prstGeom prst="trapezoid">
            <a:avLst>
              <a:gd name="adj" fmla="val 44102"/>
            </a:avLst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ECE79B5-9F9B-4830-A62E-9DBC6A6E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DD73-DC95-423A-B170-13939BF1778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623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9716" y="332657"/>
            <a:ext cx="51125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La note moyenne qu’ils ont obtenue est de 73/100. </a:t>
            </a:r>
            <a:br>
              <a:rPr lang="fr-FR" sz="1600" dirty="0"/>
            </a:br>
            <a:r>
              <a:rPr lang="fr-FR" sz="1600" dirty="0"/>
              <a:t>À priori, l’examen pourrait donc sembler assez </a:t>
            </a:r>
            <a:r>
              <a:rPr lang="fr-FR" sz="1600" b="1" dirty="0"/>
              <a:t>difficile</a:t>
            </a:r>
            <a:r>
              <a:rPr lang="fr-FR" sz="1600" dirty="0"/>
              <a:t>.</a:t>
            </a:r>
          </a:p>
          <a:p>
            <a:endParaRPr lang="fr-FR" sz="1600" dirty="0"/>
          </a:p>
          <a:p>
            <a:r>
              <a:rPr lang="fr-FR" sz="1600" dirty="0"/>
              <a:t>Pourtant ce n’est </a:t>
            </a:r>
            <a:r>
              <a:rPr lang="fr-FR" sz="1600" b="1" dirty="0"/>
              <a:t>pas</a:t>
            </a:r>
            <a:r>
              <a:rPr lang="fr-FR" sz="1600" dirty="0"/>
              <a:t> le cas :</a:t>
            </a:r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La courbe des résultats est légèrement biaisée vers la droite. Donc, les questions sont un peu trop faciles.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 seuil de réussite est de 60% : seulement 11,8 % des candidats ne recevront pas de certificat. La </a:t>
            </a:r>
            <a:r>
              <a:rPr lang="fr-FR" sz="1600" b="1" dirty="0"/>
              <a:t>signifiance</a:t>
            </a:r>
            <a:r>
              <a:rPr lang="fr-FR" sz="1600" dirty="0"/>
              <a:t> de la certification octroyée est donc très faible.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16" y="3356993"/>
            <a:ext cx="5112568" cy="3204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814B5CF-6BEC-47BB-829B-41F26D42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A763-BE38-42C7-8367-0B4F8FE4439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976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3695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/>
              <a:t>Distribution des notes</a:t>
            </a:r>
            <a:endParaRPr lang="fr-FR" dirty="0"/>
          </a:p>
          <a:p>
            <a:pPr algn="ctr"/>
            <a:r>
              <a:rPr lang="fr-FR" dirty="0"/>
              <a:t>Loi normale – courbe de Gauss</a:t>
            </a:r>
          </a:p>
        </p:txBody>
      </p:sp>
      <p:pic>
        <p:nvPicPr>
          <p:cNvPr id="4" name="Image 3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25843" r="12920" b="27115"/>
          <a:stretch/>
        </p:blipFill>
        <p:spPr>
          <a:xfrm>
            <a:off x="2047970" y="2524739"/>
            <a:ext cx="4415507" cy="1981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necteur droit 6"/>
          <p:cNvCxnSpPr/>
          <p:nvPr/>
        </p:nvCxnSpPr>
        <p:spPr>
          <a:xfrm>
            <a:off x="6463477" y="4280356"/>
            <a:ext cx="48838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5799733" y="2524738"/>
            <a:ext cx="252028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991544" y="5445225"/>
            <a:ext cx="814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représentation graphique de la </a:t>
            </a:r>
            <a:r>
              <a:rPr lang="fr-FR" b="1" dirty="0"/>
              <a:t>distribution des notes </a:t>
            </a:r>
            <a:r>
              <a:rPr lang="fr-FR" dirty="0"/>
              <a:t>obtenues à un test ressemble le plus souvent une courbe en forme de cloche. Elle est dite « normale ».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62" y="2206352"/>
            <a:ext cx="31765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F3F25E3-FBF9-4524-BD54-D1B831E91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A763-BE38-42C7-8367-0B4F8FE44393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438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63952" y="764704"/>
            <a:ext cx="631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Biais</a:t>
            </a:r>
          </a:p>
        </p:txBody>
      </p:sp>
      <p:pic>
        <p:nvPicPr>
          <p:cNvPr id="3" name="Image 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2204864"/>
            <a:ext cx="7594074" cy="2808312"/>
          </a:xfrm>
          <a:prstGeom prst="snipRoundRect">
            <a:avLst>
              <a:gd name="adj1" fmla="val 16667"/>
              <a:gd name="adj2" fmla="val 21363"/>
            </a:avLst>
          </a:prstGeom>
        </p:spPr>
      </p:pic>
      <p:sp>
        <p:nvSpPr>
          <p:cNvPr id="4" name="ZoneTexte 3"/>
          <p:cNvSpPr txBox="1"/>
          <p:nvPr/>
        </p:nvSpPr>
        <p:spPr>
          <a:xfrm>
            <a:off x="6279826" y="5241974"/>
            <a:ext cx="3488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 la cloche penche vers la gauche, </a:t>
            </a:r>
          </a:p>
          <a:p>
            <a:r>
              <a:rPr lang="fr-FR" dirty="0"/>
              <a:t>le test comporte des items trop difficiles.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79426" y="5241974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 la cloche penche vers la droite, </a:t>
            </a:r>
          </a:p>
          <a:p>
            <a:r>
              <a:rPr lang="fr-FR" dirty="0"/>
              <a:t>le test comporte des items trop faciles.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906AF2-23DB-437E-82A8-B8B136E1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AA763-BE38-42C7-8367-0B4F8FE44393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20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326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B03904-6A6F-4F56-88B1-9275FAFE6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8461" b="74303"/>
          <a:stretch/>
        </p:blipFill>
        <p:spPr>
          <a:xfrm>
            <a:off x="3552420" y="2319251"/>
            <a:ext cx="4884998" cy="1762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844B0E-172A-4061-87AD-3B5951F255D0}"/>
              </a:ext>
            </a:extLst>
          </p:cNvPr>
          <p:cNvSpPr txBox="1"/>
          <p:nvPr/>
        </p:nvSpPr>
        <p:spPr>
          <a:xfrm>
            <a:off x="1152471" y="775537"/>
            <a:ext cx="3062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Choix multiples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F3C067-830B-4E09-A4B0-A4F96297CECB}"/>
              </a:ext>
            </a:extLst>
          </p:cNvPr>
          <p:cNvSpPr txBox="1"/>
          <p:nvPr/>
        </p:nvSpPr>
        <p:spPr>
          <a:xfrm>
            <a:off x="8437418" y="5302567"/>
            <a:ext cx="2402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Vrai ou faux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B8FA54C-43E9-4B7D-B1D0-76A53AD2B881}"/>
              </a:ext>
            </a:extLst>
          </p:cNvPr>
          <p:cNvCxnSpPr/>
          <p:nvPr/>
        </p:nvCxnSpPr>
        <p:spPr>
          <a:xfrm>
            <a:off x="3552420" y="1591733"/>
            <a:ext cx="376113" cy="516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54F5D04-EDBB-4930-817E-285FFFAB0050}"/>
              </a:ext>
            </a:extLst>
          </p:cNvPr>
          <p:cNvCxnSpPr/>
          <p:nvPr/>
        </p:nvCxnSpPr>
        <p:spPr>
          <a:xfrm>
            <a:off x="7840133" y="3894667"/>
            <a:ext cx="597285" cy="999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EEB03A-354E-471C-849E-234D7963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3D4-3329-4B34-953A-247D2BB62890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201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B03904-6A6F-4F56-88B1-9275FAFE6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24606" r="7527" b="54545"/>
          <a:stretch/>
        </p:blipFill>
        <p:spPr>
          <a:xfrm>
            <a:off x="3235384" y="2714105"/>
            <a:ext cx="4934875" cy="142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B94349-9A99-41CF-91A4-85952F94DC5F}"/>
              </a:ext>
            </a:extLst>
          </p:cNvPr>
          <p:cNvSpPr txBox="1"/>
          <p:nvPr/>
        </p:nvSpPr>
        <p:spPr>
          <a:xfrm>
            <a:off x="1637607" y="906087"/>
            <a:ext cx="3195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Liste déroulante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1A6B75-7EAC-42C8-92E8-357F8FD1D582}"/>
              </a:ext>
            </a:extLst>
          </p:cNvPr>
          <p:cNvSpPr txBox="1"/>
          <p:nvPr/>
        </p:nvSpPr>
        <p:spPr>
          <a:xfrm>
            <a:off x="7431578" y="5170516"/>
            <a:ext cx="3114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Réponse courte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E1417EF-66F5-46B5-B95E-C130E16A30B5}"/>
              </a:ext>
            </a:extLst>
          </p:cNvPr>
          <p:cNvCxnSpPr/>
          <p:nvPr/>
        </p:nvCxnSpPr>
        <p:spPr>
          <a:xfrm>
            <a:off x="3640667" y="1651000"/>
            <a:ext cx="567266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010F46C-0D7C-4A0B-8CF8-8EC6CDDF08F5}"/>
              </a:ext>
            </a:extLst>
          </p:cNvPr>
          <p:cNvCxnSpPr/>
          <p:nvPr/>
        </p:nvCxnSpPr>
        <p:spPr>
          <a:xfrm flipH="1" flipV="1">
            <a:off x="7501467" y="3810000"/>
            <a:ext cx="770466" cy="1126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E1EBC40-838B-4960-8EAA-D7BDE69E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3D4-3329-4B34-953A-247D2BB62890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9229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B03904-6A6F-4F56-88B1-9275FAFE6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3637" r="4878" b="25697"/>
          <a:stretch/>
        </p:blipFill>
        <p:spPr>
          <a:xfrm>
            <a:off x="3557904" y="3832031"/>
            <a:ext cx="5076191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131DBD-D9D3-4518-8C75-953B0132D0F2}"/>
              </a:ext>
            </a:extLst>
          </p:cNvPr>
          <p:cNvSpPr txBox="1"/>
          <p:nvPr/>
        </p:nvSpPr>
        <p:spPr>
          <a:xfrm>
            <a:off x="4437726" y="922849"/>
            <a:ext cx="37962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Glisser-déposer sur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/>
              <a:t>texte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/>
              <a:t>image</a:t>
            </a:r>
          </a:p>
          <a:p>
            <a:endParaRPr lang="fr-FR" sz="3600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814982F-53C0-4DB4-9CFD-05BDCA6957B2}"/>
              </a:ext>
            </a:extLst>
          </p:cNvPr>
          <p:cNvCxnSpPr/>
          <p:nvPr/>
        </p:nvCxnSpPr>
        <p:spPr>
          <a:xfrm flipH="1">
            <a:off x="4343400" y="2074333"/>
            <a:ext cx="287867" cy="1278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5DA5F23-C7D9-4803-A280-E810EE7AF6F0}"/>
              </a:ext>
            </a:extLst>
          </p:cNvPr>
          <p:cNvCxnSpPr/>
          <p:nvPr/>
        </p:nvCxnSpPr>
        <p:spPr>
          <a:xfrm>
            <a:off x="6595533" y="2658533"/>
            <a:ext cx="491067" cy="968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BE7EA45-E556-4842-AD9B-A281477D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3D4-3329-4B34-953A-247D2BB62890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211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B03904-6A6F-4F56-88B1-9275FAFE6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71394" r="27621"/>
          <a:stretch/>
        </p:blipFill>
        <p:spPr>
          <a:xfrm>
            <a:off x="3602296" y="2448098"/>
            <a:ext cx="3862533" cy="1961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B5AF34-DAF6-4965-94B6-DF5A2346837A}"/>
              </a:ext>
            </a:extLst>
          </p:cNvPr>
          <p:cNvSpPr txBox="1"/>
          <p:nvPr/>
        </p:nvSpPr>
        <p:spPr>
          <a:xfrm>
            <a:off x="667767" y="985535"/>
            <a:ext cx="3492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Ordonnancement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AED8327-7FF2-46BB-AA93-F04FD75CAFA2}"/>
              </a:ext>
            </a:extLst>
          </p:cNvPr>
          <p:cNvSpPr txBox="1"/>
          <p:nvPr/>
        </p:nvSpPr>
        <p:spPr>
          <a:xfrm>
            <a:off x="8798953" y="5151166"/>
            <a:ext cx="2642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Appariement</a:t>
            </a:r>
          </a:p>
          <a:p>
            <a:endParaRPr lang="fr-FR" sz="3600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9B42EC1-95AF-4089-9F55-9AA87B32E9DA}"/>
              </a:ext>
            </a:extLst>
          </p:cNvPr>
          <p:cNvCxnSpPr/>
          <p:nvPr/>
        </p:nvCxnSpPr>
        <p:spPr>
          <a:xfrm>
            <a:off x="3474720" y="1812175"/>
            <a:ext cx="415636" cy="473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148F82-3373-4536-9D12-1DB548D80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3D4-3329-4B34-953A-247D2BB62890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25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B03904-6A6F-4F56-88B1-9275FAFE6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2379" t="71758" b="4121"/>
          <a:stretch/>
        </p:blipFill>
        <p:spPr>
          <a:xfrm>
            <a:off x="5083901" y="2839954"/>
            <a:ext cx="2024198" cy="227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7B2302C-0C98-4B3B-9181-FD099310D8BB}"/>
              </a:ext>
            </a:extLst>
          </p:cNvPr>
          <p:cNvSpPr txBox="1"/>
          <p:nvPr/>
        </p:nvSpPr>
        <p:spPr>
          <a:xfrm>
            <a:off x="4815040" y="1343665"/>
            <a:ext cx="2561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Composition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19CBC6D-C689-4329-9039-7705C1AABFB2}"/>
              </a:ext>
            </a:extLst>
          </p:cNvPr>
          <p:cNvCxnSpPr/>
          <p:nvPr/>
        </p:nvCxnSpPr>
        <p:spPr>
          <a:xfrm>
            <a:off x="6096000" y="2152996"/>
            <a:ext cx="0" cy="473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606581-5749-415A-BA3A-0A59D1BA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3D4-3329-4B34-953A-247D2BB62890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220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107816-B5D9-44B0-9A94-A47189FB0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48489" y="-933450"/>
            <a:ext cx="6295022" cy="872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742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EDFEDD-6DCE-4E0E-A255-28618238A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47" y="1656052"/>
            <a:ext cx="5400000" cy="3545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FBEDE69-560B-4D99-A3C7-AE1A5AFF8572}"/>
              </a:ext>
            </a:extLst>
          </p:cNvPr>
          <p:cNvSpPr txBox="1"/>
          <p:nvPr/>
        </p:nvSpPr>
        <p:spPr>
          <a:xfrm>
            <a:off x="6908066" y="483810"/>
            <a:ext cx="4796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QUESTIONNEMENTS</a:t>
            </a:r>
          </a:p>
          <a:p>
            <a:pPr algn="ctr"/>
            <a:endParaRPr lang="fr-FR" sz="2400" dirty="0"/>
          </a:p>
          <a:p>
            <a:pPr algn="ctr">
              <a:spcAft>
                <a:spcPts val="600"/>
              </a:spcAft>
            </a:pPr>
            <a:r>
              <a:rPr lang="fr-FR" sz="2400" dirty="0"/>
              <a:t>Activités cognitives mises en œuvre après le feedback</a:t>
            </a:r>
          </a:p>
        </p:txBody>
      </p:sp>
      <p:pic>
        <p:nvPicPr>
          <p:cNvPr id="5" name="Picture 2" descr="C:\Documents and Settings\Olivier\My Documents\My Pictures\BLOOM.png">
            <a:extLst>
              <a:ext uri="{FF2B5EF4-FFF2-40B4-BE49-F238E27FC236}">
                <a16:creationId xmlns:a16="http://schemas.microsoft.com/office/drawing/2014/main" id="{80D8D612-22A6-42DC-AD5E-9B59E6BE8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2085" y="2323703"/>
            <a:ext cx="5588454" cy="4454397"/>
          </a:xfrm>
          <a:prstGeom prst="rect">
            <a:avLst/>
          </a:prstGeom>
          <a:noFill/>
        </p:spPr>
      </p:pic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07E3C7B3-554D-43F3-B700-69A2F6C966C7}"/>
              </a:ext>
            </a:extLst>
          </p:cNvPr>
          <p:cNvSpPr/>
          <p:nvPr/>
        </p:nvSpPr>
        <p:spPr>
          <a:xfrm>
            <a:off x="2352583" y="4634144"/>
            <a:ext cx="4678532" cy="1874784"/>
          </a:xfrm>
          <a:custGeom>
            <a:avLst/>
            <a:gdLst>
              <a:gd name="connsiteX0" fmla="*/ 0 w 4678532"/>
              <a:gd name="connsiteY0" fmla="*/ 0 h 1874784"/>
              <a:gd name="connsiteX1" fmla="*/ 932155 w 4678532"/>
              <a:gd name="connsiteY1" fmla="*/ 1873188 h 1874784"/>
              <a:gd name="connsiteX2" fmla="*/ 4678532 w 4678532"/>
              <a:gd name="connsiteY2" fmla="*/ 257452 h 187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532" h="1874784">
                <a:moveTo>
                  <a:pt x="0" y="0"/>
                </a:moveTo>
                <a:cubicBezTo>
                  <a:pt x="76200" y="915139"/>
                  <a:pt x="152400" y="1830279"/>
                  <a:pt x="932155" y="1873188"/>
                </a:cubicBezTo>
                <a:cubicBezTo>
                  <a:pt x="1711910" y="1916097"/>
                  <a:pt x="3195221" y="1086774"/>
                  <a:pt x="4678532" y="257452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49297A-66E1-43ED-8481-174FA397177F}"/>
              </a:ext>
            </a:extLst>
          </p:cNvPr>
          <p:cNvSpPr txBox="1"/>
          <p:nvPr/>
        </p:nvSpPr>
        <p:spPr>
          <a:xfrm rot="19994717">
            <a:off x="4280890" y="5716460"/>
            <a:ext cx="2452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Corriger les fautes</a:t>
            </a:r>
          </a:p>
        </p:txBody>
      </p:sp>
      <p:sp>
        <p:nvSpPr>
          <p:cNvPr id="9" name="Trapèze 8">
            <a:extLst>
              <a:ext uri="{FF2B5EF4-FFF2-40B4-BE49-F238E27FC236}">
                <a16:creationId xmlns:a16="http://schemas.microsoft.com/office/drawing/2014/main" id="{CEA34C8D-24F5-46D6-A77B-A87394755807}"/>
              </a:ext>
            </a:extLst>
          </p:cNvPr>
          <p:cNvSpPr/>
          <p:nvPr/>
        </p:nvSpPr>
        <p:spPr>
          <a:xfrm flipV="1">
            <a:off x="6908065" y="3428997"/>
            <a:ext cx="4632905" cy="2261609"/>
          </a:xfrm>
          <a:prstGeom prst="trapezoid">
            <a:avLst>
              <a:gd name="adj" fmla="val 44102"/>
            </a:avLst>
          </a:prstGeom>
          <a:noFill/>
          <a:ln w="635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apèze 9">
            <a:extLst>
              <a:ext uri="{FF2B5EF4-FFF2-40B4-BE49-F238E27FC236}">
                <a16:creationId xmlns:a16="http://schemas.microsoft.com/office/drawing/2014/main" id="{3C52938F-0BB9-4B3D-88CF-9865410CAD4C}"/>
              </a:ext>
            </a:extLst>
          </p:cNvPr>
          <p:cNvSpPr/>
          <p:nvPr/>
        </p:nvSpPr>
        <p:spPr>
          <a:xfrm flipV="1">
            <a:off x="6906125" y="3424989"/>
            <a:ext cx="4636169" cy="1205140"/>
          </a:xfrm>
          <a:prstGeom prst="trapezoid">
            <a:avLst>
              <a:gd name="adj" fmla="val 44102"/>
            </a:avLst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290978-7B3A-4D51-9C2F-8FEE2D69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DD73-DC95-423A-B170-13939BF1778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828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D6A3C1-FEE7-42C4-8131-0FF675F27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56" y="191679"/>
            <a:ext cx="9781688" cy="634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4008319C-BDD5-4E1E-B8D2-ACEDB07FC6C6}"/>
              </a:ext>
            </a:extLst>
          </p:cNvPr>
          <p:cNvSpPr/>
          <p:nvPr/>
        </p:nvSpPr>
        <p:spPr>
          <a:xfrm>
            <a:off x="3908855" y="1544865"/>
            <a:ext cx="3140613" cy="506371"/>
          </a:xfrm>
          <a:custGeom>
            <a:avLst/>
            <a:gdLst>
              <a:gd name="connsiteX0" fmla="*/ 54619 w 3140613"/>
              <a:gd name="connsiteY0" fmla="*/ 258657 h 506371"/>
              <a:gd name="connsiteX1" fmla="*/ 279063 w 3140613"/>
              <a:gd name="connsiteY1" fmla="*/ 499726 h 506371"/>
              <a:gd name="connsiteX2" fmla="*/ 2789507 w 3140613"/>
              <a:gd name="connsiteY2" fmla="*/ 408286 h 506371"/>
              <a:gd name="connsiteX3" fmla="*/ 2930823 w 3140613"/>
              <a:gd name="connsiteY3" fmla="*/ 92402 h 506371"/>
              <a:gd name="connsiteX4" fmla="*/ 993958 w 3140613"/>
              <a:gd name="connsiteY4" fmla="*/ 962 h 506371"/>
              <a:gd name="connsiteX5" fmla="*/ 212561 w 3140613"/>
              <a:gd name="connsiteY5" fmla="*/ 133966 h 506371"/>
              <a:gd name="connsiteX6" fmla="*/ 54619 w 3140613"/>
              <a:gd name="connsiteY6" fmla="*/ 258657 h 506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0613" h="506371">
                <a:moveTo>
                  <a:pt x="54619" y="258657"/>
                </a:moveTo>
                <a:cubicBezTo>
                  <a:pt x="65703" y="319617"/>
                  <a:pt x="-176752" y="474788"/>
                  <a:pt x="279063" y="499726"/>
                </a:cubicBezTo>
                <a:cubicBezTo>
                  <a:pt x="734878" y="524664"/>
                  <a:pt x="2347547" y="476173"/>
                  <a:pt x="2789507" y="408286"/>
                </a:cubicBezTo>
                <a:cubicBezTo>
                  <a:pt x="3231467" y="340399"/>
                  <a:pt x="3230081" y="160289"/>
                  <a:pt x="2930823" y="92402"/>
                </a:cubicBezTo>
                <a:cubicBezTo>
                  <a:pt x="2631565" y="24515"/>
                  <a:pt x="1447002" y="-5965"/>
                  <a:pt x="993958" y="962"/>
                </a:cubicBezTo>
                <a:cubicBezTo>
                  <a:pt x="540914" y="7889"/>
                  <a:pt x="362190" y="95173"/>
                  <a:pt x="212561" y="133966"/>
                </a:cubicBezTo>
                <a:cubicBezTo>
                  <a:pt x="62932" y="172759"/>
                  <a:pt x="43535" y="197697"/>
                  <a:pt x="54619" y="258657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648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DE3F3C-FD81-4D49-9967-FF33C38D8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75" y="4065101"/>
            <a:ext cx="2188984" cy="21889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692AEE-8DCD-4697-B076-54E24D2C6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643" y="0"/>
            <a:ext cx="421271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516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6094CCA-C258-4BFF-A1C4-E28F449AE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4" y="0"/>
            <a:ext cx="489949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18EC76-EAF6-4DEF-8094-B8D4C361A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1" y="6116217"/>
            <a:ext cx="632927" cy="6329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F8B1EF-22E7-4D14-9923-121A61C6C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356" y="541175"/>
            <a:ext cx="2289764" cy="3205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E84A96F-3409-4E26-A027-3FB9CB069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035" y="2143707"/>
            <a:ext cx="2394415" cy="3351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F3CBB1-AFE5-434E-88A7-3CEFBE5DA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002" y="3254413"/>
            <a:ext cx="2411161" cy="337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873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791CE1-CC69-49FB-8AE6-09ED4C71B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80" y="0"/>
            <a:ext cx="445918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5A215F-EE28-4204-AB10-25EFFD84C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9" b="51056"/>
          <a:stretch/>
        </p:blipFill>
        <p:spPr>
          <a:xfrm>
            <a:off x="4205714" y="1787236"/>
            <a:ext cx="7603901" cy="3798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98323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B09EFF-BBC9-4D93-82D7-3816CA030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76" y="0"/>
            <a:ext cx="548084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7293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DA4110-891D-4234-9C07-948F710EF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0" y="0"/>
            <a:ext cx="768096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A9332D-3800-4DFF-8518-1E402EB64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377" y="299259"/>
            <a:ext cx="5632054" cy="413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0468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F18BA9-B428-4145-8C53-0D6925C10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365" y="0"/>
            <a:ext cx="882127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418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48B449-454D-423C-BD54-4CE73935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361" y="1719024"/>
            <a:ext cx="9507277" cy="341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98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CAB45D-DFE6-4771-A6BB-518E7F88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470" y="423443"/>
            <a:ext cx="5087060" cy="601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2729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197CBEF-399A-40E0-92C2-821565170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076" y="0"/>
            <a:ext cx="662984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3C9B77-F0C3-47A6-8324-8F7D43BEE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2" t="21960" r="4100" b="24470"/>
          <a:stretch/>
        </p:blipFill>
        <p:spPr>
          <a:xfrm>
            <a:off x="4673599" y="2628901"/>
            <a:ext cx="4559301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5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2B81D02-6F17-46AC-8C4A-879FE8921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000" y="1616852"/>
            <a:ext cx="5400000" cy="362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FBEDE69-560B-4D99-A3C7-AE1A5AFF8572}"/>
              </a:ext>
            </a:extLst>
          </p:cNvPr>
          <p:cNvSpPr txBox="1"/>
          <p:nvPr/>
        </p:nvSpPr>
        <p:spPr>
          <a:xfrm>
            <a:off x="6908066" y="483810"/>
            <a:ext cx="4796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QUESTIONNEMENTS</a:t>
            </a:r>
          </a:p>
          <a:p>
            <a:pPr algn="ctr"/>
            <a:endParaRPr lang="fr-FR" sz="2400" dirty="0"/>
          </a:p>
          <a:p>
            <a:pPr algn="ctr">
              <a:spcAft>
                <a:spcPts val="600"/>
              </a:spcAft>
            </a:pPr>
            <a:r>
              <a:rPr lang="fr-FR" sz="2400" dirty="0"/>
              <a:t>Activités cognitives mises en œuvre après le feedback</a:t>
            </a:r>
          </a:p>
        </p:txBody>
      </p:sp>
      <p:pic>
        <p:nvPicPr>
          <p:cNvPr id="5" name="Picture 2" descr="C:\Documents and Settings\Olivier\My Documents\My Pictures\BLOOM.png">
            <a:extLst>
              <a:ext uri="{FF2B5EF4-FFF2-40B4-BE49-F238E27FC236}">
                <a16:creationId xmlns:a16="http://schemas.microsoft.com/office/drawing/2014/main" id="{80D8D612-22A6-42DC-AD5E-9B59E6BE8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2085" y="2323703"/>
            <a:ext cx="5588454" cy="4454397"/>
          </a:xfrm>
          <a:prstGeom prst="rect">
            <a:avLst/>
          </a:prstGeom>
          <a:noFill/>
        </p:spPr>
      </p:pic>
      <p:sp>
        <p:nvSpPr>
          <p:cNvPr id="6" name="Trapèze 5">
            <a:extLst>
              <a:ext uri="{FF2B5EF4-FFF2-40B4-BE49-F238E27FC236}">
                <a16:creationId xmlns:a16="http://schemas.microsoft.com/office/drawing/2014/main" id="{7F7AC589-DA73-45F8-B651-F8DAF84CD286}"/>
              </a:ext>
            </a:extLst>
          </p:cNvPr>
          <p:cNvSpPr/>
          <p:nvPr/>
        </p:nvSpPr>
        <p:spPr>
          <a:xfrm flipV="1">
            <a:off x="6443865" y="2323697"/>
            <a:ext cx="5568512" cy="2337075"/>
          </a:xfrm>
          <a:prstGeom prst="trapezoid">
            <a:avLst>
              <a:gd name="adj" fmla="val 44102"/>
            </a:avLst>
          </a:prstGeom>
          <a:noFill/>
          <a:ln w="635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07E3C7B3-554D-43F3-B700-69A2F6C966C7}"/>
              </a:ext>
            </a:extLst>
          </p:cNvPr>
          <p:cNvSpPr/>
          <p:nvPr/>
        </p:nvSpPr>
        <p:spPr>
          <a:xfrm>
            <a:off x="2352583" y="4634144"/>
            <a:ext cx="4678532" cy="1874784"/>
          </a:xfrm>
          <a:custGeom>
            <a:avLst/>
            <a:gdLst>
              <a:gd name="connsiteX0" fmla="*/ 0 w 4678532"/>
              <a:gd name="connsiteY0" fmla="*/ 0 h 1874784"/>
              <a:gd name="connsiteX1" fmla="*/ 932155 w 4678532"/>
              <a:gd name="connsiteY1" fmla="*/ 1873188 h 1874784"/>
              <a:gd name="connsiteX2" fmla="*/ 4678532 w 4678532"/>
              <a:gd name="connsiteY2" fmla="*/ 257452 h 187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532" h="1874784">
                <a:moveTo>
                  <a:pt x="0" y="0"/>
                </a:moveTo>
                <a:cubicBezTo>
                  <a:pt x="76200" y="915139"/>
                  <a:pt x="152400" y="1830279"/>
                  <a:pt x="932155" y="1873188"/>
                </a:cubicBezTo>
                <a:cubicBezTo>
                  <a:pt x="1711910" y="1916097"/>
                  <a:pt x="3195221" y="1086774"/>
                  <a:pt x="4678532" y="257452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49297A-66E1-43ED-8481-174FA397177F}"/>
              </a:ext>
            </a:extLst>
          </p:cNvPr>
          <p:cNvSpPr txBox="1"/>
          <p:nvPr/>
        </p:nvSpPr>
        <p:spPr>
          <a:xfrm rot="19992928">
            <a:off x="4735077" y="5791771"/>
            <a:ext cx="115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Parfaire</a:t>
            </a:r>
          </a:p>
        </p:txBody>
      </p:sp>
      <p:sp>
        <p:nvSpPr>
          <p:cNvPr id="10" name="Trapèze 9">
            <a:extLst>
              <a:ext uri="{FF2B5EF4-FFF2-40B4-BE49-F238E27FC236}">
                <a16:creationId xmlns:a16="http://schemas.microsoft.com/office/drawing/2014/main" id="{ECCBF26D-A439-44A5-B22F-FA4B6B3227E6}"/>
              </a:ext>
            </a:extLst>
          </p:cNvPr>
          <p:cNvSpPr/>
          <p:nvPr/>
        </p:nvSpPr>
        <p:spPr>
          <a:xfrm flipV="1">
            <a:off x="6439861" y="2323699"/>
            <a:ext cx="5572516" cy="1205140"/>
          </a:xfrm>
          <a:prstGeom prst="trapezoid">
            <a:avLst>
              <a:gd name="adj" fmla="val 44102"/>
            </a:avLst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099454E-8510-4E6C-AD44-2D6E50BD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DD73-DC95-423A-B170-13939BF1778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56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197CBEF-399A-40E0-92C2-821565170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076" y="0"/>
            <a:ext cx="662984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2EE2E9-51D9-4C17-9F36-70936E48B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31" y="737844"/>
            <a:ext cx="1002029" cy="1402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A49E6A-FBCB-4EC7-A896-9405C6DA1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69" y="1158685"/>
            <a:ext cx="1104975" cy="1546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BD59E3-AD9E-452C-9336-25138763A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901" y="1733045"/>
            <a:ext cx="1112702" cy="1557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EF9B2A-A0FD-4A6E-9005-80EE3689E4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72" t="21960" r="4100" b="24470"/>
          <a:stretch/>
        </p:blipFill>
        <p:spPr>
          <a:xfrm>
            <a:off x="4711699" y="2628901"/>
            <a:ext cx="4559301" cy="4140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FA5DCA-14B9-42EC-BD05-7090AD877967}"/>
              </a:ext>
            </a:extLst>
          </p:cNvPr>
          <p:cNvSpPr/>
          <p:nvPr/>
        </p:nvSpPr>
        <p:spPr>
          <a:xfrm>
            <a:off x="4851400" y="4870578"/>
            <a:ext cx="3429000" cy="1987421"/>
          </a:xfrm>
          <a:prstGeom prst="rect">
            <a:avLst/>
          </a:prstGeom>
          <a:solidFill>
            <a:schemeClr val="accent1">
              <a:alpha val="28000"/>
            </a:schemeClr>
          </a:solidFill>
          <a:ln w="349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C3240A-AA4F-4BDC-8DE4-2945D66AE6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897"/>
          <a:stretch/>
        </p:blipFill>
        <p:spPr>
          <a:xfrm>
            <a:off x="1651000" y="2394862"/>
            <a:ext cx="3578517" cy="4463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1D85986E-8922-46B8-BD08-8DD5922490FC}"/>
              </a:ext>
            </a:extLst>
          </p:cNvPr>
          <p:cNvSpPr/>
          <p:nvPr/>
        </p:nvSpPr>
        <p:spPr>
          <a:xfrm>
            <a:off x="4102100" y="5587803"/>
            <a:ext cx="1701800" cy="571697"/>
          </a:xfrm>
          <a:custGeom>
            <a:avLst/>
            <a:gdLst>
              <a:gd name="connsiteX0" fmla="*/ 0 w 1701800"/>
              <a:gd name="connsiteY0" fmla="*/ 571697 h 571697"/>
              <a:gd name="connsiteX1" fmla="*/ 1231900 w 1701800"/>
              <a:gd name="connsiteY1" fmla="*/ 197 h 571697"/>
              <a:gd name="connsiteX2" fmla="*/ 1701800 w 1701800"/>
              <a:gd name="connsiteY2" fmla="*/ 520897 h 5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1800" h="571697">
                <a:moveTo>
                  <a:pt x="0" y="571697"/>
                </a:moveTo>
                <a:cubicBezTo>
                  <a:pt x="474133" y="290180"/>
                  <a:pt x="948267" y="8664"/>
                  <a:pt x="1231900" y="197"/>
                </a:cubicBezTo>
                <a:cubicBezTo>
                  <a:pt x="1515533" y="-8270"/>
                  <a:pt x="1608666" y="256313"/>
                  <a:pt x="1701800" y="520897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1432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DE99633-B87B-4E81-9B85-617005515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53"/>
          <a:stretch/>
        </p:blipFill>
        <p:spPr>
          <a:xfrm>
            <a:off x="6520406" y="209550"/>
            <a:ext cx="5344612" cy="6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410F0E8-7DD9-4B35-AA5E-A7DFE87FD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59"/>
          <a:stretch/>
        </p:blipFill>
        <p:spPr>
          <a:xfrm>
            <a:off x="6946900" y="2674262"/>
            <a:ext cx="3578517" cy="397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F9B3E0-FD32-4F30-9FA5-D7DD23297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53"/>
          <a:stretch/>
        </p:blipFill>
        <p:spPr>
          <a:xfrm>
            <a:off x="0" y="209550"/>
            <a:ext cx="5344612" cy="6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17938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283AF08-9DB3-4430-A746-6A0B4B979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120" y="0"/>
            <a:ext cx="266756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B60207-561B-4AB7-BD77-9F4693713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959" y="0"/>
            <a:ext cx="213946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5440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E834692-68CE-48EC-B122-BFC1E5CD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925" y="2862262"/>
            <a:ext cx="577215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278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BC99F21-2B04-40B3-A776-860BD4F0E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88" y="667062"/>
            <a:ext cx="2930949" cy="552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D842B9E-6C48-405C-A5E5-F3A87C17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48" b="21684"/>
          <a:stretch/>
        </p:blipFill>
        <p:spPr>
          <a:xfrm>
            <a:off x="5421986" y="1123544"/>
            <a:ext cx="5693727" cy="4610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FF1A3DB-B421-4D85-A482-301CF2443C7F}"/>
              </a:ext>
            </a:extLst>
          </p:cNvPr>
          <p:cNvCxnSpPr/>
          <p:nvPr/>
        </p:nvCxnSpPr>
        <p:spPr>
          <a:xfrm flipV="1">
            <a:off x="4164676" y="3516284"/>
            <a:ext cx="822960" cy="91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DA3F11-4327-428B-AF76-DF4005322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3D4-3329-4B34-953A-247D2BB62890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63631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77FC154-05A4-4D39-8EBC-F250621D8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65" y="452336"/>
            <a:ext cx="2942493" cy="5953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515DF3-1B20-4C69-A0FE-75E354182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389"/>
          <a:stretch/>
        </p:blipFill>
        <p:spPr>
          <a:xfrm>
            <a:off x="5224790" y="556908"/>
            <a:ext cx="5840477" cy="5744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6212A0A-3685-408C-80DE-379AAD5B4485}"/>
              </a:ext>
            </a:extLst>
          </p:cNvPr>
          <p:cNvCxnSpPr/>
          <p:nvPr/>
        </p:nvCxnSpPr>
        <p:spPr>
          <a:xfrm flipV="1">
            <a:off x="4081549" y="3200400"/>
            <a:ext cx="972589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38494D-CFCD-4027-AF3A-CFCDD7B6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3D4-3329-4B34-953A-247D2BB62890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6394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708507-61AF-4378-8C10-E604A99DB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3" y="0"/>
            <a:ext cx="7292225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8C5936-0A86-4C16-88A8-3FDD50125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150" y="1119665"/>
            <a:ext cx="4522027" cy="314104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B51398-1C88-48E9-A68A-F0237F14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3D4-3329-4B34-953A-247D2BB62890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037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708507-61AF-4378-8C10-E604A99DB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01"/>
          <a:stretch/>
        </p:blipFill>
        <p:spPr>
          <a:xfrm>
            <a:off x="63543" y="0"/>
            <a:ext cx="5206607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8C5936-0A86-4C16-88A8-3FDD501259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270150" y="1119665"/>
            <a:ext cx="4522027" cy="314104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BFF83D4-2CAB-47DC-AAFE-C6B6A46D6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482">
            <a:off x="4948784" y="2552011"/>
            <a:ext cx="5820587" cy="5029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C44A63-C525-40A4-B138-30A8DC17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3D4-3329-4B34-953A-247D2BB62890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1096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9D19100-CD03-49DB-B7B1-DD82C5ACB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178" y="1483019"/>
            <a:ext cx="7649643" cy="4058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4B5B67A-03F7-4F61-856D-0AD70E8CC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3D4-3329-4B34-953A-247D2BB62890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3649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B574A82B-C0D5-4CB8-BB37-4BC1FB8555B5}"/>
              </a:ext>
            </a:extLst>
          </p:cNvPr>
          <p:cNvGrpSpPr/>
          <p:nvPr/>
        </p:nvGrpSpPr>
        <p:grpSpPr>
          <a:xfrm>
            <a:off x="6373599" y="2704064"/>
            <a:ext cx="5486400" cy="4021455"/>
            <a:chOff x="1371600" y="762000"/>
            <a:chExt cx="5486400" cy="40214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74ABE5-526C-4447-A09E-5FF5015E78CE}"/>
                </a:ext>
              </a:extLst>
            </p:cNvPr>
            <p:cNvSpPr/>
            <p:nvPr/>
          </p:nvSpPr>
          <p:spPr>
            <a:xfrm>
              <a:off x="1371600" y="1828800"/>
              <a:ext cx="5486400" cy="2954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endParaRPr lang="fr-FR" sz="1200" dirty="0"/>
            </a:p>
            <a:p>
              <a:pPr algn="r"/>
              <a:r>
                <a:rPr lang="fr-FR" sz="1200" dirty="0"/>
                <a:t>Université Aristote de Thessaloniki (Grèce) </a:t>
              </a:r>
            </a:p>
            <a:p>
              <a:pPr algn="r"/>
              <a:r>
                <a:rPr lang="fr-FR" sz="1200" dirty="0"/>
                <a:t>Département de Langue et de Littérature françaises</a:t>
              </a:r>
            </a:p>
            <a:p>
              <a:pPr algn="r"/>
              <a:endParaRPr lang="fr-FR" sz="1200" dirty="0"/>
            </a:p>
            <a:p>
              <a:pPr algn="r"/>
              <a:r>
                <a:rPr lang="el-GR" sz="1400" b="1" dirty="0"/>
                <a:t>Εξ αποστάσεως γλωσσική κατάρτιση </a:t>
              </a:r>
              <a:br>
                <a:rPr lang="el-GR" sz="1400" b="1" dirty="0"/>
              </a:br>
              <a:r>
                <a:rPr lang="el-GR" sz="1400" b="1" dirty="0"/>
                <a:t>Ορθές παιδαγωγικές και διδακτικές πρακτικές</a:t>
              </a:r>
            </a:p>
            <a:p>
              <a:pPr algn="r"/>
              <a:r>
                <a:rPr lang="fr-FR" sz="1400" b="1" dirty="0"/>
                <a:t>Olivier Delhaye</a:t>
              </a:r>
            </a:p>
            <a:p>
              <a:pPr algn="r"/>
              <a:endParaRPr lang="fr-FR" sz="1200" dirty="0"/>
            </a:p>
            <a:p>
              <a:pPr algn="r"/>
              <a:r>
                <a:rPr lang="fr-FR" sz="1200" dirty="0"/>
                <a:t> </a:t>
              </a:r>
            </a:p>
            <a:p>
              <a:pPr algn="r"/>
              <a:endParaRPr lang="fr-FR" sz="1200" dirty="0"/>
            </a:p>
            <a:p>
              <a:pPr algn="r"/>
              <a:endParaRPr lang="fr-FR" sz="1200" dirty="0"/>
            </a:p>
            <a:p>
              <a:pPr algn="r"/>
              <a:endParaRPr lang="fr-FR" sz="1200" dirty="0"/>
            </a:p>
            <a:p>
              <a:pPr algn="r"/>
              <a:r>
                <a:rPr lang="fr-FR" sz="1200" dirty="0"/>
                <a:t>Œuvre mise à disposition selon les termes de la </a:t>
              </a:r>
            </a:p>
            <a:p>
              <a:pPr algn="r"/>
              <a:r>
                <a:rPr lang="fr-FR" sz="1200" dirty="0"/>
                <a:t>Licence Creative Commons Attribution - Pas d'Utilisation Commerciale</a:t>
              </a:r>
            </a:p>
            <a:p>
              <a:pPr algn="r"/>
              <a:r>
                <a:rPr lang="fr-FR" sz="1200" dirty="0"/>
                <a:t>Pas de Modification 4.0 International </a:t>
              </a:r>
            </a:p>
          </p:txBody>
        </p:sp>
        <p:pic>
          <p:nvPicPr>
            <p:cNvPr id="21" name="Picture 2" descr="http://olimpia.topo.auth.gr/courses/signals/FIGURES/auth_logo_color.jpg">
              <a:extLst>
                <a:ext uri="{FF2B5EF4-FFF2-40B4-BE49-F238E27FC236}">
                  <a16:creationId xmlns:a16="http://schemas.microsoft.com/office/drawing/2014/main" id="{34CCF789-76B2-47E5-827B-1002BD776F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3723" y="762000"/>
              <a:ext cx="1064671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A37AB219-6B8F-4674-A048-4974BA5EB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5410200" y="3444755"/>
              <a:ext cx="1343025" cy="665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795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291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5600" y="2738822"/>
            <a:ext cx="6400800" cy="1380356"/>
          </a:xfrm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chemeClr val="tx1"/>
                </a:solidFill>
              </a:rPr>
              <a:t>Éléments de docimologie </a:t>
            </a:r>
          </a:p>
          <a:p>
            <a:r>
              <a:rPr lang="fr-FR" dirty="0">
                <a:solidFill>
                  <a:schemeClr val="tx1"/>
                </a:solidFill>
              </a:rPr>
              <a:t>Notions</a:t>
            </a:r>
            <a:r>
              <a:rPr lang="el-GR" dirty="0">
                <a:solidFill>
                  <a:schemeClr val="tx1"/>
                </a:solidFill>
              </a:rPr>
              <a:t>-</a:t>
            </a:r>
            <a:r>
              <a:rPr lang="fr-FR" dirty="0">
                <a:solidFill>
                  <a:schemeClr val="tx1"/>
                </a:solidFill>
              </a:rPr>
              <a:t>clés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AC003B-F88D-4A78-8D86-E95F8BF4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46C4F-3C76-4E7F-A886-D2A4076E3D5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892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8C37-C620-4B11-B147-ECE5B2C87506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0" t="2848" r="9091" b="297"/>
          <a:stretch/>
        </p:blipFill>
        <p:spPr bwMode="auto">
          <a:xfrm>
            <a:off x="2999656" y="836713"/>
            <a:ext cx="633670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5813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695</Words>
  <Application>Microsoft Office PowerPoint</Application>
  <PresentationFormat>Grand écran</PresentationFormat>
  <Paragraphs>207</Paragraphs>
  <Slides>69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COMPRÉHENSION GLOBALE  d’un document</vt:lpstr>
      <vt:lpstr>Présentation PowerPoint</vt:lpstr>
      <vt:lpstr>Présentation PowerPoint</vt:lpstr>
      <vt:lpstr>Présentation PowerPoint</vt:lpstr>
      <vt:lpstr>COMPRÉHENSION fine d’un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Bienvenue !</dc:title>
  <dc:creator>OD</dc:creator>
  <cp:lastModifiedBy>OD</cp:lastModifiedBy>
  <cp:revision>83</cp:revision>
  <dcterms:created xsi:type="dcterms:W3CDTF">2020-12-12T11:17:45Z</dcterms:created>
  <dcterms:modified xsi:type="dcterms:W3CDTF">2020-12-14T20:31:33Z</dcterms:modified>
</cp:coreProperties>
</file>