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47"/>
  </p:notesMasterIdLst>
  <p:sldIdLst>
    <p:sldId id="260" r:id="rId2"/>
    <p:sldId id="294" r:id="rId3"/>
    <p:sldId id="305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28" r:id="rId14"/>
    <p:sldId id="304" r:id="rId15"/>
    <p:sldId id="306" r:id="rId16"/>
    <p:sldId id="313" r:id="rId17"/>
    <p:sldId id="320" r:id="rId18"/>
    <p:sldId id="307" r:id="rId19"/>
    <p:sldId id="319" r:id="rId20"/>
    <p:sldId id="329" r:id="rId21"/>
    <p:sldId id="309" r:id="rId22"/>
    <p:sldId id="308" r:id="rId23"/>
    <p:sldId id="334" r:id="rId24"/>
    <p:sldId id="310" r:id="rId25"/>
    <p:sldId id="330" r:id="rId26"/>
    <p:sldId id="311" r:id="rId27"/>
    <p:sldId id="331" r:id="rId28"/>
    <p:sldId id="312" r:id="rId29"/>
    <p:sldId id="335" r:id="rId30"/>
    <p:sldId id="314" r:id="rId31"/>
    <p:sldId id="332" r:id="rId32"/>
    <p:sldId id="315" r:id="rId33"/>
    <p:sldId id="316" r:id="rId34"/>
    <p:sldId id="317" r:id="rId35"/>
    <p:sldId id="318" r:id="rId36"/>
    <p:sldId id="336" r:id="rId37"/>
    <p:sldId id="327" r:id="rId38"/>
    <p:sldId id="321" r:id="rId39"/>
    <p:sldId id="323" r:id="rId40"/>
    <p:sldId id="324" r:id="rId41"/>
    <p:sldId id="333" r:id="rId42"/>
    <p:sldId id="337" r:id="rId43"/>
    <p:sldId id="326" r:id="rId44"/>
    <p:sldId id="325" r:id="rId45"/>
    <p:sldId id="293" r:id="rId46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CDCC"/>
    <a:srgbClr val="F40D0A"/>
    <a:srgbClr val="FAEBC2"/>
    <a:srgbClr val="EDB620"/>
    <a:srgbClr val="FEFE3F"/>
    <a:srgbClr val="896314"/>
    <a:srgbClr val="66CBFF"/>
    <a:srgbClr val="780026"/>
    <a:srgbClr val="0E5599"/>
    <a:srgbClr val="883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6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BF87B-9C6F-4B0B-8110-EFDBA1B2CD71}" type="datetimeFigureOut">
              <a:rPr lang="fr-FR" smtClean="0"/>
              <a:t>15/03/2026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17DB3-11DE-4823-B19C-00CD7CD557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65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154C7-65B3-4E11-9A4D-DDEB31C87B9B}" type="datetime1">
              <a:rPr lang="fr-FR" smtClean="0"/>
              <a:t>15/03/2026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26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50B9-0BCA-4D0B-9C3F-90F65105739C}" type="datetime1">
              <a:rPr lang="fr-FR" smtClean="0"/>
              <a:t>15/03/2026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8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698AF-C99F-4446-A341-57DADDC01E16}" type="datetime1">
              <a:rPr lang="fr-FR" smtClean="0"/>
              <a:t>15/03/2026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16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D7826-AD6D-4E01-93D9-3093AB621454}" type="datetime1">
              <a:rPr lang="fr-FR" smtClean="0"/>
              <a:t>15/03/2026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3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9A4B-8863-480F-A7F5-42A63AE07668}" type="datetime1">
              <a:rPr lang="fr-FR" smtClean="0"/>
              <a:t>15/03/2026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2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837C2-09CF-4FAA-9B98-B68FD5049EBF}" type="datetime1">
              <a:rPr lang="fr-FR" smtClean="0"/>
              <a:t>15/03/2026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79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AC8D6-D0B7-45B2-87C2-53A54BDB4CD2}" type="datetime1">
              <a:rPr lang="fr-FR" smtClean="0"/>
              <a:t>15/03/2026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9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0D99D-56E2-4F5A-A9DB-29FAA09F08AA}" type="datetime1">
              <a:rPr lang="fr-FR" smtClean="0"/>
              <a:t>15/03/2026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46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F77-53D6-44D4-966C-7FFECD6B76ED}" type="datetime1">
              <a:rPr lang="fr-FR" smtClean="0"/>
              <a:t>15/03/2026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02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73C7-2967-4658-A59B-C564A7E64527}" type="datetime1">
              <a:rPr lang="fr-FR" smtClean="0"/>
              <a:t>15/03/2026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71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148BD-E43A-473F-8F24-DE689E7B9BB0}" type="datetime1">
              <a:rPr lang="fr-FR" smtClean="0"/>
              <a:t>15/03/2026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30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FF56-77D3-434E-AD3C-A05382CB4E8A}" type="datetime1">
              <a:rPr lang="fr-FR" smtClean="0"/>
              <a:t>15/03/2026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7A600-2947-48A1-94D1-9265A5DB0A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98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image" Target="../media/image3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5.wd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20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sv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4637" y="0"/>
            <a:ext cx="3200400" cy="6858000"/>
          </a:xfrm>
          <a:prstGeom prst="rect">
            <a:avLst/>
          </a:prstGeom>
          <a:solidFill>
            <a:srgbClr val="EC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3434438" y="3034926"/>
            <a:ext cx="551965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près encore de l’excellence</a:t>
            </a:r>
          </a:p>
          <a:p>
            <a:endParaRPr lang="fr-FR" sz="1100" b="1" dirty="0">
              <a:solidFill>
                <a:srgbClr val="2A5F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b="1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Préparer efficacement aux </a:t>
            </a:r>
            <a:br>
              <a:rPr lang="fr-FR" sz="2400" b="1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examens du ΚΠγ  </a:t>
            </a:r>
          </a:p>
          <a:p>
            <a:endParaRPr lang="fr-FR" sz="3600" dirty="0">
              <a:solidFill>
                <a:srgbClr val="2A5F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600" dirty="0">
              <a:solidFill>
                <a:srgbClr val="2A5F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Olivier Delhaye </a:t>
            </a:r>
          </a:p>
          <a:p>
            <a:r>
              <a:rPr lang="fr-FR" sz="2000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Didacticien des langues</a:t>
            </a:r>
          </a:p>
          <a:p>
            <a:r>
              <a:rPr lang="fr-FR" sz="2000" dirty="0">
                <a:solidFill>
                  <a:srgbClr val="2A5F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Aristote de Thessaloniki</a:t>
            </a:r>
          </a:p>
        </p:txBody>
      </p:sp>
      <p:pic>
        <p:nvPicPr>
          <p:cNvPr id="11" name="Image 10" descr="Une image contenant sombre, orange, rouge, assis&#10;&#10;Description générée automatiquement">
            <a:extLst>
              <a:ext uri="{FF2B5EF4-FFF2-40B4-BE49-F238E27FC236}">
                <a16:creationId xmlns:a16="http://schemas.microsoft.com/office/drawing/2014/main" id="{9E2B2CAC-C7E3-4449-89D0-F20F2FF9A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376663"/>
            <a:ext cx="3131127" cy="527073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5BBCC8E-BE11-44C6-A95C-3233E82BDA01}"/>
              </a:ext>
            </a:extLst>
          </p:cNvPr>
          <p:cNvCxnSpPr/>
          <p:nvPr/>
        </p:nvCxnSpPr>
        <p:spPr>
          <a:xfrm>
            <a:off x="1005147" y="1082786"/>
            <a:ext cx="1155469" cy="0"/>
          </a:xfrm>
          <a:prstGeom prst="line">
            <a:avLst/>
          </a:prstGeom>
          <a:ln>
            <a:solidFill>
              <a:srgbClr val="3B9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78DF3E9-413B-4F14-A1F8-3821B0168AE4}"/>
              </a:ext>
            </a:extLst>
          </p:cNvPr>
          <p:cNvSpPr/>
          <p:nvPr/>
        </p:nvSpPr>
        <p:spPr>
          <a:xfrm>
            <a:off x="17318" y="1261836"/>
            <a:ext cx="3131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pc="10" dirty="0">
                <a:solidFill>
                  <a:srgbClr val="0E55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ATELIERS DE </a:t>
            </a:r>
            <a:br>
              <a:rPr lang="fr-FR" spc="10" dirty="0">
                <a:solidFill>
                  <a:srgbClr val="0E5599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pc="10" dirty="0">
                <a:solidFill>
                  <a:srgbClr val="0E55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PERFECTIONNEMENT MÉTHODOLOGIQUE</a:t>
            </a:r>
          </a:p>
        </p:txBody>
      </p:sp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55F4D8D-370D-4E88-8D4F-24D5928FEE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54" y="5496902"/>
            <a:ext cx="946055" cy="69348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FBE4EB9-43FF-4827-A148-8DB3143FD0E4}"/>
              </a:ext>
            </a:extLst>
          </p:cNvPr>
          <p:cNvSpPr txBox="1"/>
          <p:nvPr/>
        </p:nvSpPr>
        <p:spPr>
          <a:xfrm>
            <a:off x="1117049" y="4187066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rgbClr val="0E5599"/>
                </a:solidFill>
                <a:ea typeface="Cambria" panose="02040503050406030204" pitchFamily="18" charset="0"/>
              </a:rPr>
              <a:t>16/11/2019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1FE42F3-3C87-47EC-ADC3-EB687A3E289F}"/>
              </a:ext>
            </a:extLst>
          </p:cNvPr>
          <p:cNvSpPr txBox="1"/>
          <p:nvPr/>
        </p:nvSpPr>
        <p:spPr>
          <a:xfrm>
            <a:off x="883010" y="6231955"/>
            <a:ext cx="13997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>
                <a:solidFill>
                  <a:srgbClr val="0075A1"/>
                </a:solidFill>
              </a:rPr>
              <a:t>Salle </a:t>
            </a:r>
            <a:r>
              <a:rPr lang="fr-FR" sz="1050" dirty="0" err="1">
                <a:solidFill>
                  <a:srgbClr val="0075A1"/>
                </a:solidFill>
              </a:rPr>
              <a:t>Allatini</a:t>
            </a:r>
            <a:r>
              <a:rPr lang="fr-FR" sz="1050" dirty="0">
                <a:solidFill>
                  <a:srgbClr val="0075A1"/>
                </a:solidFill>
              </a:rPr>
              <a:t>-Dassault</a:t>
            </a:r>
          </a:p>
        </p:txBody>
      </p:sp>
      <p:pic>
        <p:nvPicPr>
          <p:cNvPr id="23" name="Picture 2" descr="http://olimpia.topo.auth.gr/courses/signals/FIGURES/auth_logo_color.jpg">
            <a:extLst>
              <a:ext uri="{FF2B5EF4-FFF2-40B4-BE49-F238E27FC236}">
                <a16:creationId xmlns:a16="http://schemas.microsoft.com/office/drawing/2014/main" id="{34681F2F-0960-4A3D-AF4B-98E50DF5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64" y="2543266"/>
            <a:ext cx="694435" cy="6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B64974-4949-4DD0-B345-224C949971CE}"/>
              </a:ext>
            </a:extLst>
          </p:cNvPr>
          <p:cNvSpPr/>
          <p:nvPr/>
        </p:nvSpPr>
        <p:spPr>
          <a:xfrm>
            <a:off x="438923" y="3251882"/>
            <a:ext cx="22879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rgbClr val="7800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Université Aristote de Thessaloniki</a:t>
            </a:r>
          </a:p>
          <a:p>
            <a:pPr algn="ctr"/>
            <a:r>
              <a:rPr lang="fr-FR" sz="1050" dirty="0">
                <a:solidFill>
                  <a:srgbClr val="7800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Département de Langue </a:t>
            </a:r>
            <a:br>
              <a:rPr lang="fr-FR" sz="1050" dirty="0">
                <a:solidFill>
                  <a:srgbClr val="780026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FR" sz="1050" dirty="0">
                <a:solidFill>
                  <a:srgbClr val="78002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 de Littérature françaises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8EB5F64-35A6-43BA-9D43-E3892CC43522}"/>
              </a:ext>
            </a:extLst>
          </p:cNvPr>
          <p:cNvCxnSpPr/>
          <p:nvPr/>
        </p:nvCxnSpPr>
        <p:spPr>
          <a:xfrm>
            <a:off x="1005147" y="2364216"/>
            <a:ext cx="1155469" cy="0"/>
          </a:xfrm>
          <a:prstGeom prst="line">
            <a:avLst/>
          </a:prstGeom>
          <a:ln>
            <a:solidFill>
              <a:srgbClr val="3B9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6FE8F3F-B61E-429C-8BC1-6EFB3B3D11D3}"/>
              </a:ext>
            </a:extLst>
          </p:cNvPr>
          <p:cNvCxnSpPr/>
          <p:nvPr/>
        </p:nvCxnSpPr>
        <p:spPr>
          <a:xfrm>
            <a:off x="1005147" y="4008013"/>
            <a:ext cx="1155469" cy="0"/>
          </a:xfrm>
          <a:prstGeom prst="line">
            <a:avLst/>
          </a:prstGeom>
          <a:ln>
            <a:solidFill>
              <a:srgbClr val="3B9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2ECF1C-C976-43B0-AA16-269EAC3BE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7" y="1490392"/>
            <a:ext cx="9097645" cy="387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0FB188D-A543-4054-A3A0-1DE630EE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93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51AD9B-B61E-47A8-82F7-789F8402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10" y="2105285"/>
            <a:ext cx="2100655" cy="379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EFC34A-FBE5-4AC5-A0B3-A511EEEB5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3357" y="1597219"/>
            <a:ext cx="1584851" cy="4630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5643F5-6F2F-467D-9BF2-6ACF81173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5475" y="1681296"/>
            <a:ext cx="2829320" cy="321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332050-EC59-4A9C-A742-D702444C69F1}"/>
              </a:ext>
            </a:extLst>
          </p:cNvPr>
          <p:cNvSpPr/>
          <p:nvPr/>
        </p:nvSpPr>
        <p:spPr>
          <a:xfrm>
            <a:off x="801134" y="538429"/>
            <a:ext cx="8390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https://drive.google.com/drive/folders/0BxaydZEsv-TeRVk0dTBnU2tHMkk?usp=sharing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1E45F88A-0E19-4D6E-97D6-B549DD22D458}"/>
              </a:ext>
            </a:extLst>
          </p:cNvPr>
          <p:cNvSpPr/>
          <p:nvPr/>
        </p:nvSpPr>
        <p:spPr>
          <a:xfrm>
            <a:off x="1567292" y="3009556"/>
            <a:ext cx="1638300" cy="2823790"/>
          </a:xfrm>
          <a:custGeom>
            <a:avLst/>
            <a:gdLst>
              <a:gd name="connsiteX0" fmla="*/ 0 w 1638300"/>
              <a:gd name="connsiteY0" fmla="*/ 2781300 h 2823790"/>
              <a:gd name="connsiteX1" fmla="*/ 1466850 w 1638300"/>
              <a:gd name="connsiteY1" fmla="*/ 2524125 h 2823790"/>
              <a:gd name="connsiteX2" fmla="*/ 628650 w 1638300"/>
              <a:gd name="connsiteY2" fmla="*/ 542925 h 2823790"/>
              <a:gd name="connsiteX3" fmla="*/ 1638300 w 1638300"/>
              <a:gd name="connsiteY3" fmla="*/ 0 h 282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8300" h="2823790">
                <a:moveTo>
                  <a:pt x="0" y="2781300"/>
                </a:moveTo>
                <a:cubicBezTo>
                  <a:pt x="681037" y="2839243"/>
                  <a:pt x="1362075" y="2897187"/>
                  <a:pt x="1466850" y="2524125"/>
                </a:cubicBezTo>
                <a:cubicBezTo>
                  <a:pt x="1571625" y="2151063"/>
                  <a:pt x="600075" y="963612"/>
                  <a:pt x="628650" y="542925"/>
                </a:cubicBezTo>
                <a:cubicBezTo>
                  <a:pt x="657225" y="122238"/>
                  <a:pt x="1147762" y="61119"/>
                  <a:pt x="1638300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CD5F6292-A79E-44B3-A9EA-FF81DFAAE5FF}"/>
              </a:ext>
            </a:extLst>
          </p:cNvPr>
          <p:cNvSpPr/>
          <p:nvPr/>
        </p:nvSpPr>
        <p:spPr>
          <a:xfrm>
            <a:off x="4996292" y="2095156"/>
            <a:ext cx="1200150" cy="892877"/>
          </a:xfrm>
          <a:custGeom>
            <a:avLst/>
            <a:gdLst>
              <a:gd name="connsiteX0" fmla="*/ 0 w 1200150"/>
              <a:gd name="connsiteY0" fmla="*/ 0 h 892877"/>
              <a:gd name="connsiteX1" fmla="*/ 438150 w 1200150"/>
              <a:gd name="connsiteY1" fmla="*/ 885825 h 892877"/>
              <a:gd name="connsiteX2" fmla="*/ 1200150 w 1200150"/>
              <a:gd name="connsiteY2" fmla="*/ 342900 h 89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0150" h="892877">
                <a:moveTo>
                  <a:pt x="0" y="0"/>
                </a:moveTo>
                <a:cubicBezTo>
                  <a:pt x="119062" y="414337"/>
                  <a:pt x="238125" y="828675"/>
                  <a:pt x="438150" y="885825"/>
                </a:cubicBezTo>
                <a:cubicBezTo>
                  <a:pt x="638175" y="942975"/>
                  <a:pt x="919162" y="642937"/>
                  <a:pt x="1200150" y="34290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22652A-3151-4E0C-A921-FFB954B0B054}"/>
              </a:ext>
            </a:extLst>
          </p:cNvPr>
          <p:cNvSpPr txBox="1"/>
          <p:nvPr/>
        </p:nvSpPr>
        <p:spPr>
          <a:xfrm flipH="1">
            <a:off x="801134" y="445904"/>
            <a:ext cx="8333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https://bit.ly/2Nvqbyr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D0D459B-F87F-45D8-9EAD-45D7C3CD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11</a:t>
            </a:fld>
            <a:endParaRPr lang="fr-FR"/>
          </a:p>
        </p:txBody>
      </p:sp>
      <p:pic>
        <p:nvPicPr>
          <p:cNvPr id="1026" name="Picture 2" descr="Résultat de recherche d'images pour &quot;google drive logo&quot;">
            <a:extLst>
              <a:ext uri="{FF2B5EF4-FFF2-40B4-BE49-F238E27FC236}">
                <a16:creationId xmlns:a16="http://schemas.microsoft.com/office/drawing/2014/main" id="{63A1A076-7D17-4A87-BE5A-C4D335BCC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t="5608" r="4176" b="4091"/>
          <a:stretch/>
        </p:blipFill>
        <p:spPr bwMode="auto">
          <a:xfrm>
            <a:off x="60790" y="426469"/>
            <a:ext cx="749639" cy="71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3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77B68E7-66E5-46DF-8561-234964E7176A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43309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953B5676-1574-4314-BF92-445EB56FE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1" y="2843974"/>
            <a:ext cx="1010905" cy="7581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6E34C6-A2F7-46A1-837C-2BA89B62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882" y="3850842"/>
            <a:ext cx="281077" cy="182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C25A4C-0413-4996-9CDF-2DB734572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248" y="4287120"/>
            <a:ext cx="282345" cy="192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BDAEE13-0188-4B00-99AC-C44914423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565" y="4060952"/>
            <a:ext cx="281711" cy="198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F2E6FC-9397-464B-B42C-5A87C4018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882" y="2639493"/>
            <a:ext cx="281077" cy="182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82FF7E9-327D-42BA-91B4-200692DD9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882" y="2849525"/>
            <a:ext cx="281077" cy="18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4" descr="Résultat de recherche d'images pour &quot;DRAPEAU FRANÇAIS&quot;">
            <a:extLst>
              <a:ext uri="{FF2B5EF4-FFF2-40B4-BE49-F238E27FC236}">
                <a16:creationId xmlns:a16="http://schemas.microsoft.com/office/drawing/2014/main" id="{05B37682-B8C0-42C9-9958-B291D6402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 b="16798"/>
          <a:stretch/>
        </p:blipFill>
        <p:spPr bwMode="auto">
          <a:xfrm>
            <a:off x="2645327" y="3198557"/>
            <a:ext cx="700187" cy="4608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BF6E39D-34C6-48B9-9691-1378ACCCDC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489" y="6284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0158235-E220-48F5-9DDD-DAB9750D9E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489" y="2076570"/>
            <a:ext cx="880563" cy="125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4BB9B2C-22D5-4B0D-A9CC-9DBB8D8B7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796" y="3528657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2DE3AE4-7E42-471D-B455-8C8F5CF694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1796" y="4976738"/>
            <a:ext cx="88425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0334C25-195E-4C23-A564-35ED738D0C3F}"/>
              </a:ext>
            </a:extLst>
          </p:cNvPr>
          <p:cNvSpPr txBox="1"/>
          <p:nvPr/>
        </p:nvSpPr>
        <p:spPr>
          <a:xfrm>
            <a:off x="6165727" y="2567876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E6772AD-FC06-48CA-88CE-FDD3D3C522A3}"/>
              </a:ext>
            </a:extLst>
          </p:cNvPr>
          <p:cNvSpPr txBox="1"/>
          <p:nvPr/>
        </p:nvSpPr>
        <p:spPr>
          <a:xfrm>
            <a:off x="6165727" y="1117644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8A452C2-BFD3-401C-B932-E11D0514A788}"/>
              </a:ext>
            </a:extLst>
          </p:cNvPr>
          <p:cNvSpPr txBox="1"/>
          <p:nvPr/>
        </p:nvSpPr>
        <p:spPr>
          <a:xfrm>
            <a:off x="6165727" y="392573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F8F07B7-A6BA-404F-B143-55BB00B11722}"/>
              </a:ext>
            </a:extLst>
          </p:cNvPr>
          <p:cNvSpPr txBox="1"/>
          <p:nvPr/>
        </p:nvSpPr>
        <p:spPr>
          <a:xfrm>
            <a:off x="6165727" y="5375964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  <p:sp>
        <p:nvSpPr>
          <p:cNvPr id="37" name="Espace réservé du numéro de diapositive 36">
            <a:extLst>
              <a:ext uri="{FF2B5EF4-FFF2-40B4-BE49-F238E27FC236}">
                <a16:creationId xmlns:a16="http://schemas.microsoft.com/office/drawing/2014/main" id="{B83C543F-6103-46FD-B90A-09C542E30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72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DB9866-B0E1-4412-98F1-CAAAE79B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2" y="8951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1CF5D7-61E9-43DD-80C0-8CF836BDD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02" y="2343270"/>
            <a:ext cx="880563" cy="125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11FDEF-308D-4318-A13A-E01C4EC0F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09" y="3795357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37AE1E-1497-48A4-BEB6-BF949FDE0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09" y="5243438"/>
            <a:ext cx="88425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BE7A49-769B-425B-89E5-ADAD0B26FF83}"/>
              </a:ext>
            </a:extLst>
          </p:cNvPr>
          <p:cNvSpPr txBox="1"/>
          <p:nvPr/>
        </p:nvSpPr>
        <p:spPr>
          <a:xfrm>
            <a:off x="2260458" y="988943"/>
            <a:ext cx="688353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Compréhension de l’écrit &amp; maîtrise du système de la langue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Consignes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d’activité + documents d’exploitation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Réponses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attendues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6CDAD4-D5EF-4644-9FEE-65EAF9175E37}"/>
              </a:ext>
            </a:extLst>
          </p:cNvPr>
          <p:cNvSpPr txBox="1"/>
          <p:nvPr/>
        </p:nvSpPr>
        <p:spPr>
          <a:xfrm>
            <a:off x="2260458" y="2528084"/>
            <a:ext cx="65150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écrite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Consignes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d’activité + documents d’exploitation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1C659A-AF0B-49AD-97B6-044338CF43DD}"/>
              </a:ext>
            </a:extLst>
          </p:cNvPr>
          <p:cNvSpPr txBox="1"/>
          <p:nvPr/>
        </p:nvSpPr>
        <p:spPr>
          <a:xfrm>
            <a:off x="2260458" y="3624665"/>
            <a:ext cx="651509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Compréhension de l’oral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Consignes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d’activité + documents d’exploitation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Réponses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attendues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du document audio</a:t>
            </a:r>
          </a:p>
          <a:p>
            <a:pPr lvl="1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Document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audio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(mp3)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6D4071-B476-4861-9913-2C75880F5C18}"/>
              </a:ext>
            </a:extLst>
          </p:cNvPr>
          <p:cNvSpPr txBox="1"/>
          <p:nvPr/>
        </p:nvSpPr>
        <p:spPr>
          <a:xfrm>
            <a:off x="2260458" y="5284330"/>
            <a:ext cx="651509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orale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Consignes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d’activité (entre les mains des évaluateurs)</a:t>
            </a:r>
          </a:p>
          <a:p>
            <a:pPr lvl="1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Documents d’exploitation (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livret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entre les mains des examinés)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320779-BBDF-473A-A8B4-99A9DFB3A98E}"/>
              </a:ext>
            </a:extLst>
          </p:cNvPr>
          <p:cNvSpPr txBox="1"/>
          <p:nvPr/>
        </p:nvSpPr>
        <p:spPr>
          <a:xfrm>
            <a:off x="1310150" y="67633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ÉPREUVES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843761-1674-4E23-B588-04C8B8A5694C}"/>
              </a:ext>
            </a:extLst>
          </p:cNvPr>
          <p:cNvSpPr txBox="1"/>
          <p:nvPr/>
        </p:nvSpPr>
        <p:spPr>
          <a:xfrm>
            <a:off x="335805" y="12919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C3AD763-0035-45A0-B555-D228D6BD0988}"/>
              </a:ext>
            </a:extLst>
          </p:cNvPr>
          <p:cNvSpPr txBox="1"/>
          <p:nvPr/>
        </p:nvSpPr>
        <p:spPr>
          <a:xfrm>
            <a:off x="335805" y="274004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429B2B-04BB-4F87-A366-4CF7FAB4E710}"/>
              </a:ext>
            </a:extLst>
          </p:cNvPr>
          <p:cNvSpPr txBox="1"/>
          <p:nvPr/>
        </p:nvSpPr>
        <p:spPr>
          <a:xfrm>
            <a:off x="335805" y="41921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D448AB-1342-49A1-8409-95883611F443}"/>
              </a:ext>
            </a:extLst>
          </p:cNvPr>
          <p:cNvSpPr txBox="1"/>
          <p:nvPr/>
        </p:nvSpPr>
        <p:spPr>
          <a:xfrm>
            <a:off x="310111" y="56402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31C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3E1425-5F0A-4676-809C-0FF58241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13</a:t>
            </a:fld>
            <a:endParaRPr lang="fr-FR"/>
          </a:p>
        </p:txBody>
      </p:sp>
      <p:pic>
        <p:nvPicPr>
          <p:cNvPr id="14" name="Image 13" descr="Une image contenant signe, horloge, chemise&#10;&#10;Description générée automatiquement">
            <a:extLst>
              <a:ext uri="{FF2B5EF4-FFF2-40B4-BE49-F238E27FC236}">
                <a16:creationId xmlns:a16="http://schemas.microsoft.com/office/drawing/2014/main" id="{0C53D59F-4D54-450B-A938-3784854C46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5480" r="15465" b="14479"/>
          <a:stretch/>
        </p:blipFill>
        <p:spPr>
          <a:xfrm>
            <a:off x="2367873" y="1408138"/>
            <a:ext cx="317600" cy="429395"/>
          </a:xfrm>
          <a:prstGeom prst="rect">
            <a:avLst/>
          </a:prstGeom>
        </p:spPr>
      </p:pic>
      <p:pic>
        <p:nvPicPr>
          <p:cNvPr id="25" name="Image 24" descr="Une image contenant signe, horloge, chemise&#10;&#10;Description générée automatiquement">
            <a:extLst>
              <a:ext uri="{FF2B5EF4-FFF2-40B4-BE49-F238E27FC236}">
                <a16:creationId xmlns:a16="http://schemas.microsoft.com/office/drawing/2014/main" id="{EABB0A95-04AE-4D84-89E4-A1C644F7C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5480" r="15465" b="14479"/>
          <a:stretch/>
        </p:blipFill>
        <p:spPr>
          <a:xfrm>
            <a:off x="2367873" y="2856428"/>
            <a:ext cx="317600" cy="429395"/>
          </a:xfrm>
          <a:prstGeom prst="rect">
            <a:avLst/>
          </a:prstGeom>
        </p:spPr>
      </p:pic>
      <p:pic>
        <p:nvPicPr>
          <p:cNvPr id="26" name="Image 25" descr="Une image contenant signe, horloge, chemise&#10;&#10;Description générée automatiquement">
            <a:extLst>
              <a:ext uri="{FF2B5EF4-FFF2-40B4-BE49-F238E27FC236}">
                <a16:creationId xmlns:a16="http://schemas.microsoft.com/office/drawing/2014/main" id="{B1692191-4554-4354-A4F6-D0E876A16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5480" r="15465" b="14479"/>
          <a:stretch/>
        </p:blipFill>
        <p:spPr>
          <a:xfrm>
            <a:off x="2367873" y="4076191"/>
            <a:ext cx="317600" cy="429395"/>
          </a:xfrm>
          <a:prstGeom prst="rect">
            <a:avLst/>
          </a:prstGeom>
        </p:spPr>
      </p:pic>
      <p:pic>
        <p:nvPicPr>
          <p:cNvPr id="27" name="Image 26" descr="Une image contenant signe, horloge, chemise&#10;&#10;Description générée automatiquement">
            <a:extLst>
              <a:ext uri="{FF2B5EF4-FFF2-40B4-BE49-F238E27FC236}">
                <a16:creationId xmlns:a16="http://schemas.microsoft.com/office/drawing/2014/main" id="{4361C9C0-0373-4A0B-B27B-5AC69D75A1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t="5480" r="15465" b="14479"/>
          <a:stretch/>
        </p:blipFill>
        <p:spPr>
          <a:xfrm>
            <a:off x="2367873" y="5886317"/>
            <a:ext cx="317600" cy="429395"/>
          </a:xfrm>
          <a:prstGeom prst="rect">
            <a:avLst/>
          </a:prstGeom>
        </p:spPr>
      </p:pic>
      <p:pic>
        <p:nvPicPr>
          <p:cNvPr id="29" name="Image 28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id="{6A56520D-4970-4C8F-B590-61F1C3EE8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03" y="4558650"/>
            <a:ext cx="580739" cy="58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51CB03A-D5BB-4AA6-83CF-10BDD0498180}"/>
              </a:ext>
            </a:extLst>
          </p:cNvPr>
          <p:cNvSpPr/>
          <p:nvPr/>
        </p:nvSpPr>
        <p:spPr>
          <a:xfrm>
            <a:off x="-1" y="1695450"/>
            <a:ext cx="9144001" cy="2785692"/>
          </a:xfrm>
          <a:prstGeom prst="rect">
            <a:avLst/>
          </a:prstGeom>
          <a:solidFill>
            <a:srgbClr val="FAE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809D15-12A0-40A7-AAD0-A1AAFEF737D8}"/>
              </a:ext>
            </a:extLst>
          </p:cNvPr>
          <p:cNvSpPr txBox="1"/>
          <p:nvPr/>
        </p:nvSpPr>
        <p:spPr>
          <a:xfrm>
            <a:off x="542703" y="643340"/>
            <a:ext cx="7116051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Réussite</a:t>
            </a:r>
          </a:p>
          <a:p>
            <a:endParaRPr lang="fr-F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30 % au moins à chacune des épreuves 1, 2 et 3 ?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% au moins au total des 4 épreuves ?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30 % au moins à chacune des épreuves 1, 2 et 3 ?</a:t>
            </a:r>
          </a:p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% au moins au total des 4 épreuves ?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Même barème pour :</a:t>
            </a:r>
          </a:p>
        </p:txBody>
      </p:sp>
      <p:pic>
        <p:nvPicPr>
          <p:cNvPr id="4" name="Image 3" descr="Une image contenant dessin, fleur&#10;&#10;Description générée automatiquement">
            <a:extLst>
              <a:ext uri="{FF2B5EF4-FFF2-40B4-BE49-F238E27FC236}">
                <a16:creationId xmlns:a16="http://schemas.microsoft.com/office/drawing/2014/main" id="{8E881320-6FE8-4609-965D-0CAF5DEE7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8" y="1895475"/>
            <a:ext cx="1266825" cy="12668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C7A791-D218-413F-A1E2-CEE0881F0AA5}"/>
              </a:ext>
            </a:extLst>
          </p:cNvPr>
          <p:cNvSpPr txBox="1"/>
          <p:nvPr/>
        </p:nvSpPr>
        <p:spPr>
          <a:xfrm>
            <a:off x="7985898" y="2181225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89631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A1</a:t>
            </a:r>
          </a:p>
        </p:txBody>
      </p:sp>
      <p:pic>
        <p:nvPicPr>
          <p:cNvPr id="6" name="Image 5" descr="Une image contenant dessin, fleur&#10;&#10;Description générée automatiquement">
            <a:extLst>
              <a:ext uri="{FF2B5EF4-FFF2-40B4-BE49-F238E27FC236}">
                <a16:creationId xmlns:a16="http://schemas.microsoft.com/office/drawing/2014/main" id="{3B67A50A-9FD2-4A90-9ACC-172AC2454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8" y="3086100"/>
            <a:ext cx="1266825" cy="12668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ECB83D-939A-4635-9744-9FA345D280EE}"/>
              </a:ext>
            </a:extLst>
          </p:cNvPr>
          <p:cNvSpPr txBox="1"/>
          <p:nvPr/>
        </p:nvSpPr>
        <p:spPr>
          <a:xfrm>
            <a:off x="7985898" y="3371850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89631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A2</a:t>
            </a:r>
          </a:p>
        </p:txBody>
      </p:sp>
      <p:pic>
        <p:nvPicPr>
          <p:cNvPr id="9" name="Image 8" descr="Une image contenant dessin, fleur&#10;&#10;Description générée automatiquement">
            <a:extLst>
              <a:ext uri="{FF2B5EF4-FFF2-40B4-BE49-F238E27FC236}">
                <a16:creationId xmlns:a16="http://schemas.microsoft.com/office/drawing/2014/main" id="{69105988-442D-479D-9AE4-048C018F5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83" y="5025003"/>
            <a:ext cx="1266825" cy="1266825"/>
          </a:xfrm>
          <a:prstGeom prst="rect">
            <a:avLst/>
          </a:prstGeom>
        </p:spPr>
      </p:pic>
      <p:pic>
        <p:nvPicPr>
          <p:cNvPr id="10" name="Image 9" descr="Une image contenant dessin, fleur&#10;&#10;Description générée automatiquement">
            <a:extLst>
              <a:ext uri="{FF2B5EF4-FFF2-40B4-BE49-F238E27FC236}">
                <a16:creationId xmlns:a16="http://schemas.microsoft.com/office/drawing/2014/main" id="{256E1C2A-A240-49CD-B0FC-2E1EFDC9E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58" y="5025002"/>
            <a:ext cx="1266825" cy="12668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886A0CB-68F2-4F70-8D4E-1AD5A31B3223}"/>
              </a:ext>
            </a:extLst>
          </p:cNvPr>
          <p:cNvSpPr txBox="1"/>
          <p:nvPr/>
        </p:nvSpPr>
        <p:spPr>
          <a:xfrm>
            <a:off x="4047543" y="5311185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89631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2E44DD-9EAB-4D88-A0BC-8907D767FE45}"/>
              </a:ext>
            </a:extLst>
          </p:cNvPr>
          <p:cNvSpPr txBox="1"/>
          <p:nvPr/>
        </p:nvSpPr>
        <p:spPr>
          <a:xfrm>
            <a:off x="5385945" y="531118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89631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3" name="Image 12" descr="Une image contenant dessin, fleur&#10;&#10;Description générée automatiquement">
            <a:extLst>
              <a:ext uri="{FF2B5EF4-FFF2-40B4-BE49-F238E27FC236}">
                <a16:creationId xmlns:a16="http://schemas.microsoft.com/office/drawing/2014/main" id="{54128243-E5DD-4C9A-9CC9-B2E1DD2D3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3" y="423520"/>
            <a:ext cx="1266825" cy="12668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755643-7D2C-4F6F-829C-D45DD948AA7A}"/>
              </a:ext>
            </a:extLst>
          </p:cNvPr>
          <p:cNvSpPr txBox="1"/>
          <p:nvPr/>
        </p:nvSpPr>
        <p:spPr>
          <a:xfrm>
            <a:off x="3090420" y="623978"/>
            <a:ext cx="48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89631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7E691D56-0413-457A-AB80-6AED9A8A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180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8B7AE36-4100-4905-B2EC-E809B6E7AB33}"/>
              </a:ext>
            </a:extLst>
          </p:cNvPr>
          <p:cNvSpPr txBox="1"/>
          <p:nvPr/>
        </p:nvSpPr>
        <p:spPr>
          <a:xfrm>
            <a:off x="312074" y="217863"/>
            <a:ext cx="505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Pondération des épreuves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5902AA-D538-421C-96E4-DBAE4A0C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285" y="1524498"/>
            <a:ext cx="5401429" cy="511563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800DC76-E5D8-49C2-BAFF-661C950A499A}"/>
              </a:ext>
            </a:extLst>
          </p:cNvPr>
          <p:cNvSpPr txBox="1"/>
          <p:nvPr/>
        </p:nvSpPr>
        <p:spPr>
          <a:xfrm>
            <a:off x="4729223" y="292086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175E0B-67E1-4A21-9222-7D2EFF97D63E}"/>
              </a:ext>
            </a:extLst>
          </p:cNvPr>
          <p:cNvSpPr txBox="1"/>
          <p:nvPr/>
        </p:nvSpPr>
        <p:spPr>
          <a:xfrm>
            <a:off x="2587122" y="2551238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D67015-70ED-4CDB-BCC7-A8DDF3975782}"/>
              </a:ext>
            </a:extLst>
          </p:cNvPr>
          <p:cNvSpPr txBox="1"/>
          <p:nvPr/>
        </p:nvSpPr>
        <p:spPr>
          <a:xfrm>
            <a:off x="2283471" y="4309656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C9351F-39DD-47A9-B814-FF4FAE053AFC}"/>
              </a:ext>
            </a:extLst>
          </p:cNvPr>
          <p:cNvSpPr txBox="1"/>
          <p:nvPr/>
        </p:nvSpPr>
        <p:spPr>
          <a:xfrm>
            <a:off x="4421503" y="4962972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664230-769D-478E-A64D-5A50C92B0553}"/>
              </a:ext>
            </a:extLst>
          </p:cNvPr>
          <p:cNvSpPr txBox="1"/>
          <p:nvPr/>
        </p:nvSpPr>
        <p:spPr>
          <a:xfrm>
            <a:off x="6534150" y="176101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57E0AB-1AA5-4253-A1C9-0CEC0CBA68F2}"/>
              </a:ext>
            </a:extLst>
          </p:cNvPr>
          <p:cNvSpPr txBox="1"/>
          <p:nvPr/>
        </p:nvSpPr>
        <p:spPr>
          <a:xfrm>
            <a:off x="1840080" y="1608396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20 %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B0AA01-E0FD-4288-BAEF-A09192E7BCAF}"/>
              </a:ext>
            </a:extLst>
          </p:cNvPr>
          <p:cNvSpPr txBox="1"/>
          <p:nvPr/>
        </p:nvSpPr>
        <p:spPr>
          <a:xfrm>
            <a:off x="7242276" y="4670584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30 %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00F490-8904-4AF5-A442-602FC9318F68}"/>
              </a:ext>
            </a:extLst>
          </p:cNvPr>
          <p:cNvSpPr txBox="1"/>
          <p:nvPr/>
        </p:nvSpPr>
        <p:spPr>
          <a:xfrm>
            <a:off x="984504" y="519380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19F5B608-4C7E-45F7-9BF1-45218EE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15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F33BF6-7711-4201-9EA6-2CDEF3CF79E4}"/>
              </a:ext>
            </a:extLst>
          </p:cNvPr>
          <p:cNvSpPr txBox="1"/>
          <p:nvPr/>
        </p:nvSpPr>
        <p:spPr>
          <a:xfrm>
            <a:off x="6622332" y="5424637"/>
            <a:ext cx="2359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/>
              <a:t>Ici, l’heureuse issue </a:t>
            </a:r>
            <a:br>
              <a:rPr lang="fr-FR" dirty="0"/>
            </a:br>
            <a:r>
              <a:rPr lang="fr-FR" dirty="0"/>
              <a:t>dépend + du candidat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AADC638-329B-4A67-9D26-B67C48D818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6620493" y="5182740"/>
            <a:ext cx="2523507" cy="11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94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1BD16F-0869-43B9-B053-635619EB1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20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0223A3-1479-430A-BFB9-9C0756AB9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2090"/>
            <a:ext cx="9144000" cy="342128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D79F0E-0B11-47BB-ACFC-E171F75D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247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9FD109-70D7-408B-949E-3DF4589F7E36}"/>
              </a:ext>
            </a:extLst>
          </p:cNvPr>
          <p:cNvSpPr/>
          <p:nvPr/>
        </p:nvSpPr>
        <p:spPr>
          <a:xfrm rot="16200000">
            <a:off x="2772293" y="515390"/>
            <a:ext cx="3599411" cy="6858000"/>
          </a:xfrm>
          <a:prstGeom prst="rect">
            <a:avLst/>
          </a:prstGeom>
          <a:solidFill>
            <a:srgbClr val="EC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0EA4959-C458-48D2-8842-83710A0BB42E}"/>
              </a:ext>
            </a:extLst>
          </p:cNvPr>
          <p:cNvSpPr txBox="1"/>
          <p:nvPr/>
        </p:nvSpPr>
        <p:spPr>
          <a:xfrm>
            <a:off x="2955596" y="2682067"/>
            <a:ext cx="3232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/>
              <a:t>PRÉPARATION</a:t>
            </a:r>
            <a:br>
              <a:rPr lang="fr-FR" sz="3600" b="1" dirty="0"/>
            </a:br>
            <a:r>
              <a:rPr lang="fr-FR" sz="3600" b="1" dirty="0"/>
              <a:t>DES CANDIDATS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3DFA57B-942C-4F08-8D2E-9959B6E3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17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478D49-B2D1-4FAF-BFCF-1433D76C173C}"/>
              </a:ext>
            </a:extLst>
          </p:cNvPr>
          <p:cNvSpPr txBox="1"/>
          <p:nvPr/>
        </p:nvSpPr>
        <p:spPr>
          <a:xfrm>
            <a:off x="2979256" y="4891000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Souvent, d’abord en grec !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. définition d’un public-cible</a:t>
            </a:r>
          </a:p>
        </p:txBody>
      </p:sp>
    </p:spTree>
    <p:extLst>
      <p:ext uri="{BB962C8B-B14F-4D97-AF65-F5344CB8AC3E}">
        <p14:creationId xmlns:p14="http://schemas.microsoft.com/office/powerpoint/2010/main" val="43213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âtiment, toit&#10;&#10;Description générée automatiquement">
            <a:extLst>
              <a:ext uri="{FF2B5EF4-FFF2-40B4-BE49-F238E27FC236}">
                <a16:creationId xmlns:a16="http://schemas.microsoft.com/office/drawing/2014/main" id="{58D5BE10-88D9-4E8F-9960-C0688C7F7D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64" y="726309"/>
            <a:ext cx="7233872" cy="4088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B836267-E9E0-48C6-A5C1-FFD23746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18</a:t>
            </a:fld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0A2EFD-57F6-4643-81B2-DCF0A205A3F3}"/>
              </a:ext>
            </a:extLst>
          </p:cNvPr>
          <p:cNvSpPr txBox="1"/>
          <p:nvPr/>
        </p:nvSpPr>
        <p:spPr>
          <a:xfrm>
            <a:off x="955064" y="5383521"/>
            <a:ext cx="3595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Examens sclérosés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(loi des 10%)</a:t>
            </a:r>
          </a:p>
          <a:p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 de faisabilité</a:t>
            </a:r>
          </a:p>
          <a:p>
            <a:r>
              <a:rPr lang="fr-FR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 de maîtriser </a:t>
            </a:r>
            <a:r>
              <a:rPr lang="fr-FR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qqchose</a:t>
            </a:r>
            <a:endParaRPr lang="fr-F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18FC8A-351B-4511-A165-FC014FD6A424}"/>
              </a:ext>
            </a:extLst>
          </p:cNvPr>
          <p:cNvSpPr txBox="1"/>
          <p:nvPr/>
        </p:nvSpPr>
        <p:spPr>
          <a:xfrm>
            <a:off x="5951913" y="5669280"/>
            <a:ext cx="261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COMPÉTENCES ÉVALUÉES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ED0D476-46D6-45E1-B237-75E2EB309E1C}"/>
              </a:ext>
            </a:extLst>
          </p:cNvPr>
          <p:cNvSpPr txBox="1"/>
          <p:nvPr/>
        </p:nvSpPr>
        <p:spPr>
          <a:xfrm rot="1681581">
            <a:off x="996250" y="19858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5BD942A-131A-44BB-8F56-9EA36747EB5D}"/>
              </a:ext>
            </a:extLst>
          </p:cNvPr>
          <p:cNvSpPr txBox="1"/>
          <p:nvPr/>
        </p:nvSpPr>
        <p:spPr>
          <a:xfrm rot="1637083">
            <a:off x="4095260" y="7184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11732CE-6B5A-48FA-899D-D3C0E7F11443}"/>
              </a:ext>
            </a:extLst>
          </p:cNvPr>
          <p:cNvSpPr txBox="1"/>
          <p:nvPr/>
        </p:nvSpPr>
        <p:spPr>
          <a:xfrm rot="1343419">
            <a:off x="2587780" y="297172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23D4EE9-0F78-4883-A119-40590CD181D4}"/>
              </a:ext>
            </a:extLst>
          </p:cNvPr>
          <p:cNvSpPr txBox="1"/>
          <p:nvPr/>
        </p:nvSpPr>
        <p:spPr>
          <a:xfrm rot="1394807">
            <a:off x="3271837" y="20089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3FAD794-DEEB-4562-87D3-36B5D02C7FE8}"/>
              </a:ext>
            </a:extLst>
          </p:cNvPr>
          <p:cNvSpPr txBox="1"/>
          <p:nvPr/>
        </p:nvSpPr>
        <p:spPr>
          <a:xfrm rot="1194836">
            <a:off x="3823103" y="219077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BB1FC23-6383-4A9F-9489-5C5909B6BA58}"/>
              </a:ext>
            </a:extLst>
          </p:cNvPr>
          <p:cNvSpPr txBox="1"/>
          <p:nvPr/>
        </p:nvSpPr>
        <p:spPr>
          <a:xfrm rot="1639748">
            <a:off x="1453449" y="103315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1CCC4BA-61E0-4B08-A664-BD0B3D1A3302}"/>
              </a:ext>
            </a:extLst>
          </p:cNvPr>
          <p:cNvSpPr txBox="1"/>
          <p:nvPr/>
        </p:nvSpPr>
        <p:spPr>
          <a:xfrm rot="1320052">
            <a:off x="5355388" y="378917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9C6376E-3AEB-493F-ACCA-D7760ECC6F3D}"/>
              </a:ext>
            </a:extLst>
          </p:cNvPr>
          <p:cNvSpPr txBox="1"/>
          <p:nvPr/>
        </p:nvSpPr>
        <p:spPr>
          <a:xfrm rot="1325973">
            <a:off x="4508567" y="1375950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spc="-1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6A5DE89-24C6-4C26-AC7E-CE360114DBA2}"/>
              </a:ext>
            </a:extLst>
          </p:cNvPr>
          <p:cNvSpPr txBox="1"/>
          <p:nvPr/>
        </p:nvSpPr>
        <p:spPr>
          <a:xfrm rot="17847830">
            <a:off x="5964288" y="1511153"/>
            <a:ext cx="337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DB0FF5C-900F-475C-88E2-D6E6AB851A72}"/>
              </a:ext>
            </a:extLst>
          </p:cNvPr>
          <p:cNvSpPr txBox="1"/>
          <p:nvPr/>
        </p:nvSpPr>
        <p:spPr>
          <a:xfrm rot="17761360">
            <a:off x="7690709" y="139708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7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D37479-2D57-4547-93DD-16665173E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6975" y="1704975"/>
            <a:ext cx="3149523" cy="448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D15619-51A5-4C06-94E7-BA9223B0E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8382" y="1047750"/>
            <a:ext cx="3147235" cy="448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A6620A2-3B26-4956-A6D7-66E173371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50" y="361950"/>
            <a:ext cx="3162940" cy="448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982D28-56F9-4241-B4B0-5A0DB250ED2C}"/>
              </a:ext>
            </a:extLst>
          </p:cNvPr>
          <p:cNvSpPr txBox="1"/>
          <p:nvPr/>
        </p:nvSpPr>
        <p:spPr>
          <a:xfrm>
            <a:off x="1959948" y="493532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2008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B8B93A-AAC8-41F6-9ECB-155FBDE91723}"/>
              </a:ext>
            </a:extLst>
          </p:cNvPr>
          <p:cNvSpPr txBox="1"/>
          <p:nvPr/>
        </p:nvSpPr>
        <p:spPr>
          <a:xfrm>
            <a:off x="4245627" y="5625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3E24B7-F165-4E3E-A9B6-740180CF0B9D}"/>
              </a:ext>
            </a:extLst>
          </p:cNvPr>
          <p:cNvSpPr txBox="1"/>
          <p:nvPr/>
        </p:nvSpPr>
        <p:spPr>
          <a:xfrm>
            <a:off x="6285364" y="63259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5974CE2-DC0B-4F96-B19F-73FCB177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84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http://olimpia.topo.auth.gr/courses/signals/FIGURES/auth_logo_color.jpg">
            <a:extLst>
              <a:ext uri="{FF2B5EF4-FFF2-40B4-BE49-F238E27FC236}">
                <a16:creationId xmlns:a16="http://schemas.microsoft.com/office/drawing/2014/main" id="{E7A3594B-E7DA-4594-833B-2B12874F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56" y="3948500"/>
            <a:ext cx="2531427" cy="25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3EB5E51-766A-4DC3-93E7-000D305DB69C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ésultat de recherche d'images pour &quot;logo palso&quot;">
            <a:extLst>
              <a:ext uri="{FF2B5EF4-FFF2-40B4-BE49-F238E27FC236}">
                <a16:creationId xmlns:a16="http://schemas.microsoft.com/office/drawing/2014/main" id="{B2F93EEA-6199-4CA8-B29A-E407BC12B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r="22592"/>
          <a:stretch/>
        </p:blipFill>
        <p:spPr bwMode="auto">
          <a:xfrm>
            <a:off x="339147" y="2592878"/>
            <a:ext cx="1408320" cy="167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B7D074-A43B-4521-88E2-7FB4AE15B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06" y="2501450"/>
            <a:ext cx="1576170" cy="11821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FB455B-527F-4DE6-A839-677CDC7F7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5087" y="1810604"/>
            <a:ext cx="1074226" cy="15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C82F5D-E623-436E-8D51-FD5AB984B5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5088" y="3517174"/>
            <a:ext cx="1078298" cy="1537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CBAFF9E-3276-4F2F-852F-C82060DFF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14" y="2220575"/>
            <a:ext cx="1002147" cy="10021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EDC621-2799-4BDC-AB2B-18AC92A4C0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76" y="5223743"/>
            <a:ext cx="1070738" cy="153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688127-0AF8-4FE5-8244-57E89F155C1E}"/>
              </a:ext>
            </a:extLst>
          </p:cNvPr>
          <p:cNvSpPr txBox="1"/>
          <p:nvPr/>
        </p:nvSpPr>
        <p:spPr>
          <a:xfrm>
            <a:off x="5058120" y="5727297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700" dirty="0"/>
              <a:t>ATELIERS</a:t>
            </a:r>
            <a:br>
              <a:rPr lang="fr-FR" sz="700" dirty="0"/>
            </a:br>
            <a:r>
              <a:rPr lang="fr-FR" sz="700" dirty="0"/>
              <a:t>FORMATION</a:t>
            </a:r>
          </a:p>
          <a:p>
            <a:pPr algn="ctr"/>
            <a:r>
              <a:rPr lang="fr-FR" sz="700" dirty="0"/>
              <a:t>EXAMINATEURS</a:t>
            </a:r>
          </a:p>
          <a:p>
            <a:pPr algn="ctr"/>
            <a:r>
              <a:rPr lang="fr-FR" sz="700" dirty="0"/>
              <a:t>EN LIGNE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476A2F7-8B05-4358-A9C3-A0C0F0F447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2821" y="4278784"/>
            <a:ext cx="281077" cy="182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AB2C48-51D9-4DD8-83E8-D64B756FD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2821" y="4715062"/>
            <a:ext cx="282345" cy="192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7D017C6-E7B5-4441-8545-577C4DBA0E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2820" y="4488894"/>
            <a:ext cx="281711" cy="198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E5103D-63C7-485E-8E5B-FAAB420684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902" y="3648460"/>
            <a:ext cx="281077" cy="182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9A9E4A4-4AEB-47EC-915E-6B6AD20BF0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902" y="3858492"/>
            <a:ext cx="281077" cy="18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4" descr="Résultat de recherche d'images pour &quot;DRAPEAU FRANÇAIS&quot;">
            <a:extLst>
              <a:ext uri="{FF2B5EF4-FFF2-40B4-BE49-F238E27FC236}">
                <a16:creationId xmlns:a16="http://schemas.microsoft.com/office/drawing/2014/main" id="{A6E77FE7-1778-4B58-BED7-0BD9DCB72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 b="16798"/>
          <a:stretch/>
        </p:blipFill>
        <p:spPr bwMode="auto">
          <a:xfrm>
            <a:off x="6328902" y="4066139"/>
            <a:ext cx="281077" cy="1850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ésultat de recherche d'images pour &quot;DRAPEAU FRANÇAIS&quot;">
            <a:extLst>
              <a:ext uri="{FF2B5EF4-FFF2-40B4-BE49-F238E27FC236}">
                <a16:creationId xmlns:a16="http://schemas.microsoft.com/office/drawing/2014/main" id="{D770A2BB-72E2-4A78-9C7D-B349A7681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 b="16798"/>
          <a:stretch/>
        </p:blipFill>
        <p:spPr bwMode="auto">
          <a:xfrm>
            <a:off x="6328902" y="2479485"/>
            <a:ext cx="281077" cy="1850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BC9C46F-689F-451B-B7D2-A9A97D94C6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5088" y="118259"/>
            <a:ext cx="1074225" cy="152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F1AE68B7-4738-4F7A-86B4-A03A10C9AE05}"/>
              </a:ext>
            </a:extLst>
          </p:cNvPr>
          <p:cNvSpPr/>
          <p:nvPr/>
        </p:nvSpPr>
        <p:spPr>
          <a:xfrm>
            <a:off x="7406640" y="118260"/>
            <a:ext cx="606829" cy="4936770"/>
          </a:xfrm>
          <a:prstGeom prst="rightBrace">
            <a:avLst>
              <a:gd name="adj1" fmla="val 49429"/>
              <a:gd name="adj2" fmla="val 50000"/>
            </a:avLst>
          </a:prstGeom>
          <a:ln w="25400">
            <a:solidFill>
              <a:srgbClr val="F40D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F89F39C5-08D6-4572-B4A4-30E3400E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D37479-2D57-4547-93DD-16665173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32" t="18683" r="2865" b="66243"/>
          <a:stretch/>
        </p:blipFill>
        <p:spPr>
          <a:xfrm>
            <a:off x="453427" y="4766924"/>
            <a:ext cx="7619155" cy="19545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D15619-51A5-4C06-94E7-BA9223B0E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97" t="61350" r="9747" b="25434"/>
          <a:stretch/>
        </p:blipFill>
        <p:spPr>
          <a:xfrm>
            <a:off x="1427629" y="2289683"/>
            <a:ext cx="7087721" cy="19279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A6620A2-3B26-4956-A6D7-66E173371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869" t="19533" r="23208" b="66950"/>
          <a:stretch/>
        </p:blipFill>
        <p:spPr>
          <a:xfrm>
            <a:off x="3894685" y="75275"/>
            <a:ext cx="4881903" cy="18748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0F2E748-F32D-4544-A903-93977FA4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20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780B76-094A-4F89-8366-1FF5B79672A2}"/>
              </a:ext>
            </a:extLst>
          </p:cNvPr>
          <p:cNvSpPr txBox="1"/>
          <p:nvPr/>
        </p:nvSpPr>
        <p:spPr>
          <a:xfrm rot="5400000">
            <a:off x="8514240" y="12604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4F94BF-C3EE-4E1B-B4FA-0C3374DA6B45}"/>
              </a:ext>
            </a:extLst>
          </p:cNvPr>
          <p:cNvSpPr txBox="1"/>
          <p:nvPr/>
        </p:nvSpPr>
        <p:spPr>
          <a:xfrm>
            <a:off x="201157" y="176929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Sclérose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Limitation à 10 compétences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Permet renforcement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F5F963-AA48-47B5-96B4-0958406F731A}"/>
              </a:ext>
            </a:extLst>
          </p:cNvPr>
          <p:cNvSpPr txBox="1"/>
          <p:nvPr/>
        </p:nvSpPr>
        <p:spPr>
          <a:xfrm rot="5400000">
            <a:off x="8514240" y="40362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02585E-7839-456C-9603-FA771B70F589}"/>
              </a:ext>
            </a:extLst>
          </p:cNvPr>
          <p:cNvSpPr txBox="1"/>
          <p:nvPr/>
        </p:nvSpPr>
        <p:spPr>
          <a:xfrm rot="5400000">
            <a:off x="8514240" y="59015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A8A400F-E459-45CF-8F4C-A123FB502CA9}"/>
              </a:ext>
            </a:extLst>
          </p:cNvPr>
          <p:cNvCxnSpPr/>
          <p:nvPr/>
        </p:nvCxnSpPr>
        <p:spPr>
          <a:xfrm flipH="1">
            <a:off x="1219200" y="1838036"/>
            <a:ext cx="780607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12D8C36-EED6-4761-B537-C391D12ECC7D}"/>
              </a:ext>
            </a:extLst>
          </p:cNvPr>
          <p:cNvCxnSpPr/>
          <p:nvPr/>
        </p:nvCxnSpPr>
        <p:spPr>
          <a:xfrm flipH="1">
            <a:off x="1219200" y="4570389"/>
            <a:ext cx="780607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0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9D94C8-3FF7-4EEC-9EF9-30F462B59609}"/>
              </a:ext>
            </a:extLst>
          </p:cNvPr>
          <p:cNvSpPr txBox="1"/>
          <p:nvPr/>
        </p:nvSpPr>
        <p:spPr>
          <a:xfrm>
            <a:off x="3753491" y="513341"/>
            <a:ext cx="19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Niveau 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A6ACC-7BE6-4341-80EB-C1BAFA24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0937" y="14848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50163-1362-496F-9E58-132E55D7D1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0826" y="1484889"/>
            <a:ext cx="877761" cy="125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5EBB0-83DC-4CB3-B4D1-116FB866A0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9547" y="1484889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1C3D9D-46CD-4763-B664-A4320BA96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070" y="1484889"/>
            <a:ext cx="879448" cy="124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BF5B2C-ACF5-4E32-9934-18B39DA185CC}"/>
              </a:ext>
            </a:extLst>
          </p:cNvPr>
          <p:cNvSpPr txBox="1"/>
          <p:nvPr/>
        </p:nvSpPr>
        <p:spPr>
          <a:xfrm>
            <a:off x="960522" y="3962167"/>
            <a:ext cx="69578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Proposition concrète d’itinéraire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Approche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éclectique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plutôt 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communicative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+ perspective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actionnelle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obtenir le certificat du niveau A1 ou A2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Abord initial de l’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oral</a:t>
            </a:r>
          </a:p>
          <a:p>
            <a:r>
              <a:rPr lang="fr-FR" dirty="0">
                <a:solidFill>
                  <a:srgbClr val="F40D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Donc, honneur à l’épreuve 4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131C8B-E79C-4DE8-A45B-750DD9AD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21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10919-34E0-4AC9-87C1-F32E69629CAE}"/>
              </a:ext>
            </a:extLst>
          </p:cNvPr>
          <p:cNvSpPr txBox="1"/>
          <p:nvPr/>
        </p:nvSpPr>
        <p:spPr>
          <a:xfrm>
            <a:off x="3383335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442645-1B93-4512-AB32-4AD68EE7CE48}"/>
              </a:ext>
            </a:extLst>
          </p:cNvPr>
          <p:cNvSpPr txBox="1"/>
          <p:nvPr/>
        </p:nvSpPr>
        <p:spPr>
          <a:xfrm>
            <a:off x="1997049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02320C-640B-41A8-BCD2-319FB24472B3}"/>
              </a:ext>
            </a:extLst>
          </p:cNvPr>
          <p:cNvSpPr txBox="1"/>
          <p:nvPr/>
        </p:nvSpPr>
        <p:spPr>
          <a:xfrm>
            <a:off x="4769621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029C85-9824-4914-B527-D3315A75ACF5}"/>
              </a:ext>
            </a:extLst>
          </p:cNvPr>
          <p:cNvSpPr txBox="1"/>
          <p:nvPr/>
        </p:nvSpPr>
        <p:spPr>
          <a:xfrm>
            <a:off x="6155908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288904CC-9C0E-4FD5-A83B-DE669425EADD}"/>
              </a:ext>
            </a:extLst>
          </p:cNvPr>
          <p:cNvSpPr/>
          <p:nvPr/>
        </p:nvSpPr>
        <p:spPr>
          <a:xfrm>
            <a:off x="4257964" y="3201516"/>
            <a:ext cx="4570506" cy="2598920"/>
          </a:xfrm>
          <a:custGeom>
            <a:avLst/>
            <a:gdLst>
              <a:gd name="connsiteX0" fmla="*/ 0 w 4570506"/>
              <a:gd name="connsiteY0" fmla="*/ 2598920 h 2598920"/>
              <a:gd name="connsiteX1" fmla="*/ 4544291 w 4570506"/>
              <a:gd name="connsiteY1" fmla="*/ 2100157 h 2598920"/>
              <a:gd name="connsiteX2" fmla="*/ 1865745 w 4570506"/>
              <a:gd name="connsiteY2" fmla="*/ 668520 h 2598920"/>
              <a:gd name="connsiteX3" fmla="*/ 1902691 w 4570506"/>
              <a:gd name="connsiteY3" fmla="*/ 12739 h 259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0506" h="2598920">
                <a:moveTo>
                  <a:pt x="0" y="2598920"/>
                </a:moveTo>
                <a:cubicBezTo>
                  <a:pt x="2116667" y="2510405"/>
                  <a:pt x="4233334" y="2421890"/>
                  <a:pt x="4544291" y="2100157"/>
                </a:cubicBezTo>
                <a:cubicBezTo>
                  <a:pt x="4855248" y="1778424"/>
                  <a:pt x="2306012" y="1016423"/>
                  <a:pt x="1865745" y="668520"/>
                </a:cubicBezTo>
                <a:cubicBezTo>
                  <a:pt x="1425478" y="320617"/>
                  <a:pt x="1902691" y="-76546"/>
                  <a:pt x="1902691" y="12739"/>
                </a:cubicBezTo>
              </a:path>
            </a:pathLst>
          </a:custGeom>
          <a:noFill/>
          <a:ln w="38100">
            <a:solidFill>
              <a:srgbClr val="F40D0A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1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C8783E-41D9-48A1-8A3C-25CF9348B2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471993" cy="6418177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BED609F-8DF9-44F6-91DE-745BD140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22</a:t>
            </a:fld>
            <a:endParaRPr lang="fr-FR"/>
          </a:p>
        </p:txBody>
      </p:sp>
      <p:pic>
        <p:nvPicPr>
          <p:cNvPr id="7" name="Image 6" descr="Résultat de recherche d'images pour &quot;karaoké humour&quot;">
            <a:extLst>
              <a:ext uri="{FF2B5EF4-FFF2-40B4-BE49-F238E27FC236}">
                <a16:creationId xmlns:a16="http://schemas.microsoft.com/office/drawing/2014/main" id="{70476F99-F0D6-455B-9D13-66EAFF9B0AFD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10" y="4838008"/>
            <a:ext cx="2124872" cy="19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447585-7396-4628-85DF-424B2A69D02F}"/>
              </a:ext>
            </a:extLst>
          </p:cNvPr>
          <p:cNvSpPr txBox="1"/>
          <p:nvPr/>
        </p:nvSpPr>
        <p:spPr>
          <a:xfrm>
            <a:off x="45413" y="6538913"/>
            <a:ext cx="3580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Acquisition des langues : image acoustique + mot écrit</a:t>
            </a:r>
          </a:p>
        </p:txBody>
      </p:sp>
    </p:spTree>
    <p:extLst>
      <p:ext uri="{BB962C8B-B14F-4D97-AF65-F5344CB8AC3E}">
        <p14:creationId xmlns:p14="http://schemas.microsoft.com/office/powerpoint/2010/main" val="2734148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9D94C8-3FF7-4EEC-9EF9-30F462B59609}"/>
              </a:ext>
            </a:extLst>
          </p:cNvPr>
          <p:cNvSpPr txBox="1"/>
          <p:nvPr/>
        </p:nvSpPr>
        <p:spPr>
          <a:xfrm>
            <a:off x="3753491" y="513341"/>
            <a:ext cx="19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Niveau 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A6ACC-7BE6-4341-80EB-C1BAFA24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37" y="14848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50163-1362-496F-9E58-132E55D7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26" y="1484889"/>
            <a:ext cx="877761" cy="125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5EBB0-83DC-4CB3-B4D1-116FB866A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547" y="1484889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1C3D9D-46CD-4763-B664-A4320BA96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070" y="1484889"/>
            <a:ext cx="879448" cy="124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BF5B2C-ACF5-4E32-9934-18B39DA185CC}"/>
              </a:ext>
            </a:extLst>
          </p:cNvPr>
          <p:cNvSpPr txBox="1"/>
          <p:nvPr/>
        </p:nvSpPr>
        <p:spPr>
          <a:xfrm>
            <a:off x="1365281" y="4446951"/>
            <a:ext cx="6686446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40D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fr-FR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Apprentissage oblige :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Langue pédagogique : le grec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Pas d’évaluation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Beaucoup de gratifications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Le plus d’outils possible : pairs, dictionnaires, Google translate, </a:t>
            </a:r>
            <a:b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modèles, </a:t>
            </a:r>
            <a:r>
              <a:rPr lang="fr-FR" i="1" u="sng" dirty="0">
                <a:latin typeface="Arial" panose="020B0604020202020204" pitchFamily="34" charset="0"/>
                <a:cs typeface="Arial" panose="020B0604020202020204" pitchFamily="34" charset="0"/>
              </a:rPr>
              <a:t>question du téléphone mobile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131C8B-E79C-4DE8-A45B-750DD9AD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23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10919-34E0-4AC9-87C1-F32E69629CAE}"/>
              </a:ext>
            </a:extLst>
          </p:cNvPr>
          <p:cNvSpPr txBox="1"/>
          <p:nvPr/>
        </p:nvSpPr>
        <p:spPr>
          <a:xfrm>
            <a:off x="3383335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442645-1B93-4512-AB32-4AD68EE7CE48}"/>
              </a:ext>
            </a:extLst>
          </p:cNvPr>
          <p:cNvSpPr txBox="1"/>
          <p:nvPr/>
        </p:nvSpPr>
        <p:spPr>
          <a:xfrm>
            <a:off x="1997049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02320C-640B-41A8-BCD2-319FB24472B3}"/>
              </a:ext>
            </a:extLst>
          </p:cNvPr>
          <p:cNvSpPr txBox="1"/>
          <p:nvPr/>
        </p:nvSpPr>
        <p:spPr>
          <a:xfrm>
            <a:off x="4769621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029C85-9824-4914-B527-D3315A75ACF5}"/>
              </a:ext>
            </a:extLst>
          </p:cNvPr>
          <p:cNvSpPr txBox="1"/>
          <p:nvPr/>
        </p:nvSpPr>
        <p:spPr>
          <a:xfrm>
            <a:off x="6155908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DFCB1754-83A3-4B67-BD72-CF70B846B19E}"/>
              </a:ext>
            </a:extLst>
          </p:cNvPr>
          <p:cNvSpPr/>
          <p:nvPr/>
        </p:nvSpPr>
        <p:spPr>
          <a:xfrm>
            <a:off x="4039985" y="3308465"/>
            <a:ext cx="2668386" cy="972665"/>
          </a:xfrm>
          <a:custGeom>
            <a:avLst/>
            <a:gdLst>
              <a:gd name="connsiteX0" fmla="*/ 2668386 w 2668386"/>
              <a:gd name="connsiteY0" fmla="*/ 0 h 972665"/>
              <a:gd name="connsiteX1" fmla="*/ 1645920 w 2668386"/>
              <a:gd name="connsiteY1" fmla="*/ 972590 h 972665"/>
              <a:gd name="connsiteX2" fmla="*/ 0 w 2668386"/>
              <a:gd name="connsiteY2" fmla="*/ 41564 h 9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8386" h="972665">
                <a:moveTo>
                  <a:pt x="2668386" y="0"/>
                </a:moveTo>
                <a:cubicBezTo>
                  <a:pt x="2379518" y="482831"/>
                  <a:pt x="2090651" y="965663"/>
                  <a:pt x="1645920" y="972590"/>
                </a:cubicBezTo>
                <a:cubicBezTo>
                  <a:pt x="1201189" y="979517"/>
                  <a:pt x="600594" y="510540"/>
                  <a:pt x="0" y="41564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DF9E213-B467-4D27-8872-522C6F05D43A}"/>
              </a:ext>
            </a:extLst>
          </p:cNvPr>
          <p:cNvSpPr/>
          <p:nvPr/>
        </p:nvSpPr>
        <p:spPr>
          <a:xfrm>
            <a:off x="2568633" y="3225338"/>
            <a:ext cx="1238596" cy="857563"/>
          </a:xfrm>
          <a:custGeom>
            <a:avLst/>
            <a:gdLst>
              <a:gd name="connsiteX0" fmla="*/ 0 w 1238596"/>
              <a:gd name="connsiteY0" fmla="*/ 0 h 857563"/>
              <a:gd name="connsiteX1" fmla="*/ 565265 w 1238596"/>
              <a:gd name="connsiteY1" fmla="*/ 856211 h 857563"/>
              <a:gd name="connsiteX2" fmla="*/ 1238596 w 1238596"/>
              <a:gd name="connsiteY2" fmla="*/ 157942 h 85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596" h="857563">
                <a:moveTo>
                  <a:pt x="0" y="0"/>
                </a:moveTo>
                <a:cubicBezTo>
                  <a:pt x="179416" y="414943"/>
                  <a:pt x="358832" y="829887"/>
                  <a:pt x="565265" y="856211"/>
                </a:cubicBezTo>
                <a:cubicBezTo>
                  <a:pt x="771698" y="882535"/>
                  <a:pt x="1005147" y="520238"/>
                  <a:pt x="1238596" y="15794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AD6857-E6E7-429E-8051-7E6428A800C2}"/>
              </a:ext>
            </a:extLst>
          </p:cNvPr>
          <p:cNvSpPr/>
          <p:nvPr/>
        </p:nvSpPr>
        <p:spPr>
          <a:xfrm rot="16200000">
            <a:off x="-718652" y="5140175"/>
            <a:ext cx="2087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Âge ≥ 4</a:t>
            </a:r>
            <a:r>
              <a:rPr lang="fr-FR" baseline="30000" dirty="0"/>
              <a:t>e</a:t>
            </a:r>
            <a:r>
              <a:rPr lang="fr-FR" dirty="0"/>
              <a:t> au primaire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AED908-5B8F-48C6-B357-2F3E4F33DF19}"/>
              </a:ext>
            </a:extLst>
          </p:cNvPr>
          <p:cNvSpPr txBox="1"/>
          <p:nvPr/>
        </p:nvSpPr>
        <p:spPr>
          <a:xfrm>
            <a:off x="3352694" y="3915719"/>
            <a:ext cx="1565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40D0A"/>
                </a:solidFill>
              </a:rPr>
              <a:t>PANACHER </a:t>
            </a:r>
            <a:br>
              <a:rPr lang="fr-FR" dirty="0">
                <a:solidFill>
                  <a:srgbClr val="F40D0A"/>
                </a:solidFill>
              </a:rPr>
            </a:br>
            <a:r>
              <a:rPr lang="fr-FR" dirty="0">
                <a:solidFill>
                  <a:srgbClr val="F40D0A"/>
                </a:solidFill>
              </a:rPr>
              <a:t>JOYEUSEMENT</a:t>
            </a:r>
          </a:p>
        </p:txBody>
      </p:sp>
    </p:spTree>
    <p:extLst>
      <p:ext uri="{BB962C8B-B14F-4D97-AF65-F5344CB8AC3E}">
        <p14:creationId xmlns:p14="http://schemas.microsoft.com/office/powerpoint/2010/main" val="92327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DEC873-3A17-4984-A04A-CD7AE056D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9764" y="2560995"/>
            <a:ext cx="3296112" cy="240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AF931C-56B0-4935-8B31-C8474146A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207035" cy="45514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F4FD23-CFDE-48FB-9447-0CC61DB65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57700"/>
            <a:ext cx="5227880" cy="240030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062E78-7C78-42D8-AA4C-CCC8801F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072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5DEC873-3A17-4984-A04A-CD7AE056D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3726"/>
          <a:stretch/>
        </p:blipFill>
        <p:spPr>
          <a:xfrm>
            <a:off x="-1" y="0"/>
            <a:ext cx="8515351" cy="599307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F91D1B-AA9C-43A0-8003-E905939F3817}"/>
              </a:ext>
            </a:extLst>
          </p:cNvPr>
          <p:cNvSpPr txBox="1"/>
          <p:nvPr/>
        </p:nvSpPr>
        <p:spPr>
          <a:xfrm rot="20667318">
            <a:off x="3401956" y="5266525"/>
            <a:ext cx="10005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b="1" dirty="0">
                <a:solidFill>
                  <a:srgbClr val="F40D0A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02C44C-61A4-48B1-816D-E873D905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25</a:t>
            </a:fld>
            <a:endParaRPr lang="fr-FR"/>
          </a:p>
        </p:txBody>
      </p:sp>
      <p:pic>
        <p:nvPicPr>
          <p:cNvPr id="7" name="Graphique 6" descr="Document">
            <a:extLst>
              <a:ext uri="{FF2B5EF4-FFF2-40B4-BE49-F238E27FC236}">
                <a16:creationId xmlns:a16="http://schemas.microsoft.com/office/drawing/2014/main" id="{7F4DCF1D-915F-4373-8127-EA736A67C2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2848">
            <a:off x="3456458" y="5557538"/>
            <a:ext cx="914400" cy="914400"/>
          </a:xfrm>
          <a:prstGeom prst="rect">
            <a:avLst/>
          </a:prstGeom>
        </p:spPr>
      </p:pic>
      <p:pic>
        <p:nvPicPr>
          <p:cNvPr id="5" name="Picture 2" descr="Résultat de recherche d'images pour &quot;sens giratoire&quot;">
            <a:extLst>
              <a:ext uri="{FF2B5EF4-FFF2-40B4-BE49-F238E27FC236}">
                <a16:creationId xmlns:a16="http://schemas.microsoft.com/office/drawing/2014/main" id="{22122C2C-65DE-4D73-BC31-AD87B57CD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848">
            <a:off x="2225853" y="55876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que 5" descr="Document">
            <a:extLst>
              <a:ext uri="{FF2B5EF4-FFF2-40B4-BE49-F238E27FC236}">
                <a16:creationId xmlns:a16="http://schemas.microsoft.com/office/drawing/2014/main" id="{6E55AC6A-DFAE-44FE-AF68-60AFC8CFDC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92848">
            <a:off x="1320103" y="59184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0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137BD2-3022-4C66-AA35-729E0E98A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2" y="500061"/>
            <a:ext cx="3714096" cy="557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EEC22C-9871-4095-AF05-24B1C9427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53" y="500061"/>
            <a:ext cx="3795897" cy="5571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F559597-ACA6-448F-8C77-64260576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26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EAB54B7-6109-45AA-A56E-F1C78C149594}"/>
              </a:ext>
            </a:extLst>
          </p:cNvPr>
          <p:cNvSpPr txBox="1"/>
          <p:nvPr/>
        </p:nvSpPr>
        <p:spPr>
          <a:xfrm>
            <a:off x="495082" y="6352144"/>
            <a:ext cx="81538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Concours inter équipes. On part des nombres vers les chiffres. Besoins de ressources.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161A15-696A-4B9A-B4A3-9B0E311FD1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282589" y="6251171"/>
            <a:ext cx="1355017" cy="60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90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0DC6414-434D-4E0A-BFB9-5C8545E03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798" y="164521"/>
            <a:ext cx="8910952" cy="666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FF9159-46E5-4F2C-8420-7A0D72BA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60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EC4FF93-96B9-498F-9829-47140AA796C5}"/>
              </a:ext>
            </a:extLst>
          </p:cNvPr>
          <p:cNvCxnSpPr/>
          <p:nvPr/>
        </p:nvCxnSpPr>
        <p:spPr>
          <a:xfrm>
            <a:off x="2826327" y="3401479"/>
            <a:ext cx="2917768" cy="189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A079B0FC-8A12-4B1B-B1C5-951C5875D8D5}"/>
              </a:ext>
            </a:extLst>
          </p:cNvPr>
          <p:cNvSpPr txBox="1"/>
          <p:nvPr/>
        </p:nvSpPr>
        <p:spPr>
          <a:xfrm>
            <a:off x="474825" y="1135896"/>
            <a:ext cx="8459367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/>
              <a:t>COMPÉTENCES DE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Ne pas bloquer sur un mot : stratégies de contournement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Regarder de temps en temps dans les yeux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Sourire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Soin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Écriture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Habillement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b="1" dirty="0"/>
          </a:p>
          <a:p>
            <a:pPr>
              <a:spcAft>
                <a:spcPts val="600"/>
              </a:spcAft>
            </a:pPr>
            <a:r>
              <a:rPr lang="fr-FR" b="1" dirty="0"/>
              <a:t>COMPÉTENCES GÉNÉRALES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Ponctualité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Souci de la perfection (haut degré d’exigence au plan orthoépique, par exemple)</a:t>
            </a:r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CDE58C8-449B-4718-99EB-DE62D8A6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28</a:t>
            </a:fld>
            <a:endParaRPr lang="fr-FR"/>
          </a:p>
        </p:txBody>
      </p:sp>
      <p:pic>
        <p:nvPicPr>
          <p:cNvPr id="3074" name="Picture 2" descr="Résultat de recherche d'images pour &quot;ENFANT HOMME GRENOUILLE&quot;">
            <a:extLst>
              <a:ext uri="{FF2B5EF4-FFF2-40B4-BE49-F238E27FC236}">
                <a16:creationId xmlns:a16="http://schemas.microsoft.com/office/drawing/2014/main" id="{D566750D-F73C-4FDC-AF7D-2D73C2978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r="24567"/>
          <a:stretch/>
        </p:blipFill>
        <p:spPr bwMode="auto">
          <a:xfrm>
            <a:off x="5403820" y="2201150"/>
            <a:ext cx="1326407" cy="282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ADOLESCENT BIEN HABILLÉ&quot;">
            <a:extLst>
              <a:ext uri="{FF2B5EF4-FFF2-40B4-BE49-F238E27FC236}">
                <a16:creationId xmlns:a16="http://schemas.microsoft.com/office/drawing/2014/main" id="{EAF4CFFA-BA92-4C69-9F2D-D2265CA76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25" r="9902"/>
          <a:stretch/>
        </p:blipFill>
        <p:spPr bwMode="auto">
          <a:xfrm>
            <a:off x="4206240" y="2741818"/>
            <a:ext cx="997528" cy="202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9789CB-2BFF-411A-BF15-F992C1D99E1B}"/>
              </a:ext>
            </a:extLst>
          </p:cNvPr>
          <p:cNvSpPr txBox="1"/>
          <p:nvPr/>
        </p:nvSpPr>
        <p:spPr>
          <a:xfrm>
            <a:off x="6842475" y="2201150"/>
            <a:ext cx="2024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rgbClr val="F40D0A"/>
                </a:solidFill>
              </a:rPr>
              <a:t>PERMET</a:t>
            </a:r>
            <a:br>
              <a:rPr lang="fr-FR" dirty="0">
                <a:solidFill>
                  <a:srgbClr val="F40D0A"/>
                </a:solidFill>
              </a:rPr>
            </a:br>
            <a:r>
              <a:rPr lang="fr-FR" dirty="0">
                <a:solidFill>
                  <a:srgbClr val="F40D0A"/>
                </a:solidFill>
              </a:rPr>
              <a:t>LA MISE EN ŒUVRE</a:t>
            </a:r>
            <a:br>
              <a:rPr lang="fr-FR" dirty="0">
                <a:solidFill>
                  <a:srgbClr val="F40D0A"/>
                </a:solidFill>
              </a:rPr>
            </a:br>
            <a:r>
              <a:rPr lang="fr-FR" dirty="0">
                <a:solidFill>
                  <a:srgbClr val="F40D0A"/>
                </a:solidFill>
              </a:rPr>
              <a:t>D’UNE PÉDAGOGIE</a:t>
            </a:r>
            <a:br>
              <a:rPr lang="fr-FR" dirty="0">
                <a:solidFill>
                  <a:srgbClr val="F40D0A"/>
                </a:solidFill>
              </a:rPr>
            </a:br>
            <a:r>
              <a:rPr lang="fr-FR" dirty="0">
                <a:solidFill>
                  <a:srgbClr val="F40D0A"/>
                </a:solidFill>
              </a:rPr>
              <a:t>DE LA RÉUSSITE</a:t>
            </a:r>
          </a:p>
          <a:p>
            <a:pPr algn="r"/>
            <a:r>
              <a:rPr lang="fr-FR" dirty="0">
                <a:solidFill>
                  <a:srgbClr val="F40D0A"/>
                </a:solidFill>
              </a:rPr>
              <a:t>PQ 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5BCA6E5-D4ED-43AE-867E-FCCAF52AA1F7}"/>
              </a:ext>
            </a:extLst>
          </p:cNvPr>
          <p:cNvCxnSpPr>
            <a:cxnSpLocks/>
          </p:cNvCxnSpPr>
          <p:nvPr/>
        </p:nvCxnSpPr>
        <p:spPr>
          <a:xfrm>
            <a:off x="2826327" y="3401479"/>
            <a:ext cx="1280160" cy="530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68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9D94C8-3FF7-4EEC-9EF9-30F462B59609}"/>
              </a:ext>
            </a:extLst>
          </p:cNvPr>
          <p:cNvSpPr txBox="1"/>
          <p:nvPr/>
        </p:nvSpPr>
        <p:spPr>
          <a:xfrm>
            <a:off x="3753491" y="513341"/>
            <a:ext cx="19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Niveau 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A6ACC-7BE6-4341-80EB-C1BAFA244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37" y="14848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50163-1362-496F-9E58-132E55D7D1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0826" y="1484889"/>
            <a:ext cx="877761" cy="125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5EBB0-83DC-4CB3-B4D1-116FB866A0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9547" y="1484889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1C3D9D-46CD-4763-B664-A4320BA96C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1070" y="1484889"/>
            <a:ext cx="879448" cy="124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BF5B2C-ACF5-4E32-9934-18B39DA185CC}"/>
              </a:ext>
            </a:extLst>
          </p:cNvPr>
          <p:cNvSpPr txBox="1"/>
          <p:nvPr/>
        </p:nvSpPr>
        <p:spPr>
          <a:xfrm>
            <a:off x="1365281" y="4446951"/>
            <a:ext cx="6686446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Apprentissage oblige :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Langue pédagogique : le grec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Pas d’évaluation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Beaucoup de gratifications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Le plus d’outils possible : pairs, dictionnaires, Google translate, </a:t>
            </a:r>
            <a:b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modèles, </a:t>
            </a:r>
            <a:r>
              <a:rPr lang="fr-FR" i="1" u="sng" dirty="0">
                <a:latin typeface="Arial" panose="020B0604020202020204" pitchFamily="34" charset="0"/>
                <a:cs typeface="Arial" panose="020B0604020202020204" pitchFamily="34" charset="0"/>
              </a:rPr>
              <a:t>question du téléphone mobile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131C8B-E79C-4DE8-A45B-750DD9AD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29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10919-34E0-4AC9-87C1-F32E69629CAE}"/>
              </a:ext>
            </a:extLst>
          </p:cNvPr>
          <p:cNvSpPr txBox="1"/>
          <p:nvPr/>
        </p:nvSpPr>
        <p:spPr>
          <a:xfrm>
            <a:off x="3383335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442645-1B93-4512-AB32-4AD68EE7CE48}"/>
              </a:ext>
            </a:extLst>
          </p:cNvPr>
          <p:cNvSpPr txBox="1"/>
          <p:nvPr/>
        </p:nvSpPr>
        <p:spPr>
          <a:xfrm>
            <a:off x="1997049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02320C-640B-41A8-BCD2-319FB24472B3}"/>
              </a:ext>
            </a:extLst>
          </p:cNvPr>
          <p:cNvSpPr txBox="1"/>
          <p:nvPr/>
        </p:nvSpPr>
        <p:spPr>
          <a:xfrm>
            <a:off x="4769621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029C85-9824-4914-B527-D3315A75ACF5}"/>
              </a:ext>
            </a:extLst>
          </p:cNvPr>
          <p:cNvSpPr txBox="1"/>
          <p:nvPr/>
        </p:nvSpPr>
        <p:spPr>
          <a:xfrm>
            <a:off x="6155908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</p:spTree>
    <p:extLst>
      <p:ext uri="{BB962C8B-B14F-4D97-AF65-F5344CB8AC3E}">
        <p14:creationId xmlns:p14="http://schemas.microsoft.com/office/powerpoint/2010/main" val="18632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AF0A43-54F2-4D9E-8740-21ED4BB9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77" y="317147"/>
            <a:ext cx="3691433" cy="523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1E8F6D-E773-4830-9F79-1B80C79E4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354" y="649065"/>
            <a:ext cx="3657292" cy="523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1C5042-E903-4B3B-9CF1-48F930E88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967" y="965561"/>
            <a:ext cx="3671156" cy="523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AD25D-D2EE-4934-9107-A63A7B19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83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42A0D8-A762-472F-AF5A-E39E3A1E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6250" b="35834"/>
          <a:stretch/>
        </p:blipFill>
        <p:spPr>
          <a:xfrm>
            <a:off x="666749" y="106040"/>
            <a:ext cx="8086725" cy="6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769FC5-1ADD-4D97-AA81-05A41133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405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42A0D8-A762-472F-AF5A-E39E3A1E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47390" b="4029"/>
          <a:stretch/>
        </p:blipFill>
        <p:spPr>
          <a:xfrm>
            <a:off x="-472325" y="0"/>
            <a:ext cx="10044950" cy="692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35FA8CF-28D2-429B-A450-6615198E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31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410C45-BCEA-426F-8804-ECD395B17F9D}"/>
              </a:ext>
            </a:extLst>
          </p:cNvPr>
          <p:cNvSpPr txBox="1"/>
          <p:nvPr/>
        </p:nvSpPr>
        <p:spPr>
          <a:xfrm>
            <a:off x="2105526" y="-228600"/>
            <a:ext cx="1001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Utiliser autres </a:t>
            </a:r>
            <a:r>
              <a:rPr lang="fr-FR" dirty="0" err="1"/>
              <a:t>lnagues</a:t>
            </a:r>
            <a:r>
              <a:rPr lang="fr-FR" dirty="0"/>
              <a:t>, image, intelligence, </a:t>
            </a:r>
            <a:r>
              <a:rPr lang="fr-FR" dirty="0" err="1"/>
              <a:t>faIRE</a:t>
            </a:r>
            <a:r>
              <a:rPr lang="fr-FR" dirty="0"/>
              <a:t> FAIRE TT CA EN GEC P-E, EMPECHER PROPO faire justifier</a:t>
            </a:r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E2F06C6-9C13-4BC6-994D-22C4CBAE21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938">
            <a:off x="7586413" y="2185181"/>
            <a:ext cx="1532467" cy="15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5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9B53A1-E138-4A77-9203-6B0A6E13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110" y="232756"/>
            <a:ext cx="7611537" cy="593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DAFEB4-C507-42C7-B406-FE7E076BA381}"/>
              </a:ext>
            </a:extLst>
          </p:cNvPr>
          <p:cNvSpPr txBox="1"/>
          <p:nvPr/>
        </p:nvSpPr>
        <p:spPr>
          <a:xfrm>
            <a:off x="741110" y="6356351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Parler de référentiels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6D66E3-9CF1-463D-AF47-9197630C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32</a:t>
            </a:fld>
            <a:endParaRPr lang="fr-FR"/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B3B2CEF-CEA1-4879-B02C-EEA9E8D6A2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938">
            <a:off x="6720418" y="335777"/>
            <a:ext cx="1532467" cy="15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13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BAA7EB-D5AA-416D-8059-1E1B33358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13333"/>
          <a:stretch/>
        </p:blipFill>
        <p:spPr>
          <a:xfrm>
            <a:off x="297218" y="66675"/>
            <a:ext cx="8580082" cy="679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9BE1F-BD6D-433B-A1F0-DB0150F7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33</a:t>
            </a:fld>
            <a:endParaRPr lang="fr-FR"/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6AF0A4E-C8B9-4101-A06F-6C820B1EE5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938">
            <a:off x="6942867" y="475683"/>
            <a:ext cx="1532467" cy="15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39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E1B444-05E9-4685-9E09-C9F77809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24" y="2225387"/>
            <a:ext cx="8821642" cy="349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C43CC4-4462-495D-A8AC-DBFAEB4A3814}"/>
              </a:ext>
            </a:extLst>
          </p:cNvPr>
          <p:cNvSpPr txBox="1"/>
          <p:nvPr/>
        </p:nvSpPr>
        <p:spPr>
          <a:xfrm>
            <a:off x="115224" y="185439"/>
            <a:ext cx="6089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faut travailler ce texte +/- authentique : lecture ? médiation ? </a:t>
            </a:r>
          </a:p>
          <a:p>
            <a:r>
              <a:rPr lang="fr-FR" dirty="0"/>
              <a:t>Approche globale au moins 5 sempiternelles questions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63DC08-74C8-403A-B873-3CCB2136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34</a:t>
            </a:fld>
            <a:endParaRPr lang="fr-FR"/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FE1B78D-2209-4669-B497-9F33AE064D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938">
            <a:off x="7304636" y="374331"/>
            <a:ext cx="1532467" cy="15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3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4AC4A7-D079-4347-B669-6813BDC9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1204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083ADC-8F15-4916-80DF-236CF6943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63"/>
          <a:stretch/>
        </p:blipFill>
        <p:spPr>
          <a:xfrm>
            <a:off x="5114925" y="2914650"/>
            <a:ext cx="4029075" cy="136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42857E6-1EE6-459C-9041-D6E52C231C79}"/>
              </a:ext>
            </a:extLst>
          </p:cNvPr>
          <p:cNvSpPr/>
          <p:nvPr/>
        </p:nvSpPr>
        <p:spPr>
          <a:xfrm>
            <a:off x="2790825" y="2857500"/>
            <a:ext cx="2514600" cy="752475"/>
          </a:xfrm>
          <a:custGeom>
            <a:avLst/>
            <a:gdLst>
              <a:gd name="connsiteX0" fmla="*/ 0 w 2514600"/>
              <a:gd name="connsiteY0" fmla="*/ 0 h 752475"/>
              <a:gd name="connsiteX1" fmla="*/ 1562100 w 2514600"/>
              <a:gd name="connsiteY1" fmla="*/ 266700 h 752475"/>
              <a:gd name="connsiteX2" fmla="*/ 914400 w 2514600"/>
              <a:gd name="connsiteY2" fmla="*/ 581025 h 752475"/>
              <a:gd name="connsiteX3" fmla="*/ 2514600 w 2514600"/>
              <a:gd name="connsiteY3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00" h="752475">
                <a:moveTo>
                  <a:pt x="0" y="0"/>
                </a:moveTo>
                <a:cubicBezTo>
                  <a:pt x="704850" y="84931"/>
                  <a:pt x="1409700" y="169863"/>
                  <a:pt x="1562100" y="266700"/>
                </a:cubicBezTo>
                <a:cubicBezTo>
                  <a:pt x="1714500" y="363538"/>
                  <a:pt x="755650" y="500062"/>
                  <a:pt x="914400" y="581025"/>
                </a:cubicBezTo>
                <a:cubicBezTo>
                  <a:pt x="1073150" y="661988"/>
                  <a:pt x="1793875" y="707231"/>
                  <a:pt x="2514600" y="752475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1B3566C9-EA4A-4BED-80F3-ACB24C402DCC}"/>
              </a:ext>
            </a:extLst>
          </p:cNvPr>
          <p:cNvSpPr/>
          <p:nvPr/>
        </p:nvSpPr>
        <p:spPr>
          <a:xfrm>
            <a:off x="1590675" y="3619500"/>
            <a:ext cx="3714750" cy="2962275"/>
          </a:xfrm>
          <a:custGeom>
            <a:avLst/>
            <a:gdLst>
              <a:gd name="connsiteX0" fmla="*/ 0 w 3714750"/>
              <a:gd name="connsiteY0" fmla="*/ 2962275 h 2962275"/>
              <a:gd name="connsiteX1" fmla="*/ 3105150 w 3714750"/>
              <a:gd name="connsiteY1" fmla="*/ 2019300 h 2962275"/>
              <a:gd name="connsiteX2" fmla="*/ 2038350 w 3714750"/>
              <a:gd name="connsiteY2" fmla="*/ 666750 h 2962275"/>
              <a:gd name="connsiteX3" fmla="*/ 3714750 w 3714750"/>
              <a:gd name="connsiteY3" fmla="*/ 0 h 2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2962275">
                <a:moveTo>
                  <a:pt x="0" y="2962275"/>
                </a:moveTo>
                <a:cubicBezTo>
                  <a:pt x="1382712" y="2682081"/>
                  <a:pt x="2765425" y="2401887"/>
                  <a:pt x="3105150" y="2019300"/>
                </a:cubicBezTo>
                <a:cubicBezTo>
                  <a:pt x="3444875" y="1636713"/>
                  <a:pt x="1936750" y="1003300"/>
                  <a:pt x="2038350" y="666750"/>
                </a:cubicBezTo>
                <a:cubicBezTo>
                  <a:pt x="2139950" y="330200"/>
                  <a:pt x="2927350" y="165100"/>
                  <a:pt x="3714750" y="0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1FC13-07A8-441C-8AD5-3B8D24AC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41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9D94C8-3FF7-4EEC-9EF9-30F462B59609}"/>
              </a:ext>
            </a:extLst>
          </p:cNvPr>
          <p:cNvSpPr txBox="1"/>
          <p:nvPr/>
        </p:nvSpPr>
        <p:spPr>
          <a:xfrm>
            <a:off x="3753491" y="513341"/>
            <a:ext cx="19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Niveau 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A6ACC-7BE6-4341-80EB-C1BAFA24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0937" y="14848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50163-1362-496F-9E58-132E55D7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26" y="1484889"/>
            <a:ext cx="877761" cy="125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5EBB0-83DC-4CB3-B4D1-116FB866A0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59547" y="1484889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1C3D9D-46CD-4763-B664-A4320BA96C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1070" y="1484889"/>
            <a:ext cx="879448" cy="124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BF5B2C-ACF5-4E32-9934-18B39DA185CC}"/>
              </a:ext>
            </a:extLst>
          </p:cNvPr>
          <p:cNvSpPr txBox="1"/>
          <p:nvPr/>
        </p:nvSpPr>
        <p:spPr>
          <a:xfrm>
            <a:off x="1365273" y="3782210"/>
            <a:ext cx="6686446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Apprentissage oblige :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Faire produire en tandem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Pas d’évaluation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Simplement indiquer où sont les « fautes »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Faire corriger en tandem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Éventuellement noter, mais surtout : PUBLIER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Beaucoup de gratifications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Le plus d’outils possible : pairs, dictionnaires, Google translate, </a:t>
            </a:r>
            <a:b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modèles, </a:t>
            </a:r>
            <a:r>
              <a:rPr lang="fr-FR" i="1" u="sng" dirty="0">
                <a:latin typeface="Arial" panose="020B0604020202020204" pitchFamily="34" charset="0"/>
                <a:cs typeface="Arial" panose="020B0604020202020204" pitchFamily="34" charset="0"/>
              </a:rPr>
              <a:t>question du téléphone mobile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131C8B-E79C-4DE8-A45B-750DD9AD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36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10919-34E0-4AC9-87C1-F32E69629CAE}"/>
              </a:ext>
            </a:extLst>
          </p:cNvPr>
          <p:cNvSpPr txBox="1"/>
          <p:nvPr/>
        </p:nvSpPr>
        <p:spPr>
          <a:xfrm>
            <a:off x="3383335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442645-1B93-4512-AB32-4AD68EE7CE48}"/>
              </a:ext>
            </a:extLst>
          </p:cNvPr>
          <p:cNvSpPr txBox="1"/>
          <p:nvPr/>
        </p:nvSpPr>
        <p:spPr>
          <a:xfrm>
            <a:off x="1997049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02320C-640B-41A8-BCD2-319FB24472B3}"/>
              </a:ext>
            </a:extLst>
          </p:cNvPr>
          <p:cNvSpPr txBox="1"/>
          <p:nvPr/>
        </p:nvSpPr>
        <p:spPr>
          <a:xfrm>
            <a:off x="4769621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029C85-9824-4914-B527-D3315A75ACF5}"/>
              </a:ext>
            </a:extLst>
          </p:cNvPr>
          <p:cNvSpPr txBox="1"/>
          <p:nvPr/>
        </p:nvSpPr>
        <p:spPr>
          <a:xfrm>
            <a:off x="6155908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</p:spTree>
    <p:extLst>
      <p:ext uri="{BB962C8B-B14F-4D97-AF65-F5344CB8AC3E}">
        <p14:creationId xmlns:p14="http://schemas.microsoft.com/office/powerpoint/2010/main" val="359905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B4A4E9-09B4-4D8A-896D-CD8A68FBAEBF}"/>
              </a:ext>
            </a:extLst>
          </p:cNvPr>
          <p:cNvSpPr txBox="1"/>
          <p:nvPr/>
        </p:nvSpPr>
        <p:spPr>
          <a:xfrm>
            <a:off x="441267" y="273800"/>
            <a:ext cx="557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Comment corriger productions écrites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F09919-AD60-4CE2-94C4-A42BAEF43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77" y="1624864"/>
            <a:ext cx="6674627" cy="4040534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7F01284-CA08-4A47-AA1E-657637846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753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2EAC15-3303-4CDC-90C6-006AB5097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44" b="-1389"/>
          <a:stretch/>
        </p:blipFill>
        <p:spPr>
          <a:xfrm>
            <a:off x="0" y="0"/>
            <a:ext cx="9216955" cy="47720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9D5CAD-10CE-4137-9293-1DB26AE8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2686050"/>
            <a:ext cx="3450482" cy="401955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DE10FD-4787-4C35-ACB5-C550C369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38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340BF0-B51F-4021-8EF1-3D45D7FDA0D1}"/>
              </a:ext>
            </a:extLst>
          </p:cNvPr>
          <p:cNvSpPr txBox="1"/>
          <p:nvPr/>
        </p:nvSpPr>
        <p:spPr>
          <a:xfrm>
            <a:off x="4908487" y="4769316"/>
            <a:ext cx="309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 pas oublier que 12 années !</a:t>
            </a:r>
          </a:p>
          <a:p>
            <a:r>
              <a:rPr lang="fr-FR" dirty="0"/>
              <a:t>Si pas le temps, oralement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A82642-6D23-4AC2-9EE4-5675005E7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53" y="5345971"/>
            <a:ext cx="1746393" cy="15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8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88C28FA-7E1E-42E1-BD3B-EA628B1EE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45" y="0"/>
            <a:ext cx="490931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3227F5-5EDA-441F-9656-5A00A0E6D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9806" t="43889" r="3104" b="29444"/>
          <a:stretch/>
        </p:blipFill>
        <p:spPr>
          <a:xfrm>
            <a:off x="3667124" y="1677588"/>
            <a:ext cx="5476875" cy="4332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8B8F6D-38D3-4670-B61E-2C01AA40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39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073CAB-88AA-48D2-BDBE-5B9236BC2E5F}"/>
              </a:ext>
            </a:extLst>
          </p:cNvPr>
          <p:cNvSpPr txBox="1"/>
          <p:nvPr/>
        </p:nvSpPr>
        <p:spPr>
          <a:xfrm>
            <a:off x="5196025" y="663106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40D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Phrases les plus simples possibles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71B704-3DE6-4BE5-B7B2-14553052E6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57" y="5438879"/>
            <a:ext cx="1746393" cy="15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8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CA4460-9D6F-49D8-8651-AABF117C2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3" b="28392"/>
          <a:stretch/>
        </p:blipFill>
        <p:spPr>
          <a:xfrm>
            <a:off x="249477" y="1503053"/>
            <a:ext cx="8645045" cy="5199798"/>
          </a:xfrm>
          <a:prstGeom prst="rect">
            <a:avLst/>
          </a:prstGeom>
        </p:spPr>
      </p:pic>
      <p:pic>
        <p:nvPicPr>
          <p:cNvPr id="4" name="Image 3" descr="Une image contenant dessin, lumière, signe&#10;&#10;Description générée automatiquement">
            <a:extLst>
              <a:ext uri="{FF2B5EF4-FFF2-40B4-BE49-F238E27FC236}">
                <a16:creationId xmlns:a16="http://schemas.microsoft.com/office/drawing/2014/main" id="{346D2910-8D74-4B78-86F7-426906880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6253"/>
            <a:ext cx="3048000" cy="1066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EE926E-6129-4051-8880-C220CE9D63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0" y="1704516"/>
            <a:ext cx="1762371" cy="7144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A8914D-EDB1-4A82-8C5B-4FE5162B1D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249477" y="3485791"/>
            <a:ext cx="6360329" cy="71447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DD4CE3D-59E9-4D2D-9924-737F926B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01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44571A-F0B0-4DA5-AB5B-A7C91EF01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164" y="0"/>
            <a:ext cx="677712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4DFD3C-BD8C-4B25-9ABA-AA6E0EB9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546B8D-91D1-4174-8C91-917974004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53" y="5345971"/>
            <a:ext cx="1746393" cy="15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4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F4B17E7-DC3A-4439-940C-8CFD4B19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52222"/>
          <a:stretch/>
        </p:blipFill>
        <p:spPr>
          <a:xfrm>
            <a:off x="188538" y="642850"/>
            <a:ext cx="8766924" cy="423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C8C413-0CB5-4B62-95DC-B1D90FE9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3839C3-54E5-43A7-A182-A1CFC9E076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53" y="5345971"/>
            <a:ext cx="1746393" cy="15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78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9D94C8-3FF7-4EEC-9EF9-30F462B59609}"/>
              </a:ext>
            </a:extLst>
          </p:cNvPr>
          <p:cNvSpPr txBox="1"/>
          <p:nvPr/>
        </p:nvSpPr>
        <p:spPr>
          <a:xfrm>
            <a:off x="3753491" y="513341"/>
            <a:ext cx="1910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Niveau 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7A6ACC-7BE6-4341-80EB-C1BAFA2443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70937" y="1484889"/>
            <a:ext cx="888929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E50163-1362-496F-9E58-132E55D7D1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0826" y="1484889"/>
            <a:ext cx="877761" cy="125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75EBB0-83DC-4CB3-B4D1-116FB866A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547" y="1484889"/>
            <a:ext cx="880563" cy="125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1C3D9D-46CD-4763-B664-A4320BA96C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1070" y="1484889"/>
            <a:ext cx="879448" cy="124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BF5B2C-ACF5-4E32-9934-18B39DA185CC}"/>
              </a:ext>
            </a:extLst>
          </p:cNvPr>
          <p:cNvSpPr txBox="1"/>
          <p:nvPr/>
        </p:nvSpPr>
        <p:spPr>
          <a:xfrm>
            <a:off x="3256816" y="3782210"/>
            <a:ext cx="2903359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Apprentissage oblige :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Faire travailler at home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Pas d’évaluation</a:t>
            </a: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Beaucoup de gratifications</a:t>
            </a:r>
          </a:p>
          <a:p>
            <a:pPr algn="ctr"/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… vain !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3131C8B-E79C-4DE8-A45B-750DD9AD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42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210919-34E0-4AC9-87C1-F32E69629CAE}"/>
              </a:ext>
            </a:extLst>
          </p:cNvPr>
          <p:cNvSpPr txBox="1"/>
          <p:nvPr/>
        </p:nvSpPr>
        <p:spPr>
          <a:xfrm>
            <a:off x="3383335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9442645-1B93-4512-AB32-4AD68EE7CE48}"/>
              </a:ext>
            </a:extLst>
          </p:cNvPr>
          <p:cNvSpPr txBox="1"/>
          <p:nvPr/>
        </p:nvSpPr>
        <p:spPr>
          <a:xfrm>
            <a:off x="1997049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02320C-640B-41A8-BCD2-319FB24472B3}"/>
              </a:ext>
            </a:extLst>
          </p:cNvPr>
          <p:cNvSpPr txBox="1"/>
          <p:nvPr/>
        </p:nvSpPr>
        <p:spPr>
          <a:xfrm>
            <a:off x="4769621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029C85-9824-4914-B527-D3315A75ACF5}"/>
              </a:ext>
            </a:extLst>
          </p:cNvPr>
          <p:cNvSpPr txBox="1"/>
          <p:nvPr/>
        </p:nvSpPr>
        <p:spPr>
          <a:xfrm>
            <a:off x="6155908" y="2783951"/>
            <a:ext cx="123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Épreuve 4</a:t>
            </a:r>
          </a:p>
        </p:txBody>
      </p:sp>
    </p:spTree>
    <p:extLst>
      <p:ext uri="{BB962C8B-B14F-4D97-AF65-F5344CB8AC3E}">
        <p14:creationId xmlns:p14="http://schemas.microsoft.com/office/powerpoint/2010/main" val="8060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BE67A4-8C62-43C8-9053-19F6D1EBA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5" y="0"/>
            <a:ext cx="648179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D23CE6-2D35-4CE9-8A5E-B7EAA4B5A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6292">
            <a:off x="6470505" y="377852"/>
            <a:ext cx="2654016" cy="206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74B3C0-2037-4202-B800-83261426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95B3D4-ACAC-43AA-8622-A7FE88AF46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19" y="3575360"/>
            <a:ext cx="1746393" cy="15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83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25577A-8C10-42E3-B79D-571EDD18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0EF0A32-DAAF-48F5-8F66-ADD6C02E3549}"/>
              </a:ext>
            </a:extLst>
          </p:cNvPr>
          <p:cNvSpPr txBox="1"/>
          <p:nvPr/>
        </p:nvSpPr>
        <p:spPr>
          <a:xfrm>
            <a:off x="1604356" y="4757246"/>
            <a:ext cx="487825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… CONSEILS AUX ÉLÈVES :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Jeter des ponts vers d’autres langues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Utiliser son bon sens (il n’y a jamais de piège)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Remplir TOUTES les cases à cocher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Dans le doute, privilégier A ou B, jamais 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09C0D2-0F63-4941-A660-649463616B8C}"/>
              </a:ext>
            </a:extLst>
          </p:cNvPr>
          <p:cNvSpPr txBox="1"/>
          <p:nvPr/>
        </p:nvSpPr>
        <p:spPr>
          <a:xfrm>
            <a:off x="1604356" y="1354976"/>
            <a:ext cx="5365571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… CONSEILS AUX PROFS :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Ne jamais se limiter à donner les bonnes réponses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Ne jamais justifier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Toujours FAIRE justifier par un/des élèves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F3F45C-9202-426D-B3CA-08559ECB1767}"/>
              </a:ext>
            </a:extLst>
          </p:cNvPr>
          <p:cNvSpPr txBox="1"/>
          <p:nvPr/>
        </p:nvSpPr>
        <p:spPr>
          <a:xfrm>
            <a:off x="1604356" y="59884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DERNIERS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A98771-6AD6-4C40-8C30-33EBAAC43A80}"/>
              </a:ext>
            </a:extLst>
          </p:cNvPr>
          <p:cNvSpPr/>
          <p:nvPr/>
        </p:nvSpPr>
        <p:spPr>
          <a:xfrm>
            <a:off x="781396" y="598848"/>
            <a:ext cx="640080" cy="5712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123E6F3-C3DC-4D8F-9BFA-E8F1FE5DD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18" y="3058213"/>
            <a:ext cx="1746393" cy="1512029"/>
          </a:xfrm>
          <a:prstGeom prst="rect">
            <a:avLst/>
          </a:prstGeom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833DC95-47BA-4BFF-8F33-EB1EFC7907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938">
            <a:off x="5884251" y="3007119"/>
            <a:ext cx="1532467" cy="1532467"/>
          </a:xfrm>
          <a:prstGeom prst="rect">
            <a:avLst/>
          </a:prstGeom>
        </p:spPr>
      </p:pic>
      <p:pic>
        <p:nvPicPr>
          <p:cNvPr id="13" name="Image 12" descr="Résultat de recherche d'images pour &quot;karaoké humour&quot;">
            <a:extLst>
              <a:ext uri="{FF2B5EF4-FFF2-40B4-BE49-F238E27FC236}">
                <a16:creationId xmlns:a16="http://schemas.microsoft.com/office/drawing/2014/main" id="{11C69055-E6BD-4117-94AF-312479BF802A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3" y="2770252"/>
            <a:ext cx="2124872" cy="19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23E58B9-DF64-4AC3-BE4C-5C24F0F92C99}"/>
              </a:ext>
            </a:extLst>
          </p:cNvPr>
          <p:cNvSpPr txBox="1"/>
          <p:nvPr/>
        </p:nvSpPr>
        <p:spPr>
          <a:xfrm rot="20667318">
            <a:off x="4742369" y="2883539"/>
            <a:ext cx="10005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b="1" dirty="0">
                <a:solidFill>
                  <a:srgbClr val="F40D0A"/>
                </a:solidFill>
                <a:latin typeface="Comic Sans MS" panose="030F0702030302020204" pitchFamily="66" charset="0"/>
              </a:rPr>
              <a:t>X</a:t>
            </a:r>
          </a:p>
        </p:txBody>
      </p:sp>
      <p:pic>
        <p:nvPicPr>
          <p:cNvPr id="15" name="Graphique 14" descr="Document">
            <a:extLst>
              <a:ext uri="{FF2B5EF4-FFF2-40B4-BE49-F238E27FC236}">
                <a16:creationId xmlns:a16="http://schemas.microsoft.com/office/drawing/2014/main" id="{49D269D5-0011-46CF-B0A4-E9D606262E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92848">
            <a:off x="4796871" y="3174552"/>
            <a:ext cx="914400" cy="914400"/>
          </a:xfrm>
          <a:prstGeom prst="rect">
            <a:avLst/>
          </a:prstGeom>
        </p:spPr>
      </p:pic>
      <p:pic>
        <p:nvPicPr>
          <p:cNvPr id="16" name="Picture 2" descr="Résultat de recherche d'images pour &quot;sens giratoire&quot;">
            <a:extLst>
              <a:ext uri="{FF2B5EF4-FFF2-40B4-BE49-F238E27FC236}">
                <a16:creationId xmlns:a16="http://schemas.microsoft.com/office/drawing/2014/main" id="{51701840-228D-4851-82AA-D39E15BB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848">
            <a:off x="3566266" y="320462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que 16" descr="Document">
            <a:extLst>
              <a:ext uri="{FF2B5EF4-FFF2-40B4-BE49-F238E27FC236}">
                <a16:creationId xmlns:a16="http://schemas.microsoft.com/office/drawing/2014/main" id="{29186925-9652-4C12-8CF2-9233F74606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92848">
            <a:off x="2660516" y="35354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0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50C908D-5E51-4935-90A4-6810D29B0213}"/>
              </a:ext>
            </a:extLst>
          </p:cNvPr>
          <p:cNvGrpSpPr/>
          <p:nvPr/>
        </p:nvGrpSpPr>
        <p:grpSpPr>
          <a:xfrm>
            <a:off x="3031744" y="2587252"/>
            <a:ext cx="5486400" cy="3636734"/>
            <a:chOff x="1371600" y="762000"/>
            <a:chExt cx="5486400" cy="36367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D12BC-585D-4DD9-B563-0DF156738BD7}"/>
                </a:ext>
              </a:extLst>
            </p:cNvPr>
            <p:cNvSpPr/>
            <p:nvPr/>
          </p:nvSpPr>
          <p:spPr>
            <a:xfrm>
              <a:off x="1371600" y="1828800"/>
              <a:ext cx="5486400" cy="2569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fr-FR" sz="1200" dirty="0"/>
            </a:p>
            <a:p>
              <a:pPr algn="r"/>
              <a:r>
                <a:rPr lang="fr-FR" sz="1200" dirty="0"/>
                <a:t>Université Aristote de Thessaloniki (Grèce) </a:t>
              </a:r>
            </a:p>
            <a:p>
              <a:pPr algn="r"/>
              <a:r>
                <a:rPr lang="fr-FR" sz="1200" dirty="0"/>
                <a:t>Département de Langue et de Littérature françaises</a:t>
              </a:r>
            </a:p>
            <a:p>
              <a:pPr algn="r"/>
              <a:endParaRPr lang="fr-FR" sz="1200" dirty="0"/>
            </a:p>
            <a:p>
              <a:pPr algn="r"/>
              <a:r>
                <a:rPr lang="fr-FR" sz="1400" b="1" dirty="0"/>
                <a:t>Préparer efficacement aux examens du ΚΠγ</a:t>
              </a:r>
            </a:p>
            <a:p>
              <a:pPr algn="r"/>
              <a:r>
                <a:rPr lang="fr-FR" sz="1400" b="1" dirty="0"/>
                <a:t>Olivier Delhaye</a:t>
              </a:r>
            </a:p>
            <a:p>
              <a:pPr algn="r"/>
              <a:endParaRPr lang="fr-FR" sz="1200" dirty="0"/>
            </a:p>
            <a:p>
              <a:pPr algn="r"/>
              <a:r>
                <a:rPr lang="fr-FR" sz="1200" dirty="0"/>
                <a:t> </a:t>
              </a:r>
            </a:p>
            <a:p>
              <a:pPr algn="r"/>
              <a:endParaRPr lang="fr-FR" sz="1200" dirty="0"/>
            </a:p>
            <a:p>
              <a:pPr algn="r"/>
              <a:endParaRPr lang="fr-FR" sz="1200" dirty="0"/>
            </a:p>
            <a:p>
              <a:pPr algn="r"/>
              <a:endParaRPr lang="fr-FR" sz="100" dirty="0"/>
            </a:p>
            <a:p>
              <a:pPr algn="r"/>
              <a:r>
                <a:rPr lang="fr-FR" sz="1200" dirty="0"/>
                <a:t>Œuvre mise à disposition selon les termes de la </a:t>
              </a:r>
            </a:p>
            <a:p>
              <a:pPr algn="r"/>
              <a:r>
                <a:rPr lang="fr-FR" sz="1200" dirty="0"/>
                <a:t>Licence Creative Commons Attribution - Pas d'Utilisation Commerciale</a:t>
              </a:r>
            </a:p>
            <a:p>
              <a:pPr algn="r"/>
              <a:r>
                <a:rPr lang="fr-FR" sz="1200" dirty="0"/>
                <a:t>Pas de Modification 4.0 International </a:t>
              </a:r>
            </a:p>
          </p:txBody>
        </p:sp>
        <p:pic>
          <p:nvPicPr>
            <p:cNvPr id="13" name="Picture 2" descr="http://olimpia.topo.auth.gr/courses/signals/FIGURES/auth_logo_color.jpg">
              <a:extLst>
                <a:ext uri="{FF2B5EF4-FFF2-40B4-BE49-F238E27FC236}">
                  <a16:creationId xmlns:a16="http://schemas.microsoft.com/office/drawing/2014/main" id="{A1D827EA-4303-4BB4-8FDC-A98B272D9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723" y="762000"/>
              <a:ext cx="1064671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BE8EFE4-1D2A-488F-91FA-0F7E4D038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5723723" y="3220630"/>
              <a:ext cx="1029502" cy="510196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56C400-F45B-431E-9AAB-52DA388D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5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4CB3DA-C95E-4EF0-9CA7-CBB01003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9EFA04-E4D9-47D2-B997-4063F9FB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618308" y="1802675"/>
            <a:ext cx="1506583" cy="11301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3A0446-B496-4319-9654-45B0164AC3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134984" y="5199018"/>
            <a:ext cx="722942" cy="357051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4831AB-0FF9-47E8-84E1-8C82DC5F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106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4BFBA9-CB3A-4034-BD55-E722B738D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286"/>
            <a:ext cx="9144000" cy="56454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54F9B4-9114-40AC-94E1-935E436B3A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3779520" y="2743199"/>
            <a:ext cx="5364479" cy="50509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6F46E-E303-4471-BF18-4A8B95EC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94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6303AB-BB6E-4CFB-9AE9-DB25FB781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6" y="0"/>
            <a:ext cx="9021848" cy="6858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0E03C2-455F-4876-B483-E480E5FB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5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12281D2-3994-4847-BE37-4139C827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32"/>
            <a:ext cx="9144000" cy="677173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9BCEA7-D559-4F29-88FD-99691F55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8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F448E7-4D13-42C5-AA1D-ED4319EAFE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4733406" y="2850918"/>
            <a:ext cx="1964055" cy="5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5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A9C394-0F64-4F90-B834-6D632A31A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45" y="0"/>
            <a:ext cx="751871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BCEF2A-1748-4E9D-9308-E69BE286DE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4472247" y="3524249"/>
            <a:ext cx="2709949" cy="50509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FA0C2-9055-419B-A1F2-12D199A1A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7A600-2947-48A1-94D1-9265A5DB0A4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418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2179</TotalTime>
  <Words>814</Words>
  <Application>Microsoft Office PowerPoint</Application>
  <PresentationFormat>Affichage à l'écran (4:3)</PresentationFormat>
  <Paragraphs>253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Arial</vt:lpstr>
      <vt:lpstr>Comic Sans MS</vt:lpstr>
      <vt:lpstr>Calibri Light</vt:lpstr>
      <vt:lpstr>Calibri</vt:lpstr>
      <vt:lpstr>Cambria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Delhaye</dc:creator>
  <cp:lastModifiedBy>Olivier Delhaye</cp:lastModifiedBy>
  <cp:revision>140</cp:revision>
  <dcterms:created xsi:type="dcterms:W3CDTF">2017-05-24T05:17:35Z</dcterms:created>
  <dcterms:modified xsi:type="dcterms:W3CDTF">2026-03-15T21:33:03Z</dcterms:modified>
</cp:coreProperties>
</file>