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303" r:id="rId3"/>
    <p:sldId id="280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8" r:id="rId15"/>
    <p:sldId id="283" r:id="rId16"/>
    <p:sldId id="295" r:id="rId17"/>
    <p:sldId id="282" r:id="rId18"/>
    <p:sldId id="301" r:id="rId19"/>
    <p:sldId id="294" r:id="rId20"/>
    <p:sldId id="296" r:id="rId21"/>
    <p:sldId id="297" r:id="rId22"/>
    <p:sldId id="304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999"/>
    <a:srgbClr val="ED7D31"/>
    <a:srgbClr val="4472C4"/>
    <a:srgbClr val="5A7AB4"/>
    <a:srgbClr val="EFF3FA"/>
    <a:srgbClr val="CFDBF0"/>
    <a:srgbClr val="F0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6167" autoAdjust="0"/>
  </p:normalViewPr>
  <p:slideViewPr>
    <p:cSldViewPr snapToGrid="0">
      <p:cViewPr>
        <p:scale>
          <a:sx n="106" d="100"/>
          <a:sy n="106" d="100"/>
        </p:scale>
        <p:origin x="768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9FCD0-AA86-47D0-8963-A3FD49F9EE1F}" type="datetimeFigureOut">
              <a:rPr lang="fr-FR" smtClean="0"/>
              <a:t>25/01/2020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5987E-3825-41A8-A12E-80DFF0CA46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83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 dirty="0"/>
              <a:t>Instruments</a:t>
            </a:r>
            <a:r>
              <a:rPr lang="fr-FR" sz="1200" dirty="0"/>
              <a:t> qui permettent d’évaluer de façon fiable et valide les acquis réels des enseignants en cours et au terme d’une formation.</a:t>
            </a:r>
          </a:p>
          <a:p>
            <a:endParaRPr lang="fr-FR" sz="1200" dirty="0"/>
          </a:p>
          <a:p>
            <a:r>
              <a:rPr lang="fr-FR" sz="1200" dirty="0"/>
              <a:t>On parle bien de la formation </a:t>
            </a:r>
            <a:r>
              <a:rPr lang="fr-FR" sz="1200" u="sng" dirty="0"/>
              <a:t>d’enseignants</a:t>
            </a:r>
            <a:r>
              <a:rPr lang="fr-FR" sz="1200" dirty="0"/>
              <a:t> et de l’évaluation de cette formation. </a:t>
            </a:r>
          </a:p>
          <a:p>
            <a:endParaRPr lang="fr-FR" sz="1200" dirty="0"/>
          </a:p>
          <a:p>
            <a:r>
              <a:rPr lang="fr-FR" sz="1200" dirty="0"/>
              <a:t>Cette évaluation pourrait être réalisée par un scientifique non spécialiste.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5987E-3825-41A8-A12E-80DFF0CA461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58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dirty="0"/>
              <a:t>Instruments qui permettent d’évaluer de façon fiable et valide les acquis réels des enseignants en cours et au terme d’une formation.</a:t>
            </a:r>
            <a:br>
              <a:rPr lang="fr-FR" sz="2000" dirty="0"/>
            </a:br>
            <a:r>
              <a:rPr lang="fr-FR" sz="2000" dirty="0"/>
              <a:t>On parle bien de la formation d’enseignants et de l’évaluation de cette formation. </a:t>
            </a:r>
            <a:br>
              <a:rPr lang="fr-FR" sz="2000" dirty="0"/>
            </a:br>
            <a:r>
              <a:rPr lang="fr-FR" sz="2000" dirty="0"/>
              <a:t>Cette évaluation pourrait être réalisée par un scientifique non spécialiste.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5987E-3825-41A8-A12E-80DFF0CA461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91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5987E-3825-41A8-A12E-80DFF0CA461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112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5987E-3825-41A8-A12E-80DFF0CA461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845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5987E-3825-41A8-A12E-80DFF0CA461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91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0D69C-D3BB-42D7-ABD9-CC769CE31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FCC44F-5FD6-406C-87A4-473FB4D33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3B6030-296C-4AEC-8372-3A332E19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6958-053D-419C-89BC-D1EB57B60D6A}" type="datetimeFigureOut">
              <a:rPr lang="fr-FR" smtClean="0"/>
              <a:t>25/01/2020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5D394F-7442-465D-8331-E5F0017D4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9F5D47-3B69-4BEB-85BA-42840FD0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BACD-CEB6-451E-AB40-14566D0EA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3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0994E6-093F-47D2-B784-B83C1841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DAA673-6F6B-4A3D-9DC9-D3B55F9BD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6AE0E0-0D16-4394-86D8-B2F3CCF2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6958-053D-419C-89BC-D1EB57B60D6A}" type="datetimeFigureOut">
              <a:rPr lang="fr-FR" smtClean="0"/>
              <a:t>25/01/2020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5D4F32-D69B-4FF3-9B4C-72ACD499B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32B296-C4CC-477F-8082-8E479D903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BACD-CEB6-451E-AB40-14566D0EA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57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687651-2400-4B46-BA75-B06EF0D6BB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8670AF-8ADF-4FF8-AEA4-7AE708907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8DD730-7420-477D-A919-2D8E7A7C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6958-053D-419C-89BC-D1EB57B60D6A}" type="datetimeFigureOut">
              <a:rPr lang="fr-FR" smtClean="0"/>
              <a:t>25/01/2020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7046EA-F3D6-4BC5-AF84-1E51FC05D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7C0BE0-D483-4095-BF91-E97B4FD3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BACD-CEB6-451E-AB40-14566D0EA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15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5FB9FF-BEBD-41BF-8DF3-B296BBDD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7C495F-D2FD-49C5-A0DA-531C1040C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A2C3F1-6FF0-4D50-A6E1-E35DA6A1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6958-053D-419C-89BC-D1EB57B60D6A}" type="datetimeFigureOut">
              <a:rPr lang="fr-FR" smtClean="0"/>
              <a:t>25/01/2020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10EB21-3B1D-40C1-AC73-99F7CCB6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081B6D-7F80-4A50-A417-BCB06F97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BACD-CEB6-451E-AB40-14566D0EA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88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633C8C-FF32-4E22-A7C2-C269530F4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29A5B5-A1F4-4694-8DAD-C9D640F63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34A746-0542-46A3-90F6-DCB89294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6958-053D-419C-89BC-D1EB57B60D6A}" type="datetimeFigureOut">
              <a:rPr lang="fr-FR" smtClean="0"/>
              <a:t>25/01/2020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3008E8-905A-4893-9FC6-80B788E5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4911DF-D1E0-412A-B468-74828A36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BACD-CEB6-451E-AB40-14566D0EA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45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51EA2F-575D-4E4B-A5EC-1D7B12B3B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C8AD2E-B79B-4C85-95A3-B6237256E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06C52A-AA56-4EDB-808F-6D0314325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30AAF7-4B1C-4152-8422-F3D533AD4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6958-053D-419C-89BC-D1EB57B60D6A}" type="datetimeFigureOut">
              <a:rPr lang="fr-FR" smtClean="0"/>
              <a:t>25/01/2020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BADCD2-342A-46A6-B838-AA569EDC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E98B71-CE2B-4DF6-8050-40EB0AD4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BACD-CEB6-451E-AB40-14566D0EA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63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CC938B-81CE-4030-A886-BA1F0AB3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023F05-525A-434B-B102-D944618B6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1735CD-77F8-443F-93C6-F6C4FA805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75EFE8-A333-43A0-8EEE-4EBD55726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4C872F0-4807-44D3-99C3-D8FE6FCD2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10597E-BFEE-4E02-8AED-33AADEFE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6958-053D-419C-89BC-D1EB57B60D6A}" type="datetimeFigureOut">
              <a:rPr lang="fr-FR" smtClean="0"/>
              <a:t>25/01/2020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844BE96-93EB-4A5D-B5DC-09AB5258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01F0A0-969A-4702-B708-F217D275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BACD-CEB6-451E-AB40-14566D0EA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18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E64665-6E16-4260-A5C8-32DB2B83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B4E0E1-EFE5-47A3-902B-C66019CF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6958-053D-419C-89BC-D1EB57B60D6A}" type="datetimeFigureOut">
              <a:rPr lang="fr-FR" smtClean="0"/>
              <a:t>25/01/2020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B3634F-9387-4AF5-8F85-9DDD3F75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EB5C4C-F566-4C6A-BBED-DBF9E6B0D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BACD-CEB6-451E-AB40-14566D0EA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41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74C300-6516-4041-BFEA-4EC16D3C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6958-053D-419C-89BC-D1EB57B60D6A}" type="datetimeFigureOut">
              <a:rPr lang="fr-FR" smtClean="0"/>
              <a:t>25/01/2020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4E7054-A609-4CDF-9E55-0E5AD184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3D8F5F-115F-45F4-812B-65A99667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BACD-CEB6-451E-AB40-14566D0EA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47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CA19D6-3CD1-466E-B18C-B10E57CE6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E10945-9F41-4CAB-B9B6-8EDE521B2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CC3C24-59D4-410F-A9F3-F20C8B927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CB9C3F-03BA-449B-9650-7507AD13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6958-053D-419C-89BC-D1EB57B60D6A}" type="datetimeFigureOut">
              <a:rPr lang="fr-FR" smtClean="0"/>
              <a:t>25/01/2020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E6C37A-F478-4ECD-A3DF-B6793102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2DA306-D8F0-45A3-9CE8-9AE2475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BACD-CEB6-451E-AB40-14566D0EA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12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8096E8-424D-4B49-8DEA-46CC0C97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903723-F355-4701-AE5B-1ADC60900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A3F618-2627-4F50-9FAA-2BB0D5AEF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D29D67-C729-4C0C-8717-DCABDE076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6958-053D-419C-89BC-D1EB57B60D6A}" type="datetimeFigureOut">
              <a:rPr lang="fr-FR" smtClean="0"/>
              <a:t>25/01/2020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DCAA87-2998-4347-B238-8159D89F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988BF5-0613-4FCE-86B9-DC58A6D7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BACD-CEB6-451E-AB40-14566D0EA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71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B56681-82D1-4907-A618-69166C9CB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B7D7CD-C7A9-4652-923F-97ABC9E45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F97EF1-51FD-49B5-AF17-895E204FF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E6958-053D-419C-89BC-D1EB57B60D6A}" type="datetimeFigureOut">
              <a:rPr lang="fr-FR" smtClean="0"/>
              <a:t>25/01/2020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F39AB8-8614-4992-B7A7-C76161C83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1D429F-641D-440A-8EF4-CB046DE3B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9BACD-CEB6-451E-AB40-14566D0EA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45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TVMxw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https://public.olivierdelhaye.eu/diaviou/images/ucy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https://public.olivierdelhaye.eu/diaviou/images/frl.png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https://public.olivierdelhaye.eu/diaviou/images/ucl.png" TargetMode="External"/><Relationship Id="rId4" Type="http://schemas.openxmlformats.org/officeDocument/2006/relationships/image" Target="https://public.olivierdelhaye.eu/diaviou/images/diavioulogo.jpg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12924" y="-1"/>
            <a:ext cx="1107907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/>
              <a:t>Conference on teacher training</a:t>
            </a:r>
            <a:br>
              <a:rPr lang="fr-FR" sz="1400" b="1"/>
            </a:br>
            <a:r>
              <a:rPr lang="fr-FR" sz="1400"/>
              <a:t>18h30 – 20h00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036C20-CBCE-4524-AB12-CE8147762853}"/>
              </a:ext>
            </a:extLst>
          </p:cNvPr>
          <p:cNvSpPr/>
          <p:nvPr/>
        </p:nvSpPr>
        <p:spPr>
          <a:xfrm>
            <a:off x="5592494" y="3435400"/>
            <a:ext cx="70016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fr-FR" sz="4000" b="1" dirty="0">
                <a:solidFill>
                  <a:srgbClr val="5A7A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 des enseignants :</a:t>
            </a:r>
            <a:br>
              <a:rPr lang="fr-FR" sz="4000" b="1" dirty="0">
                <a:solidFill>
                  <a:srgbClr val="5A7A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b="1" dirty="0">
                <a:solidFill>
                  <a:srgbClr val="5A7A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évaluation de sa qualité</a:t>
            </a:r>
            <a:endParaRPr lang="fr-FR" sz="4000" dirty="0">
              <a:solidFill>
                <a:srgbClr val="5A7AB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4CC2BB22-C3AE-49A3-BB30-8253D5688D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819651" cy="3407494"/>
          </a:xfrm>
          <a:prstGeom prst="rect">
            <a:avLst/>
          </a:prstGeom>
        </p:spPr>
      </p:pic>
      <p:pic>
        <p:nvPicPr>
          <p:cNvPr id="10" name="Image 9" descr="Une image contenant texte, journal&#10;&#10;Description générée automatiquement">
            <a:extLst>
              <a:ext uri="{FF2B5EF4-FFF2-40B4-BE49-F238E27FC236}">
                <a16:creationId xmlns:a16="http://schemas.microsoft.com/office/drawing/2014/main" id="{D44E5175-084D-461A-BB4A-9D64461EA1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55641"/>
            <a:ext cx="4819651" cy="34074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A0131D-5285-47BE-9DA8-3776D86985D9}"/>
              </a:ext>
            </a:extLst>
          </p:cNvPr>
          <p:cNvSpPr/>
          <p:nvPr/>
        </p:nvSpPr>
        <p:spPr>
          <a:xfrm>
            <a:off x="5592494" y="535347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5A7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Olivier Delhaye</a:t>
            </a:r>
          </a:p>
          <a:p>
            <a:r>
              <a:rPr lang="fr-FR" sz="2000" dirty="0">
                <a:solidFill>
                  <a:srgbClr val="5A7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Didacticien des langues</a:t>
            </a:r>
          </a:p>
          <a:p>
            <a:r>
              <a:rPr lang="fr-FR" sz="2000" dirty="0">
                <a:solidFill>
                  <a:srgbClr val="5A7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Université Aristote de Thessaloniki &amp;</a:t>
            </a:r>
          </a:p>
          <a:p>
            <a:r>
              <a:rPr lang="fr-FR" sz="2000" dirty="0" err="1">
                <a:solidFill>
                  <a:srgbClr val="5A7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Méthodal</a:t>
            </a:r>
            <a:r>
              <a:rPr lang="fr-FR" sz="2000" dirty="0">
                <a:solidFill>
                  <a:srgbClr val="5A7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5A7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OpenLab</a:t>
            </a:r>
            <a:endParaRPr lang="fr-FR" sz="2000" dirty="0">
              <a:solidFill>
                <a:srgbClr val="5A7A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23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12924" y="0"/>
            <a:ext cx="1107907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 rot="16200000">
            <a:off x="-2872538" y="2872540"/>
            <a:ext cx="6858001" cy="1112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OUTILS  TICE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0DC59DF-5E08-4C5F-A0CB-62EC45E7927C}"/>
              </a:ext>
            </a:extLst>
          </p:cNvPr>
          <p:cNvSpPr txBox="1">
            <a:spLocks/>
          </p:cNvSpPr>
          <p:nvPr/>
        </p:nvSpPr>
        <p:spPr>
          <a:xfrm>
            <a:off x="7023937" y="218574"/>
            <a:ext cx="1676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FR" b="1" dirty="0">
                <a:solidFill>
                  <a:schemeClr val="accent1"/>
                </a:solidFill>
                <a:latin typeface="+mn-lt"/>
                <a:ea typeface="MS Mincho"/>
              </a:rPr>
              <a:t>Outils</a:t>
            </a:r>
            <a:endParaRPr lang="fr-FR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A87FB-F9A7-437A-9A49-5E068E051D8E}"/>
              </a:ext>
            </a:extLst>
          </p:cNvPr>
          <p:cNvSpPr/>
          <p:nvPr/>
        </p:nvSpPr>
        <p:spPr>
          <a:xfrm>
            <a:off x="7071562" y="1138551"/>
            <a:ext cx="1676400" cy="507831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CHAMILO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CLAROLINE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DOKEOS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e-CLASS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EFRONT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ELGG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FORMAGRI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GANESHA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ILIAS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it-IT" dirty="0"/>
              <a:t>JALON</a:t>
            </a:r>
            <a:endParaRPr lang="fr-FR" dirty="0"/>
          </a:p>
          <a:p>
            <a:endParaRPr lang="it-IT" dirty="0"/>
          </a:p>
          <a:p>
            <a:endParaRPr lang="fr-FR" dirty="0"/>
          </a:p>
          <a:p>
            <a:r>
              <a:rPr lang="it-IT" dirty="0"/>
              <a:t>PLEI@D</a:t>
            </a:r>
            <a:endParaRPr lang="fr-FR" dirty="0"/>
          </a:p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PROMÉTHÉE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SAKAI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SPIRAL</a:t>
            </a:r>
          </a:p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TRIADE</a:t>
            </a: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WIMS</a:t>
            </a:r>
          </a:p>
        </p:txBody>
      </p:sp>
      <p:pic>
        <p:nvPicPr>
          <p:cNvPr id="6" name="Picture 2" descr="https://moodle.org/theme/image.php/moodleorgcleaned_moodleorg/theme_moodleorgcleaned/1412238651/moodle-logo">
            <a:extLst>
              <a:ext uri="{FF2B5EF4-FFF2-40B4-BE49-F238E27FC236}">
                <a16:creationId xmlns:a16="http://schemas.microsoft.com/office/drawing/2014/main" id="{303DB388-153A-49CB-8574-C09B15748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62" y="3866148"/>
            <a:ext cx="194310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DB878F0-93E1-4EFA-9CBA-E162C6A4F481}"/>
              </a:ext>
            </a:extLst>
          </p:cNvPr>
          <p:cNvSpPr txBox="1"/>
          <p:nvPr/>
        </p:nvSpPr>
        <p:spPr>
          <a:xfrm>
            <a:off x="2309062" y="4030216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Méthodologie socioconstructiviste </a:t>
            </a:r>
            <a:r>
              <a:rPr lang="fr-FR" dirty="0">
                <a:latin typeface="Calibri"/>
                <a:cs typeface="Arial" panose="020B0604020202020204" pitchFamily="34" charset="0"/>
              </a:rPr>
              <a:t>→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0C504F-36D7-4DA9-AF52-6909916BB8BF}"/>
              </a:ext>
            </a:extLst>
          </p:cNvPr>
          <p:cNvSpPr/>
          <p:nvPr/>
        </p:nvSpPr>
        <p:spPr>
          <a:xfrm>
            <a:off x="8278982" y="6422130"/>
            <a:ext cx="383130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Dougiamas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&amp; Taylor P.C. (2003) </a:t>
            </a:r>
          </a:p>
        </p:txBody>
      </p:sp>
    </p:spTree>
    <p:extLst>
      <p:ext uri="{BB962C8B-B14F-4D97-AF65-F5344CB8AC3E}">
        <p14:creationId xmlns:p14="http://schemas.microsoft.com/office/powerpoint/2010/main" val="274637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12924" y="0"/>
            <a:ext cx="1107907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 rot="16200000">
            <a:off x="-2872538" y="2872540"/>
            <a:ext cx="6858001" cy="1112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OUTILS  TICE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04704D-5B6C-4E35-8338-8E21A16518AB}"/>
              </a:ext>
            </a:extLst>
          </p:cNvPr>
          <p:cNvSpPr/>
          <p:nvPr/>
        </p:nvSpPr>
        <p:spPr>
          <a:xfrm>
            <a:off x="5385637" y="1752600"/>
            <a:ext cx="654918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cs typeface="Arial" panose="020B0604020202020204" pitchFamily="34" charset="0"/>
              </a:rPr>
              <a:t>FORUM</a:t>
            </a:r>
          </a:p>
          <a:p>
            <a:pPr>
              <a:spcAft>
                <a:spcPts val="600"/>
              </a:spcAft>
            </a:pPr>
            <a:r>
              <a:rPr lang="fr-FR" sz="2400" dirty="0">
                <a:cs typeface="Arial" panose="020B0604020202020204" pitchFamily="34" charset="0"/>
              </a:rPr>
              <a:t>Outil privilégié pour l’interaction sociale/cognitive :</a:t>
            </a:r>
          </a:p>
          <a:p>
            <a:pPr>
              <a:spcAft>
                <a:spcPts val="600"/>
              </a:spcAft>
            </a:pPr>
            <a:r>
              <a:rPr lang="fr-FR" sz="2400" dirty="0">
                <a:cs typeface="Arial" panose="020B0604020202020204" pitchFamily="34" charset="0"/>
              </a:rPr>
              <a:t>Diversification des types de forums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fr-FR" sz="2400" b="1" dirty="0">
                <a:cs typeface="Arial" panose="020B0604020202020204" pitchFamily="34" charset="0"/>
              </a:rPr>
              <a:t>Table ronde </a:t>
            </a:r>
            <a:r>
              <a:rPr lang="fr-FR" sz="2400" dirty="0">
                <a:cs typeface="Arial" panose="020B0604020202020204" pitchFamily="34" charset="0"/>
              </a:rPr>
              <a:t>autour d’une question convenue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fr-FR" sz="2400" b="1" dirty="0">
                <a:cs typeface="Arial" panose="020B0604020202020204" pitchFamily="34" charset="0"/>
              </a:rPr>
              <a:t>Débat caché 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fr-FR" sz="2400" b="1" dirty="0">
                <a:cs typeface="Arial" panose="020B0604020202020204" pitchFamily="34" charset="0"/>
              </a:rPr>
              <a:t>Salon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E803AC1-001D-4623-B8E4-6625C65780A7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Outils d’apprentissage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FB0DD9-4592-491B-B052-4F62C347DD4E}"/>
              </a:ext>
            </a:extLst>
          </p:cNvPr>
          <p:cNvSpPr/>
          <p:nvPr/>
        </p:nvSpPr>
        <p:spPr>
          <a:xfrm>
            <a:off x="1568623" y="3368070"/>
            <a:ext cx="26629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Qualité </a:t>
            </a:r>
          </a:p>
          <a:p>
            <a:pPr algn="ctr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                    ↑  </a:t>
            </a:r>
          </a:p>
          <a:p>
            <a:pPr algn="r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modalités </a:t>
            </a:r>
            <a:br>
              <a:rPr lang="fr-F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 fonctionnement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090E1C-7E96-45E7-8C34-022560FFA1ED}"/>
              </a:ext>
            </a:extLst>
          </p:cNvPr>
          <p:cNvSpPr/>
          <p:nvPr/>
        </p:nvSpPr>
        <p:spPr>
          <a:xfrm>
            <a:off x="7545301" y="5275927"/>
            <a:ext cx="464669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Situation-problème 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réelle ou 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réaliste, vraisemblable, probable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B3C1135-8A50-4D84-8BE1-06812066FA88}"/>
              </a:ext>
            </a:extLst>
          </p:cNvPr>
          <p:cNvCxnSpPr>
            <a:cxnSpLocks/>
          </p:cNvCxnSpPr>
          <p:nvPr/>
        </p:nvCxnSpPr>
        <p:spPr>
          <a:xfrm flipV="1">
            <a:off x="8410575" y="3600450"/>
            <a:ext cx="1885950" cy="15716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4CC2924-5108-4EA0-8E02-25D824E66EB5}"/>
              </a:ext>
            </a:extLst>
          </p:cNvPr>
          <p:cNvCxnSpPr>
            <a:cxnSpLocks/>
          </p:cNvCxnSpPr>
          <p:nvPr/>
        </p:nvCxnSpPr>
        <p:spPr>
          <a:xfrm flipV="1">
            <a:off x="4318837" y="3524250"/>
            <a:ext cx="1148513" cy="9196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060E074-747F-4B54-827F-6E5ECAC6DEDB}"/>
              </a:ext>
            </a:extLst>
          </p:cNvPr>
          <p:cNvCxnSpPr>
            <a:cxnSpLocks/>
          </p:cNvCxnSpPr>
          <p:nvPr/>
        </p:nvCxnSpPr>
        <p:spPr>
          <a:xfrm flipH="1" flipV="1">
            <a:off x="7648575" y="3946451"/>
            <a:ext cx="762000" cy="12256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02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12924" y="0"/>
            <a:ext cx="1107907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 rot="16200000">
            <a:off x="-2872538" y="2872540"/>
            <a:ext cx="6858001" cy="1112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3C9AEA-71FA-468F-973D-4279664603AF}"/>
              </a:ext>
            </a:extLst>
          </p:cNvPr>
          <p:cNvSpPr/>
          <p:nvPr/>
        </p:nvSpPr>
        <p:spPr>
          <a:xfrm>
            <a:off x="1733550" y="3759271"/>
            <a:ext cx="638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 moyenne,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3000 messages échangés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7A14AAE-DF68-49EB-995D-C80EDEA72E3C}"/>
              </a:ext>
            </a:extLst>
          </p:cNvPr>
          <p:cNvSpPr txBox="1">
            <a:spLocks/>
          </p:cNvSpPr>
          <p:nvPr/>
        </p:nvSpPr>
        <p:spPr>
          <a:xfrm>
            <a:off x="1733550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Corpus d’analyse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52091F-C450-4604-9D6D-3C01F62A735E}"/>
              </a:ext>
            </a:extLst>
          </p:cNvPr>
          <p:cNvSpPr/>
          <p:nvPr/>
        </p:nvSpPr>
        <p:spPr>
          <a:xfrm>
            <a:off x="5172058" y="2007482"/>
            <a:ext cx="2446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3000 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D43679-8E41-4237-B804-2A0F36FE2463}"/>
              </a:ext>
            </a:extLst>
          </p:cNvPr>
          <p:cNvSpPr/>
          <p:nvPr/>
        </p:nvSpPr>
        <p:spPr>
          <a:xfrm>
            <a:off x="1733550" y="5408964"/>
            <a:ext cx="350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n’échange pas </a:t>
            </a:r>
            <a:b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messages en présentiel !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C100812-1045-40AF-80F5-4224184F1652}"/>
              </a:ext>
            </a:extLst>
          </p:cNvPr>
          <p:cNvCxnSpPr>
            <a:cxnSpLocks/>
          </p:cNvCxnSpPr>
          <p:nvPr/>
        </p:nvCxnSpPr>
        <p:spPr>
          <a:xfrm flipV="1">
            <a:off x="5226347" y="2490884"/>
            <a:ext cx="723900" cy="115000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3A42B14-4ACD-487A-9DD5-5041100C2170}"/>
              </a:ext>
            </a:extLst>
          </p:cNvPr>
          <p:cNvCxnSpPr>
            <a:cxnSpLocks/>
          </p:cNvCxnSpPr>
          <p:nvPr/>
        </p:nvCxnSpPr>
        <p:spPr>
          <a:xfrm flipV="1">
            <a:off x="4067175" y="4366722"/>
            <a:ext cx="666750" cy="9987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482030D9-50D8-44DA-9DDD-D92BA8CC4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6" y="-1647825"/>
            <a:ext cx="2162498" cy="8686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5149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14689" y="28663"/>
            <a:ext cx="1107907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 rot="16200000">
            <a:off x="-2872538" y="2872540"/>
            <a:ext cx="6858001" cy="1112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64B37E-9F22-44D6-A341-8559C22A6DC6}"/>
              </a:ext>
            </a:extLst>
          </p:cNvPr>
          <p:cNvSpPr/>
          <p:nvPr/>
        </p:nvSpPr>
        <p:spPr>
          <a:xfrm>
            <a:off x="3551325" y="2609850"/>
            <a:ext cx="70881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Calibri" panose="020F0502020204030204" pitchFamily="34" charset="0"/>
              <a:buChar char="‒"/>
            </a:pPr>
            <a:r>
              <a:rPr lang="fr-FR" sz="2400" dirty="0">
                <a:cs typeface="Arial" panose="020B0604020202020204" pitchFamily="34" charset="0"/>
              </a:rPr>
              <a:t>Évaluation des degrés de </a:t>
            </a:r>
            <a:r>
              <a:rPr lang="fr-FR" sz="2400" b="1" dirty="0">
                <a:cs typeface="Arial" panose="020B0604020202020204" pitchFamily="34" charset="0"/>
              </a:rPr>
              <a:t>participation </a:t>
            </a:r>
            <a:r>
              <a:rPr lang="fr-FR" sz="2400" dirty="0">
                <a:cs typeface="Arial" panose="020B0604020202020204" pitchFamily="34" charset="0"/>
              </a:rPr>
              <a:t>et d’</a:t>
            </a:r>
            <a:r>
              <a:rPr lang="fr-FR" sz="2400" b="1" dirty="0">
                <a:cs typeface="Arial" panose="020B0604020202020204" pitchFamily="34" charset="0"/>
              </a:rPr>
              <a:t>interactivité</a:t>
            </a:r>
          </a:p>
          <a:p>
            <a:pPr marL="285750" lvl="0" indent="-285750">
              <a:buFont typeface="Calibri" panose="020F0502020204030204" pitchFamily="34" charset="0"/>
              <a:buChar char="‒"/>
            </a:pPr>
            <a:endParaRPr lang="fr-FR" sz="2400" dirty="0">
              <a:cs typeface="Arial" panose="020B0604020202020204" pitchFamily="34" charset="0"/>
            </a:endParaRPr>
          </a:p>
          <a:p>
            <a:pPr marL="285750" lvl="0" indent="-285750">
              <a:buFont typeface="Calibri" panose="020F0502020204030204" pitchFamily="34" charset="0"/>
              <a:buChar char="‒"/>
            </a:pPr>
            <a:r>
              <a:rPr lang="fr-FR" sz="2400" b="1" dirty="0">
                <a:cs typeface="Arial" panose="020B0604020202020204" pitchFamily="34" charset="0"/>
              </a:rPr>
              <a:t>Analyse de contenu </a:t>
            </a:r>
            <a:r>
              <a:rPr lang="fr-FR" sz="2400" dirty="0">
                <a:cs typeface="Arial" panose="020B0604020202020204" pitchFamily="34" charset="0"/>
              </a:rPr>
              <a:t>des interventions anonymisées,  à l’aide d’une batterie de critères</a:t>
            </a:r>
          </a:p>
          <a:p>
            <a:pPr marL="285750" lvl="0" indent="-285750">
              <a:buFont typeface="Calibri" panose="020F0502020204030204" pitchFamily="34" charset="0"/>
              <a:buChar char="‒"/>
            </a:pPr>
            <a:endParaRPr lang="fr-FR" sz="2400" dirty="0">
              <a:cs typeface="Arial" panose="020B0604020202020204" pitchFamily="34" charset="0"/>
            </a:endParaRPr>
          </a:p>
          <a:p>
            <a:pPr marL="285750" lvl="0" indent="-285750">
              <a:buFont typeface="Calibri" panose="020F0502020204030204" pitchFamily="34" charset="0"/>
              <a:buChar char="‒"/>
            </a:pPr>
            <a:r>
              <a:rPr lang="fr-FR" sz="2400" dirty="0">
                <a:cs typeface="Arial" panose="020B0604020202020204" pitchFamily="34" charset="0"/>
              </a:rPr>
              <a:t>Évolution des </a:t>
            </a:r>
            <a:r>
              <a:rPr lang="fr-FR" sz="2400" b="1" dirty="0">
                <a:cs typeface="Arial" panose="020B0604020202020204" pitchFamily="34" charset="0"/>
              </a:rPr>
              <a:t>performance/compétences</a:t>
            </a:r>
            <a:r>
              <a:rPr lang="fr-FR" sz="2400" dirty="0">
                <a:cs typeface="Arial" panose="020B0604020202020204" pitchFamily="34" charset="0"/>
              </a:rPr>
              <a:t> des stagiaires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F56BC0C-A50F-4D1E-99A0-0C519CC01427}"/>
              </a:ext>
            </a:extLst>
          </p:cNvPr>
          <p:cNvSpPr txBox="1">
            <a:spLocks/>
          </p:cNvSpPr>
          <p:nvPr/>
        </p:nvSpPr>
        <p:spPr>
          <a:xfrm>
            <a:off x="-514350" y="3092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Outils d’</a:t>
            </a:r>
            <a:r>
              <a:rPr lang="fr-FR" b="1" u="sng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évaluation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50E941A-7152-451D-8741-B84EEB91D248}"/>
              </a:ext>
            </a:extLst>
          </p:cNvPr>
          <p:cNvCxnSpPr>
            <a:cxnSpLocks/>
          </p:cNvCxnSpPr>
          <p:nvPr/>
        </p:nvCxnSpPr>
        <p:spPr>
          <a:xfrm flipH="1">
            <a:off x="9020175" y="3390387"/>
            <a:ext cx="750037" cy="29810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6F30B6F-4D3C-4ED8-A7A1-E72A94C7A362}"/>
              </a:ext>
            </a:extLst>
          </p:cNvPr>
          <p:cNvCxnSpPr>
            <a:cxnSpLocks/>
          </p:cNvCxnSpPr>
          <p:nvPr/>
        </p:nvCxnSpPr>
        <p:spPr>
          <a:xfrm flipH="1" flipV="1">
            <a:off x="2797747" y="3636752"/>
            <a:ext cx="621771" cy="217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DF9BB2E-F601-45A9-AA6D-11D51C99B505}"/>
              </a:ext>
            </a:extLst>
          </p:cNvPr>
          <p:cNvSpPr/>
          <p:nvPr/>
        </p:nvSpPr>
        <p:spPr>
          <a:xfrm>
            <a:off x="7281111" y="553224"/>
            <a:ext cx="4910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On compte les clics : </a:t>
            </a:r>
            <a:br>
              <a:rPr lang="fr-F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25 000 et 35 000 par formation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14098A-6A07-4C13-A424-FDE26E32DF56}"/>
              </a:ext>
            </a:extLst>
          </p:cNvPr>
          <p:cNvSpPr/>
          <p:nvPr/>
        </p:nvSpPr>
        <p:spPr>
          <a:xfrm>
            <a:off x="1430371" y="3226831"/>
            <a:ext cx="1389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NVIVO 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0A2BA6-9535-44F8-A844-1F8B5B21B6F3}"/>
              </a:ext>
            </a:extLst>
          </p:cNvPr>
          <p:cNvSpPr/>
          <p:nvPr/>
        </p:nvSpPr>
        <p:spPr>
          <a:xfrm>
            <a:off x="9787640" y="2947259"/>
            <a:ext cx="2428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Actes, référents 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B0CEE2-7F39-4416-BA5C-E18ADA0C9A54}"/>
              </a:ext>
            </a:extLst>
          </p:cNvPr>
          <p:cNvSpPr/>
          <p:nvPr/>
        </p:nvSpPr>
        <p:spPr>
          <a:xfrm>
            <a:off x="7039141" y="5571262"/>
            <a:ext cx="1792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triangulation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224E140-798F-406D-8B2E-E25C86CE4BDE}"/>
              </a:ext>
            </a:extLst>
          </p:cNvPr>
          <p:cNvCxnSpPr/>
          <p:nvPr/>
        </p:nvCxnSpPr>
        <p:spPr>
          <a:xfrm flipH="1">
            <a:off x="6238472" y="5330994"/>
            <a:ext cx="920780" cy="1403866"/>
          </a:xfrm>
          <a:prstGeom prst="line">
            <a:avLst/>
          </a:prstGeom>
          <a:ln w="25400">
            <a:solidFill>
              <a:schemeClr val="accent1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AEBF04C-F9FB-4B24-BCB7-3EBA5BB8ABE1}"/>
              </a:ext>
            </a:extLst>
          </p:cNvPr>
          <p:cNvCxnSpPr>
            <a:cxnSpLocks/>
          </p:cNvCxnSpPr>
          <p:nvPr/>
        </p:nvCxnSpPr>
        <p:spPr>
          <a:xfrm flipH="1">
            <a:off x="6819900" y="1547515"/>
            <a:ext cx="1146546" cy="938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40E00DE-EF3C-441C-86AC-75F484383EAF}"/>
              </a:ext>
            </a:extLst>
          </p:cNvPr>
          <p:cNvCxnSpPr>
            <a:cxnSpLocks/>
          </p:cNvCxnSpPr>
          <p:nvPr/>
        </p:nvCxnSpPr>
        <p:spPr>
          <a:xfrm>
            <a:off x="6698862" y="5694313"/>
            <a:ext cx="921707" cy="1135024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DA4D16D-5C45-4DF6-81BE-8F8A9147A385}"/>
              </a:ext>
            </a:extLst>
          </p:cNvPr>
          <p:cNvCxnSpPr/>
          <p:nvPr/>
        </p:nvCxnSpPr>
        <p:spPr>
          <a:xfrm flipH="1">
            <a:off x="2279262" y="5901898"/>
            <a:ext cx="8839200" cy="76200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93ADA93-EF81-4A33-8EE2-90192298C295}"/>
              </a:ext>
            </a:extLst>
          </p:cNvPr>
          <p:cNvCxnSpPr/>
          <p:nvPr/>
        </p:nvCxnSpPr>
        <p:spPr>
          <a:xfrm flipV="1">
            <a:off x="6532650" y="5843708"/>
            <a:ext cx="287250" cy="4391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A52FD49-9A58-4147-954F-42E7BE80E5EA}"/>
              </a:ext>
            </a:extLst>
          </p:cNvPr>
          <p:cNvCxnSpPr>
            <a:cxnSpLocks/>
          </p:cNvCxnSpPr>
          <p:nvPr/>
        </p:nvCxnSpPr>
        <p:spPr>
          <a:xfrm flipH="1" flipV="1">
            <a:off x="6819901" y="5859172"/>
            <a:ext cx="335917" cy="3885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A7E506B-D4C7-4CE4-A0AA-E3F6B89307A7}"/>
              </a:ext>
            </a:extLst>
          </p:cNvPr>
          <p:cNvCxnSpPr>
            <a:cxnSpLocks/>
          </p:cNvCxnSpPr>
          <p:nvPr/>
        </p:nvCxnSpPr>
        <p:spPr>
          <a:xfrm flipV="1">
            <a:off x="6532650" y="6247751"/>
            <a:ext cx="633471" cy="506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563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12924" y="-1"/>
            <a:ext cx="1107907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 rot="16200000">
            <a:off x="-2872538" y="2872540"/>
            <a:ext cx="6858001" cy="1112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</a:p>
        </p:txBody>
      </p:sp>
      <p:pic>
        <p:nvPicPr>
          <p:cNvPr id="2050" name="Image 1">
            <a:extLst>
              <a:ext uri="{FF2B5EF4-FFF2-40B4-BE49-F238E27FC236}">
                <a16:creationId xmlns:a16="http://schemas.microsoft.com/office/drawing/2014/main" id="{A24DCFDD-BF9A-4E32-A047-06964D139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2"/>
          <a:stretch/>
        </p:blipFill>
        <p:spPr bwMode="auto">
          <a:xfrm>
            <a:off x="3445287" y="123824"/>
            <a:ext cx="6414350" cy="661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4773A3D-FB8B-4A54-8205-6FD37B779369}"/>
              </a:ext>
            </a:extLst>
          </p:cNvPr>
          <p:cNvSpPr txBox="1">
            <a:spLocks/>
          </p:cNvSpPr>
          <p:nvPr/>
        </p:nvSpPr>
        <p:spPr>
          <a:xfrm>
            <a:off x="-495300" y="3473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Outils d’évaluation</a:t>
            </a:r>
          </a:p>
        </p:txBody>
      </p:sp>
    </p:spTree>
    <p:extLst>
      <p:ext uri="{BB962C8B-B14F-4D97-AF65-F5344CB8AC3E}">
        <p14:creationId xmlns:p14="http://schemas.microsoft.com/office/powerpoint/2010/main" val="1976293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12924" y="-3"/>
            <a:ext cx="1107907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 rot="16200000">
            <a:off x="-2872538" y="2872540"/>
            <a:ext cx="6858001" cy="1112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6AD455-8B68-4076-BF9A-831CCCE2A5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32" y="2912189"/>
            <a:ext cx="4948367" cy="2611070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0535AE1-502A-43F6-9036-770B010BB04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108" y="2912189"/>
            <a:ext cx="4948367" cy="2610654"/>
          </a:xfrm>
          <a:prstGeom prst="rect">
            <a:avLst/>
          </a:prstGeom>
          <a:noFill/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57DB69E1-EC19-4CC9-A8BA-067263A8B576}"/>
              </a:ext>
            </a:extLst>
          </p:cNvPr>
          <p:cNvSpPr txBox="1">
            <a:spLocks/>
          </p:cNvSpPr>
          <p:nvPr/>
        </p:nvSpPr>
        <p:spPr>
          <a:xfrm>
            <a:off x="1619250" y="498831"/>
            <a:ext cx="101822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FR" b="1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Évolution de l’action et de l’interaction</a:t>
            </a:r>
          </a:p>
        </p:txBody>
      </p:sp>
    </p:spTree>
    <p:extLst>
      <p:ext uri="{BB962C8B-B14F-4D97-AF65-F5344CB8AC3E}">
        <p14:creationId xmlns:p14="http://schemas.microsoft.com/office/powerpoint/2010/main" val="3703780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12924" y="0"/>
            <a:ext cx="1107907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00" dirty="0"/>
          </a:p>
        </p:txBody>
      </p:sp>
      <p:sp>
        <p:nvSpPr>
          <p:cNvPr id="3" name="Rectangle 2"/>
          <p:cNvSpPr/>
          <p:nvPr/>
        </p:nvSpPr>
        <p:spPr>
          <a:xfrm rot="16200000">
            <a:off x="-2872538" y="2872540"/>
            <a:ext cx="6858001" cy="1112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46EBDD3-3963-4841-9F3F-B11C98EE54DD}"/>
              </a:ext>
            </a:extLst>
          </p:cNvPr>
          <p:cNvSpPr txBox="1">
            <a:spLocks/>
          </p:cNvSpPr>
          <p:nvPr/>
        </p:nvSpPr>
        <p:spPr>
          <a:xfrm>
            <a:off x="1828800" y="43091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FR" b="1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Objectivation des acquis</a:t>
            </a:r>
            <a:endParaRPr lang="fr-FR" b="1" strike="sngStrike" dirty="0">
              <a:solidFill>
                <a:schemeClr val="accent1"/>
              </a:solidFill>
              <a:latin typeface="+mn-lt"/>
              <a:ea typeface="MS Mincho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F16A30-C0B7-472E-AE54-CA1ED990E404}"/>
              </a:ext>
            </a:extLst>
          </p:cNvPr>
          <p:cNvSpPr txBox="1"/>
          <p:nvPr/>
        </p:nvSpPr>
        <p:spPr>
          <a:xfrm>
            <a:off x="1718550" y="3181350"/>
            <a:ext cx="716048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↑</a:t>
            </a:r>
            <a:r>
              <a:rPr lang="fr-FR" sz="2400" dirty="0"/>
              <a:t> </a:t>
            </a:r>
            <a:r>
              <a:rPr lang="fr-FR" sz="2400" dirty="0">
                <a:cs typeface="Arial" panose="020B0604020202020204" pitchFamily="34" charset="0"/>
              </a:rPr>
              <a:t>fréquence des clics</a:t>
            </a:r>
          </a:p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↑</a:t>
            </a:r>
            <a:r>
              <a:rPr lang="fr-FR" sz="2400" dirty="0"/>
              <a:t> </a:t>
            </a:r>
            <a:r>
              <a:rPr lang="fr-FR" sz="2400" dirty="0">
                <a:cs typeface="Arial" panose="020B0604020202020204" pitchFamily="34" charset="0"/>
              </a:rPr>
              <a:t>étendue des interventions</a:t>
            </a:r>
          </a:p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↓</a:t>
            </a:r>
            <a:r>
              <a:rPr lang="fr-FR" sz="2400" dirty="0"/>
              <a:t> </a:t>
            </a:r>
            <a:r>
              <a:rPr lang="fr-FR" sz="2400" dirty="0">
                <a:cs typeface="Arial" panose="020B0604020202020204" pitchFamily="34" charset="0"/>
              </a:rPr>
              <a:t>des formateurs</a:t>
            </a:r>
          </a:p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↑</a:t>
            </a:r>
            <a:r>
              <a:rPr lang="fr-FR" sz="2400" dirty="0"/>
              <a:t> </a:t>
            </a:r>
            <a:r>
              <a:rPr lang="fr-FR" sz="2400" dirty="0">
                <a:cs typeface="Arial" panose="020B0604020202020204" pitchFamily="34" charset="0"/>
              </a:rPr>
              <a:t>forums préférés aux dépôts</a:t>
            </a:r>
          </a:p>
          <a:p>
            <a:r>
              <a:rPr lang="fr-FR" sz="2400" dirty="0">
                <a:cs typeface="Arial" panose="020B0604020202020204" pitchFamily="34" charset="0"/>
              </a:rPr>
              <a:t>mêmes individus </a:t>
            </a:r>
            <a:r>
              <a:rPr lang="fr-FR" sz="2400" b="1" dirty="0">
                <a:solidFill>
                  <a:srgbClr val="FF0000"/>
                </a:solidFill>
              </a:rPr>
              <a:t>↓</a:t>
            </a:r>
            <a:r>
              <a:rPr lang="fr-FR" sz="2400" dirty="0"/>
              <a:t> </a:t>
            </a:r>
            <a:r>
              <a:rPr lang="fr-FR" sz="2400" dirty="0">
                <a:cs typeface="Arial" panose="020B0604020202020204" pitchFamily="34" charset="0"/>
              </a:rPr>
              <a:t>en présentiel,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↑</a:t>
            </a:r>
            <a:r>
              <a:rPr lang="fr-FR" sz="2400" dirty="0"/>
              <a:t> </a:t>
            </a:r>
            <a:r>
              <a:rPr lang="fr-FR" sz="2400" dirty="0">
                <a:cs typeface="Arial" panose="020B0604020202020204" pitchFamily="34" charset="0"/>
              </a:rPr>
              <a:t>à distance</a:t>
            </a:r>
          </a:p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↑</a:t>
            </a:r>
            <a:r>
              <a:rPr lang="fr-FR" sz="2400" dirty="0"/>
              <a:t> </a:t>
            </a:r>
            <a:r>
              <a:rPr lang="fr-FR" sz="2400" dirty="0">
                <a:cs typeface="Arial" panose="020B0604020202020204" pitchFamily="34" charset="0"/>
              </a:rPr>
              <a:t>prise de « bonnes résolutions »</a:t>
            </a:r>
          </a:p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↑</a:t>
            </a:r>
            <a:r>
              <a:rPr lang="fr-FR" sz="2400" dirty="0"/>
              <a:t> </a:t>
            </a:r>
            <a:r>
              <a:rPr lang="fr-FR" sz="2400" dirty="0">
                <a:cs typeface="Arial" panose="020B0604020202020204" pitchFamily="34" charset="0"/>
              </a:rPr>
              <a:t>expérimentations</a:t>
            </a:r>
          </a:p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↑</a:t>
            </a:r>
            <a:r>
              <a:rPr lang="fr-FR" sz="2400" dirty="0"/>
              <a:t> </a:t>
            </a:r>
            <a:r>
              <a:rPr lang="fr-FR" sz="2400" dirty="0">
                <a:cs typeface="Arial" panose="020B0604020202020204" pitchFamily="34" charset="0"/>
              </a:rPr>
              <a:t>qualité des performances  //  taux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↑</a:t>
            </a:r>
            <a:r>
              <a:rPr lang="fr-FR" sz="2400" dirty="0"/>
              <a:t> </a:t>
            </a:r>
            <a:r>
              <a:rPr lang="fr-FR" sz="2400" dirty="0">
                <a:cs typeface="Arial" panose="020B0604020202020204" pitchFamily="34" charset="0"/>
              </a:rPr>
              <a:t>de participation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EC9D7-5535-4881-B268-974519AF839D}"/>
              </a:ext>
            </a:extLst>
          </p:cNvPr>
          <p:cNvSpPr/>
          <p:nvPr/>
        </p:nvSpPr>
        <p:spPr>
          <a:xfrm>
            <a:off x="2626310" y="1694010"/>
            <a:ext cx="2776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± 1000 par personne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1C8A25-8A9A-40E7-ABEC-C7799CD4AED6}"/>
              </a:ext>
            </a:extLst>
          </p:cNvPr>
          <p:cNvSpPr/>
          <p:nvPr/>
        </p:nvSpPr>
        <p:spPr>
          <a:xfrm>
            <a:off x="9371443" y="1533565"/>
            <a:ext cx="228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Clics réfléchis ou regrettés </a:t>
            </a:r>
          </a:p>
          <a:p>
            <a:pPr lvl="0"/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  ↓  </a:t>
            </a:r>
          </a:p>
          <a:p>
            <a:pPr lvl="0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déclencheurs ou aboutissements d’un processus éducatif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46576BA-C178-4022-9B11-37BD3F90193D}"/>
              </a:ext>
            </a:extLst>
          </p:cNvPr>
          <p:cNvCxnSpPr/>
          <p:nvPr/>
        </p:nvCxnSpPr>
        <p:spPr>
          <a:xfrm>
            <a:off x="3273100" y="2155676"/>
            <a:ext cx="0" cy="79864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2124B76-859E-4333-B5A4-8B21BE0C9A42}"/>
              </a:ext>
            </a:extLst>
          </p:cNvPr>
          <p:cNvCxnSpPr/>
          <p:nvPr/>
        </p:nvCxnSpPr>
        <p:spPr>
          <a:xfrm flipH="1">
            <a:off x="7213386" y="2257425"/>
            <a:ext cx="1866900" cy="13937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459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12924" y="0"/>
            <a:ext cx="1107907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 rot="16200000">
            <a:off x="-2872538" y="2872540"/>
            <a:ext cx="6858001" cy="1112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8A9D39-CCB9-47F5-A97F-8CC412C1446C}"/>
              </a:ext>
            </a:extLst>
          </p:cNvPr>
          <p:cNvSpPr/>
          <p:nvPr/>
        </p:nvSpPr>
        <p:spPr>
          <a:xfrm>
            <a:off x="6709143" y="1932911"/>
            <a:ext cx="565652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400" dirty="0"/>
              <a:t>Analyse de contenu croisée, fondée </a:t>
            </a:r>
            <a:br>
              <a:rPr lang="fr-FR" sz="2400" dirty="0"/>
            </a:br>
            <a:r>
              <a:rPr lang="fr-FR" sz="2400" dirty="0"/>
              <a:t>sur un recensement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des micro/macro fonctions et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des domaines/contextes/référents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231AB4-7B82-48FA-8090-1CA2DA2675B6}"/>
              </a:ext>
            </a:extLst>
          </p:cNvPr>
          <p:cNvSpPr/>
          <p:nvPr/>
        </p:nvSpPr>
        <p:spPr>
          <a:xfrm>
            <a:off x="6222379" y="6474124"/>
            <a:ext cx="6143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5B9BD5"/>
                </a:solidFill>
              </a:rPr>
              <a:t>Cadre Européen Commun de référence pour les langues</a:t>
            </a:r>
            <a:r>
              <a:rPr lang="fr-FR" dirty="0">
                <a:solidFill>
                  <a:srgbClr val="5B9BD5"/>
                </a:solidFill>
              </a:rPr>
              <a:t>, 2001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1C57D0-B319-453E-B940-5D0B9E6B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2358547" y="1551104"/>
            <a:ext cx="3474812" cy="5097005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F54B4BF1-663C-4A21-853F-FD3AFDB141D6}"/>
              </a:ext>
            </a:extLst>
          </p:cNvPr>
          <p:cNvSpPr txBox="1">
            <a:spLocks/>
          </p:cNvSpPr>
          <p:nvPr/>
        </p:nvSpPr>
        <p:spPr>
          <a:xfrm>
            <a:off x="1828800" y="43091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FR" b="1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Analyse de contenus</a:t>
            </a:r>
            <a:endParaRPr lang="fr-FR" b="1" strike="sngStrike" dirty="0">
              <a:solidFill>
                <a:schemeClr val="accent1"/>
              </a:solidFill>
              <a:latin typeface="+mn-lt"/>
              <a:ea typeface="MS Mincho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24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12924" y="-1"/>
            <a:ext cx="1107907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 rot="16200000">
            <a:off x="-2872538" y="2872540"/>
            <a:ext cx="6858001" cy="1112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</a:p>
        </p:txBody>
      </p:sp>
      <p:pic>
        <p:nvPicPr>
          <p:cNvPr id="1026" name="Image 9">
            <a:extLst>
              <a:ext uri="{FF2B5EF4-FFF2-40B4-BE49-F238E27FC236}">
                <a16:creationId xmlns:a16="http://schemas.microsoft.com/office/drawing/2014/main" id="{8A708073-93AC-4A11-83C9-FF5516AF9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23" y="1609264"/>
            <a:ext cx="6954219" cy="524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D9A3822-2170-43DE-9E19-B60E9CA0A2E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1554" y="3924180"/>
            <a:ext cx="6954220" cy="1714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phique 4" descr="Cercles avec flèches">
            <a:extLst>
              <a:ext uri="{FF2B5EF4-FFF2-40B4-BE49-F238E27FC236}">
                <a16:creationId xmlns:a16="http://schemas.microsoft.com/office/drawing/2014/main" id="{09318A2D-6D67-49CB-B27F-8A18730BC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53450" y="361950"/>
            <a:ext cx="30670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22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12924" y="0"/>
            <a:ext cx="1107907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 rot="16200000">
            <a:off x="-2872538" y="2872540"/>
            <a:ext cx="6858001" cy="1112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F67427-AD99-41CC-BAAB-605E4705FA54}"/>
              </a:ext>
            </a:extLst>
          </p:cNvPr>
          <p:cNvSpPr/>
          <p:nvPr/>
        </p:nvSpPr>
        <p:spPr>
          <a:xfrm>
            <a:off x="1563731" y="2964955"/>
            <a:ext cx="6075319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2400" dirty="0">
                <a:cs typeface="Arial" panose="020B0604020202020204" pitchFamily="34" charset="0"/>
              </a:rPr>
              <a:t>Passages spectaculaires du </a:t>
            </a:r>
            <a:r>
              <a:rPr lang="fr-FR" sz="2400" u="sng" dirty="0">
                <a:cs typeface="Arial" panose="020B0604020202020204" pitchFamily="34" charset="0"/>
              </a:rPr>
              <a:t>profil scolaire </a:t>
            </a:r>
            <a:br>
              <a:rPr lang="fr-FR" sz="2400" u="sng" dirty="0">
                <a:cs typeface="Arial" panose="020B0604020202020204" pitchFamily="34" charset="0"/>
              </a:rPr>
            </a:br>
            <a:r>
              <a:rPr lang="fr-FR" sz="2400" dirty="0">
                <a:cs typeface="Arial" panose="020B0604020202020204" pitchFamily="34" charset="0"/>
              </a:rPr>
              <a:t>au </a:t>
            </a:r>
            <a:r>
              <a:rPr lang="fr-FR" sz="2400" u="sng" dirty="0">
                <a:cs typeface="Arial" panose="020B0604020202020204" pitchFamily="34" charset="0"/>
              </a:rPr>
              <a:t>profil réflexif</a:t>
            </a:r>
          </a:p>
          <a:p>
            <a:pPr marL="742950" lvl="1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2400" dirty="0">
                <a:cs typeface="Arial" panose="020B0604020202020204" pitchFamily="34" charset="0"/>
              </a:rPr>
              <a:t>Introspection</a:t>
            </a:r>
          </a:p>
          <a:p>
            <a:pPr marL="742950" lvl="1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2400" dirty="0" err="1">
                <a:cs typeface="Arial" panose="020B0604020202020204" pitchFamily="34" charset="0"/>
              </a:rPr>
              <a:t>Autocognition</a:t>
            </a:r>
            <a:endParaRPr lang="fr-FR" sz="2400" dirty="0"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</a:pPr>
            <a:endParaRPr lang="fr-FR" sz="2400" b="1" dirty="0"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fr-FR" sz="2400" b="1" dirty="0">
                <a:cs typeface="Arial" panose="020B0604020202020204" pitchFamily="34" charset="0"/>
              </a:rPr>
              <a:t>→ Culture du savoir devenir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A3C2008-427B-4972-8745-192F8C9CA085}"/>
              </a:ext>
            </a:extLst>
          </p:cNvPr>
          <p:cNvSpPr txBox="1">
            <a:spLocks/>
          </p:cNvSpPr>
          <p:nvPr/>
        </p:nvSpPr>
        <p:spPr>
          <a:xfrm>
            <a:off x="1685925" y="171450"/>
            <a:ext cx="927735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FR" b="1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Nouvelle culture de l’apprentissage</a:t>
            </a:r>
            <a:endParaRPr lang="fr-FR" b="1" strike="sngStrike" dirty="0">
              <a:solidFill>
                <a:schemeClr val="accent1"/>
              </a:solidFill>
              <a:latin typeface="+mn-lt"/>
              <a:ea typeface="MS Mincho"/>
              <a:cs typeface="Arial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4E31CB9-209B-4C47-9857-681AAC8B6504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961" r="2441" b="3308"/>
          <a:stretch/>
        </p:blipFill>
        <p:spPr bwMode="auto">
          <a:xfrm>
            <a:off x="7756352" y="1122342"/>
            <a:ext cx="45624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AEE7D1C-441D-49B5-B352-1CEF01EC83EB}"/>
              </a:ext>
            </a:extLst>
          </p:cNvPr>
          <p:cNvCxnSpPr>
            <a:cxnSpLocks/>
          </p:cNvCxnSpPr>
          <p:nvPr/>
        </p:nvCxnSpPr>
        <p:spPr>
          <a:xfrm flipV="1">
            <a:off x="4495800" y="2295525"/>
            <a:ext cx="5541789" cy="135570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A8C6DD4-3FF1-4DE0-B342-E6C45BEA07EE}"/>
              </a:ext>
            </a:extLst>
          </p:cNvPr>
          <p:cNvCxnSpPr>
            <a:cxnSpLocks/>
          </p:cNvCxnSpPr>
          <p:nvPr/>
        </p:nvCxnSpPr>
        <p:spPr>
          <a:xfrm>
            <a:off x="7639050" y="3252470"/>
            <a:ext cx="2324100" cy="88646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3D65F2BA-AD1F-4730-9B81-05FA91392531}"/>
              </a:ext>
            </a:extLst>
          </p:cNvPr>
          <p:cNvSpPr txBox="1"/>
          <p:nvPr/>
        </p:nvSpPr>
        <p:spPr>
          <a:xfrm>
            <a:off x="5275773" y="6475710"/>
            <a:ext cx="680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Bloom &amp;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Krathwohl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(1956), Anderson et al. (2001), Causa (2007)</a:t>
            </a:r>
          </a:p>
        </p:txBody>
      </p:sp>
    </p:spTree>
    <p:extLst>
      <p:ext uri="{BB962C8B-B14F-4D97-AF65-F5344CB8AC3E}">
        <p14:creationId xmlns:p14="http://schemas.microsoft.com/office/powerpoint/2010/main" val="355958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6200000">
            <a:off x="-2872538" y="2872540"/>
            <a:ext cx="6858001" cy="1112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AVERTISSEMENTS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2923" y="-1"/>
            <a:ext cx="1107907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E916E5-A4EC-4D8F-AEFD-C4C8366F6E10}"/>
              </a:ext>
            </a:extLst>
          </p:cNvPr>
          <p:cNvSpPr/>
          <p:nvPr/>
        </p:nvSpPr>
        <p:spPr>
          <a:xfrm>
            <a:off x="3059030" y="1443840"/>
            <a:ext cx="69512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u="sng" dirty="0"/>
              <a:t>Instruments</a:t>
            </a:r>
            <a:r>
              <a:rPr lang="fr-FR" sz="2800" dirty="0"/>
              <a:t> qui permettent d’évaluer de façon fiable et valide les acquis réels des enseignants en cours et au terme d’une formation.</a:t>
            </a:r>
          </a:p>
          <a:p>
            <a:endParaRPr lang="fr-FR" sz="2800" dirty="0"/>
          </a:p>
          <a:p>
            <a:r>
              <a:rPr lang="fr-FR" sz="2800" dirty="0"/>
              <a:t>On parle bien de la formation </a:t>
            </a:r>
            <a:r>
              <a:rPr lang="fr-FR" sz="2800" u="sng" dirty="0"/>
              <a:t>d’enseignants</a:t>
            </a:r>
            <a:r>
              <a:rPr lang="fr-FR" sz="2800" dirty="0"/>
              <a:t> et de l’évaluation de cette formation. </a:t>
            </a:r>
          </a:p>
          <a:p>
            <a:endParaRPr lang="fr-FR" sz="2800" dirty="0"/>
          </a:p>
          <a:p>
            <a:r>
              <a:rPr lang="fr-FR" sz="2800" dirty="0"/>
              <a:t>Cette évaluation pourrait être réalisée par un scientifique non spécialiste.</a:t>
            </a:r>
          </a:p>
        </p:txBody>
      </p:sp>
    </p:spTree>
    <p:extLst>
      <p:ext uri="{BB962C8B-B14F-4D97-AF65-F5344CB8AC3E}">
        <p14:creationId xmlns:p14="http://schemas.microsoft.com/office/powerpoint/2010/main" val="4054528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12924" y="0"/>
            <a:ext cx="1107907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 rot="16200000">
            <a:off x="-2872538" y="2872540"/>
            <a:ext cx="6858001" cy="1112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75DEB64-F107-4E04-A037-5ED2DC1E57C4}"/>
              </a:ext>
            </a:extLst>
          </p:cNvPr>
          <p:cNvSpPr txBox="1">
            <a:spLocks/>
          </p:cNvSpPr>
          <p:nvPr/>
        </p:nvSpPr>
        <p:spPr>
          <a:xfrm>
            <a:off x="1437568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FR" b="1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Nouvelles cultures</a:t>
            </a:r>
            <a:endParaRPr lang="fr-FR" b="1" strike="sngStrike" dirty="0">
              <a:solidFill>
                <a:schemeClr val="accent1"/>
              </a:solidFill>
              <a:latin typeface="+mn-lt"/>
              <a:ea typeface="MS Mincho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C7A6F80-596E-4FB3-99EF-AB9FECCB22FA}"/>
              </a:ext>
            </a:extLst>
          </p:cNvPr>
          <p:cNvSpPr txBox="1"/>
          <p:nvPr/>
        </p:nvSpPr>
        <p:spPr>
          <a:xfrm>
            <a:off x="1427999" y="1295400"/>
            <a:ext cx="1044892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2400" dirty="0">
                <a:cs typeface="Arial" panose="020B0604020202020204" pitchFamily="34" charset="0"/>
              </a:rPr>
              <a:t>centration sur la participation de l’individu en quête  biologique d’adaptation à la culture de sa communauté ou de la communauté d’accueil </a:t>
            </a:r>
          </a:p>
          <a:p>
            <a:pPr marL="742950" lvl="1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2400" dirty="0">
                <a:cs typeface="Arial" panose="020B0604020202020204" pitchFamily="34" charset="0"/>
              </a:rPr>
              <a:t>recherche d’une attention conjointe centrée 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400" dirty="0">
                <a:cs typeface="Arial" panose="020B0604020202020204" pitchFamily="34" charset="0"/>
              </a:rPr>
              <a:t>sur une tâche et 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400" dirty="0">
                <a:cs typeface="Arial" panose="020B0604020202020204" pitchFamily="34" charset="0"/>
              </a:rPr>
              <a:t>sur un/des langages communs </a:t>
            </a:r>
          </a:p>
          <a:p>
            <a:pPr marL="742950" lvl="1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2400" dirty="0">
                <a:cs typeface="Arial" panose="020B0604020202020204" pitchFamily="34" charset="0"/>
              </a:rPr>
              <a:t> culture de la métacognition (contribue au contrôle de l’activité cognitive et des actions)</a:t>
            </a:r>
          </a:p>
          <a:p>
            <a:pPr marL="742950" lvl="1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2400" dirty="0">
                <a:cs typeface="Arial" panose="020B0604020202020204" pitchFamily="34" charset="0"/>
              </a:rPr>
              <a:t>systématisation de la remise en question des savoirs initiaux</a:t>
            </a:r>
          </a:p>
          <a:p>
            <a:pPr lvl="0"/>
            <a:endParaRPr lang="fr-FR" sz="2400" dirty="0">
              <a:cs typeface="Arial" panose="020B0604020202020204" pitchFamily="34" charset="0"/>
            </a:endParaRPr>
          </a:p>
          <a:p>
            <a:r>
              <a:rPr lang="fr-FR" sz="2400" b="1" dirty="0">
                <a:cs typeface="Arial" panose="020B0604020202020204" pitchFamily="34" charset="0"/>
              </a:rPr>
              <a:t>→ mise en abyme : </a:t>
            </a:r>
            <a:r>
              <a:rPr lang="fr-FR" sz="2400" b="1" u="sng" dirty="0">
                <a:cs typeface="Arial" panose="020B0604020202020204" pitchFamily="34" charset="0"/>
              </a:rPr>
              <a:t>au moyen de</a:t>
            </a:r>
            <a:r>
              <a:rPr lang="fr-FR" sz="2400" b="1" dirty="0">
                <a:cs typeface="Arial" panose="020B0604020202020204" pitchFamily="34" charset="0"/>
              </a:rPr>
              <a:t> l’approche socioconstructiviste, les enseignants apprennent </a:t>
            </a:r>
            <a:r>
              <a:rPr lang="fr-FR" sz="2400" b="1" u="sng" dirty="0">
                <a:cs typeface="Arial" panose="020B0604020202020204" pitchFamily="34" charset="0"/>
              </a:rPr>
              <a:t>ce qu’est</a:t>
            </a:r>
            <a:r>
              <a:rPr lang="fr-FR" sz="2400" b="1" dirty="0">
                <a:cs typeface="Arial" panose="020B0604020202020204" pitchFamily="34" charset="0"/>
              </a:rPr>
              <a:t> l’approche socioconstructiviste.</a:t>
            </a:r>
            <a:endParaRPr lang="fr-FR" sz="2400" dirty="0">
              <a:cs typeface="Arial" panose="020B060402020202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FBD8838-848B-4DB2-891D-DC7B30BEF468}"/>
              </a:ext>
            </a:extLst>
          </p:cNvPr>
          <p:cNvCxnSpPr/>
          <p:nvPr/>
        </p:nvCxnSpPr>
        <p:spPr>
          <a:xfrm>
            <a:off x="8972550" y="6409135"/>
            <a:ext cx="1600200" cy="0"/>
          </a:xfrm>
          <a:prstGeom prst="line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8E81BD5D-5415-4197-BEC2-303AA7B6EE00}"/>
              </a:ext>
            </a:extLst>
          </p:cNvPr>
          <p:cNvSpPr txBox="1"/>
          <p:nvPr/>
        </p:nvSpPr>
        <p:spPr>
          <a:xfrm>
            <a:off x="9239250" y="6027004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MOYEN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5A2BE44-7B8E-45C1-8BF2-F8B4565F78A2}"/>
              </a:ext>
            </a:extLst>
          </p:cNvPr>
          <p:cNvSpPr txBox="1"/>
          <p:nvPr/>
        </p:nvSpPr>
        <p:spPr>
          <a:xfrm>
            <a:off x="10687050" y="6211670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OBJET</a:t>
            </a:r>
          </a:p>
        </p:txBody>
      </p:sp>
    </p:spTree>
    <p:extLst>
      <p:ext uri="{BB962C8B-B14F-4D97-AF65-F5344CB8AC3E}">
        <p14:creationId xmlns:p14="http://schemas.microsoft.com/office/powerpoint/2010/main" val="1145433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12924" y="0"/>
            <a:ext cx="1107907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forum</a:t>
            </a:r>
          </a:p>
        </p:txBody>
      </p:sp>
      <p:sp>
        <p:nvSpPr>
          <p:cNvPr id="3" name="Rectangle 2"/>
          <p:cNvSpPr/>
          <p:nvPr/>
        </p:nvSpPr>
        <p:spPr>
          <a:xfrm rot="16200000">
            <a:off x="-2872538" y="2872540"/>
            <a:ext cx="6858001" cy="1112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310EF75-C2BE-4D2A-AFF2-E14C05102101}"/>
              </a:ext>
            </a:extLst>
          </p:cNvPr>
          <p:cNvSpPr txBox="1">
            <a:spLocks/>
          </p:cNvSpPr>
          <p:nvPr/>
        </p:nvSpPr>
        <p:spPr>
          <a:xfrm>
            <a:off x="1952625" y="600075"/>
            <a:ext cx="43910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FR" b="1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Conclusions</a:t>
            </a:r>
            <a:endParaRPr lang="fr-FR" b="1" strike="sngStrike" dirty="0">
              <a:solidFill>
                <a:schemeClr val="accent1"/>
              </a:solidFill>
              <a:latin typeface="+mn-lt"/>
              <a:ea typeface="MS Mincho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3963D69-03A8-40B5-8034-C900BB329908}"/>
              </a:ext>
            </a:extLst>
          </p:cNvPr>
          <p:cNvSpPr txBox="1"/>
          <p:nvPr/>
        </p:nvSpPr>
        <p:spPr>
          <a:xfrm>
            <a:off x="1952625" y="2099274"/>
            <a:ext cx="66770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Nous avons parlé </a:t>
            </a:r>
          </a:p>
          <a:p>
            <a:pPr marL="742950" lvl="1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des moyens de mesurer l’efficacité d’une formation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des enseignants</a:t>
            </a:r>
          </a:p>
          <a:p>
            <a:pPr marL="742950" lvl="1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d’une méthodologie de la formation incontournable qui ne peut être mise en œuvre sans le concours d’une certaine technologie</a:t>
            </a:r>
          </a:p>
          <a:p>
            <a:pPr marL="742950" lvl="1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d’une technologie qui ne peut être efficace sans le concours de cette méthodologie. 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09134E-248F-40CF-88B6-B3C7E112AF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9925428" y="3632028"/>
            <a:ext cx="1279487" cy="18768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555C163-841B-4EB7-9476-CEA375CA1DFB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769" y="2617839"/>
            <a:ext cx="1876807" cy="990322"/>
          </a:xfrm>
          <a:prstGeom prst="rect">
            <a:avLst/>
          </a:prstGeom>
          <a:noFill/>
        </p:spPr>
      </p:pic>
      <p:pic>
        <p:nvPicPr>
          <p:cNvPr id="9" name="Image 1">
            <a:extLst>
              <a:ext uri="{FF2B5EF4-FFF2-40B4-BE49-F238E27FC236}">
                <a16:creationId xmlns:a16="http://schemas.microsoft.com/office/drawing/2014/main" id="{05723CFC-4B10-48D4-9018-A82AE7271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2"/>
          <a:stretch/>
        </p:blipFill>
        <p:spPr bwMode="auto">
          <a:xfrm>
            <a:off x="9649140" y="371333"/>
            <a:ext cx="1839272" cy="189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7B3F08F-CF18-48ED-9A6E-9F2CD928FB2A}"/>
              </a:ext>
            </a:extLst>
          </p:cNvPr>
          <p:cNvSpPr txBox="1"/>
          <p:nvPr/>
        </p:nvSpPr>
        <p:spPr>
          <a:xfrm>
            <a:off x="1952625" y="6027092"/>
            <a:ext cx="322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ED7D31"/>
                </a:solidFill>
              </a:rPr>
              <a:t>Un maître-mot :</a:t>
            </a:r>
            <a:r>
              <a:rPr lang="fr-FR" sz="2400" dirty="0"/>
              <a:t> </a:t>
            </a:r>
            <a:r>
              <a:rPr lang="fr-FR" sz="2400" b="1" dirty="0"/>
              <a:t>FORUM</a:t>
            </a:r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0D3427B0-CFBB-45A0-8C30-48591AF90481}"/>
              </a:ext>
            </a:extLst>
          </p:cNvPr>
          <p:cNvSpPr/>
          <p:nvPr/>
        </p:nvSpPr>
        <p:spPr>
          <a:xfrm>
            <a:off x="8356428" y="371333"/>
            <a:ext cx="1112923" cy="4743592"/>
          </a:xfrm>
          <a:prstGeom prst="leftBrace">
            <a:avLst>
              <a:gd name="adj1" fmla="val 8333"/>
              <a:gd name="adj2" fmla="val 556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073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12924" y="0"/>
            <a:ext cx="1107907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forum</a:t>
            </a:r>
          </a:p>
        </p:txBody>
      </p:sp>
      <p:sp>
        <p:nvSpPr>
          <p:cNvPr id="3" name="Rectangle 2"/>
          <p:cNvSpPr/>
          <p:nvPr/>
        </p:nvSpPr>
        <p:spPr>
          <a:xfrm rot="16200000">
            <a:off x="-2872538" y="2872540"/>
            <a:ext cx="6858001" cy="1112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LICENCE &amp; CRÉDITS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B4AB100-754B-47CD-8662-C237039A00FC}"/>
              </a:ext>
            </a:extLst>
          </p:cNvPr>
          <p:cNvSpPr txBox="1"/>
          <p:nvPr/>
        </p:nvSpPr>
        <p:spPr>
          <a:xfrm>
            <a:off x="2461128" y="4367442"/>
            <a:ext cx="3276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1D49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https://bit.ly/2TVMxwX</a:t>
            </a:r>
            <a:endParaRPr lang="fr-FR" sz="2400" dirty="0">
              <a:solidFill>
                <a:srgbClr val="1D4999"/>
              </a:solidFill>
            </a:endParaRPr>
          </a:p>
          <a:p>
            <a:pPr algn="ctr"/>
            <a:r>
              <a:rPr lang="fr-FR" sz="2400" dirty="0">
                <a:solidFill>
                  <a:srgbClr val="1D4999"/>
                </a:solidFill>
              </a:rPr>
              <a:t>delhaye@frl.auth.gr</a:t>
            </a:r>
          </a:p>
        </p:txBody>
      </p:sp>
      <p:pic>
        <p:nvPicPr>
          <p:cNvPr id="4" name="Image 3" descr="Une image contenant dessin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3EC904DB-0B15-423E-80B7-4312B5A370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75" y="1158524"/>
            <a:ext cx="3480073" cy="3480073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B574A82B-C0D5-4CB8-BB37-4BC1FB8555B5}"/>
              </a:ext>
            </a:extLst>
          </p:cNvPr>
          <p:cNvGrpSpPr/>
          <p:nvPr/>
        </p:nvGrpSpPr>
        <p:grpSpPr>
          <a:xfrm>
            <a:off x="6373599" y="2874399"/>
            <a:ext cx="5486400" cy="3806011"/>
            <a:chOff x="1371600" y="762000"/>
            <a:chExt cx="5486400" cy="380601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74ABE5-526C-4447-A09E-5FF5015E78CE}"/>
                </a:ext>
              </a:extLst>
            </p:cNvPr>
            <p:cNvSpPr/>
            <p:nvPr/>
          </p:nvSpPr>
          <p:spPr>
            <a:xfrm>
              <a:off x="1371600" y="1828800"/>
              <a:ext cx="5486400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endParaRPr lang="fr-FR" sz="1200" dirty="0"/>
            </a:p>
            <a:p>
              <a:pPr algn="r"/>
              <a:r>
                <a:rPr lang="fr-FR" sz="1200" dirty="0"/>
                <a:t>Université Aristote de Thessaloniki (Grèce) </a:t>
              </a:r>
            </a:p>
            <a:p>
              <a:pPr algn="r"/>
              <a:r>
                <a:rPr lang="fr-FR" sz="1200" dirty="0"/>
                <a:t>Département de Langue et de Littérature françaises</a:t>
              </a:r>
            </a:p>
            <a:p>
              <a:pPr algn="r"/>
              <a:endParaRPr lang="fr-FR" sz="1200" dirty="0"/>
            </a:p>
            <a:p>
              <a:pPr algn="r"/>
              <a:r>
                <a:rPr lang="fr-FR" sz="1400" b="1" dirty="0"/>
                <a:t>Formation des enseignants : évaluation de sa qualité</a:t>
              </a:r>
            </a:p>
            <a:p>
              <a:pPr algn="r"/>
              <a:r>
                <a:rPr lang="fr-FR" sz="1400" b="1" dirty="0"/>
                <a:t>Olivier Delhaye</a:t>
              </a:r>
            </a:p>
            <a:p>
              <a:pPr algn="r"/>
              <a:endParaRPr lang="fr-FR" sz="1200" dirty="0"/>
            </a:p>
            <a:p>
              <a:pPr algn="r"/>
              <a:r>
                <a:rPr lang="fr-FR" sz="1200" dirty="0"/>
                <a:t> </a:t>
              </a:r>
            </a:p>
            <a:p>
              <a:pPr algn="r"/>
              <a:endParaRPr lang="fr-FR" sz="1200" dirty="0"/>
            </a:p>
            <a:p>
              <a:pPr algn="r"/>
              <a:endParaRPr lang="fr-FR" sz="1200" dirty="0"/>
            </a:p>
            <a:p>
              <a:pPr algn="r"/>
              <a:endParaRPr lang="fr-FR" sz="1200" dirty="0"/>
            </a:p>
            <a:p>
              <a:pPr algn="r"/>
              <a:r>
                <a:rPr lang="fr-FR" sz="1200" dirty="0"/>
                <a:t>Œuvre mise à disposition selon les termes de la </a:t>
              </a:r>
            </a:p>
            <a:p>
              <a:pPr algn="r"/>
              <a:r>
                <a:rPr lang="fr-FR" sz="1200" dirty="0"/>
                <a:t>Licence Creative Commons Attribution - Pas d'Utilisation Commerciale</a:t>
              </a:r>
            </a:p>
            <a:p>
              <a:pPr algn="r"/>
              <a:r>
                <a:rPr lang="fr-FR" sz="1200" dirty="0"/>
                <a:t>Pas de Modification 4.0 International </a:t>
              </a:r>
            </a:p>
          </p:txBody>
        </p:sp>
        <p:pic>
          <p:nvPicPr>
            <p:cNvPr id="21" name="Picture 2" descr="http://olimpia.topo.auth.gr/courses/signals/FIGURES/auth_logo_color.jpg">
              <a:extLst>
                <a:ext uri="{FF2B5EF4-FFF2-40B4-BE49-F238E27FC236}">
                  <a16:creationId xmlns:a16="http://schemas.microsoft.com/office/drawing/2014/main" id="{34CCF789-76B2-47E5-827B-1002BD776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723" y="762000"/>
              <a:ext cx="1064671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A37AB219-6B8F-4674-A048-4974BA5EB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0000"/>
            </a:blip>
            <a:stretch>
              <a:fillRect/>
            </a:stretch>
          </p:blipFill>
          <p:spPr>
            <a:xfrm>
              <a:off x="5410200" y="3220630"/>
              <a:ext cx="1343025" cy="665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2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12925" y="0"/>
            <a:ext cx="1107907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 rot="16200000">
            <a:off x="-2872538" y="2872540"/>
            <a:ext cx="6858001" cy="1112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TERRAIN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AE9C72BF-5B10-4122-84AD-24D68F88A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124" y="223610"/>
            <a:ext cx="14668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B4F9285-D349-480E-8D28-5FC2B22EE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043" y="5378319"/>
            <a:ext cx="27336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8FBD30-FBDA-4683-A0A4-815F5E5D7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26" y="5521194"/>
            <a:ext cx="22764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3E3841AA-A346-4B41-BE3B-BC7BCA8C5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969" y="4844919"/>
            <a:ext cx="12382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5E3FDBA4-CE60-49C0-BCF3-1BBCD9E55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013" y="546987"/>
            <a:ext cx="80431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FORMATION TOUT AU LONG DE LA VIE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2550417-E5A9-49B7-98C6-906E3A255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9272" y="1361168"/>
            <a:ext cx="7661360" cy="349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Formations et stages de perfectionnement à distance organisés de 2013 à 2018 dans le cadre des activités de la cellule Formation Continuée de l'Université Aristote de Thessaloniki.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cs typeface="Times New Roman" panose="02020603050405020304" pitchFamily="18" charset="0"/>
              </a:rPr>
              <a:t>Nombre total de participants certifiés : 267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F4EE804-84CD-4C3F-90C4-7D5C0D9E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el-G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11F1D74-95C9-457C-A143-9620ECFEA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375A8D9-F8C4-4E7A-B818-67137F7FE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43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el-G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398F24-72DE-48C9-8AE5-AC373C4A5C55}"/>
              </a:ext>
            </a:extLst>
          </p:cNvPr>
          <p:cNvSpPr/>
          <p:nvPr/>
        </p:nvSpPr>
        <p:spPr>
          <a:xfrm>
            <a:off x="4006013" y="4392767"/>
            <a:ext cx="4810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UNIVERSITÉS PARTENAIRES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2394767-5EBD-49BF-B0A1-0857EC7858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09" y="5473449"/>
            <a:ext cx="2514951" cy="857370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4AE38F5-B5A2-4FD0-BFB3-1D60177EC3AA}"/>
              </a:ext>
            </a:extLst>
          </p:cNvPr>
          <p:cNvCxnSpPr>
            <a:cxnSpLocks/>
          </p:cNvCxnSpPr>
          <p:nvPr/>
        </p:nvCxnSpPr>
        <p:spPr>
          <a:xfrm>
            <a:off x="4124325" y="3876676"/>
            <a:ext cx="7633894" cy="7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95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12923" y="-1"/>
            <a:ext cx="1107907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 rot="16200000">
            <a:off x="-2872538" y="2872540"/>
            <a:ext cx="6858001" cy="1112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CADRE THÉORIQUE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40678321-5A8E-4642-8C51-37CE44FA67A6}"/>
              </a:ext>
            </a:extLst>
          </p:cNvPr>
          <p:cNvSpPr txBox="1">
            <a:spLocks/>
          </p:cNvSpPr>
          <p:nvPr/>
        </p:nvSpPr>
        <p:spPr>
          <a:xfrm>
            <a:off x="1854117" y="322291"/>
            <a:ext cx="8229600" cy="6052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>
                <a:solidFill>
                  <a:srgbClr val="4472C4"/>
                </a:solidFill>
                <a:latin typeface="+mn-lt"/>
                <a:ea typeface="MS Mincho"/>
                <a:cs typeface="Arial" pitchFamily="34" charset="0"/>
              </a:rPr>
              <a:t>Constructivisme</a:t>
            </a:r>
            <a:endParaRPr lang="fr-FR" b="1" dirty="0">
              <a:solidFill>
                <a:srgbClr val="4472C4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FA0B3F-4FE9-4E26-83D3-0BF98F3C820E}"/>
              </a:ext>
            </a:extLst>
          </p:cNvPr>
          <p:cNvSpPr/>
          <p:nvPr/>
        </p:nvSpPr>
        <p:spPr>
          <a:xfrm>
            <a:off x="1854117" y="1725094"/>
            <a:ext cx="4929188" cy="1277273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les individus sont tous dotés </a:t>
            </a:r>
          </a:p>
          <a:p>
            <a:pPr marL="800100" lvl="1" indent="-342900" eaLnBrk="1" hangingPunct="1">
              <a:buFont typeface="Calibri" panose="020F0502020204030204" pitchFamily="34" charset="0"/>
              <a:buChar char="‒"/>
            </a:pPr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d’un potentiel énergique et </a:t>
            </a:r>
          </a:p>
          <a:p>
            <a:pPr marL="800100" lvl="1" indent="-342900" eaLnBrk="1" hangingPunct="1">
              <a:buFont typeface="Calibri" panose="020F0502020204030204" pitchFamily="34" charset="0"/>
              <a:buChar char="‒"/>
            </a:pPr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de capacités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2BE20A-B63D-4212-AC4B-A5D540EDA147}"/>
              </a:ext>
            </a:extLst>
          </p:cNvPr>
          <p:cNvSpPr/>
          <p:nvPr/>
        </p:nvSpPr>
        <p:spPr>
          <a:xfrm>
            <a:off x="1854117" y="4934953"/>
            <a:ext cx="5861133" cy="1646605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z="2400" dirty="0"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la connaissance est </a:t>
            </a:r>
          </a:p>
          <a:p>
            <a:pPr marL="1028700" lvl="1" eaLnBrk="1" hangingPunct="1">
              <a:buFont typeface="Calibri" panose="020F0502020204030204" pitchFamily="34" charset="0"/>
              <a:buChar char="‒"/>
            </a:pPr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construite dans l’esprit du sujet, </a:t>
            </a:r>
          </a:p>
          <a:p>
            <a:pPr marL="1028700" lvl="1" eaLnBrk="1" hangingPunct="1">
              <a:buFont typeface="Calibri" panose="020F0502020204030204" pitchFamily="34" charset="0"/>
              <a:buChar char="‒"/>
            </a:pPr>
            <a:r>
              <a:rPr lang="fr-FR" altLang="fr-FR" sz="2400" dirty="0">
                <a:solidFill>
                  <a:schemeClr val="accent2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non transmise</a:t>
            </a:r>
          </a:p>
        </p:txBody>
      </p:sp>
      <p:pic>
        <p:nvPicPr>
          <p:cNvPr id="17" name="Image 16" descr="communication2.jpg">
            <a:extLst>
              <a:ext uri="{FF2B5EF4-FFF2-40B4-BE49-F238E27FC236}">
                <a16:creationId xmlns:a16="http://schemas.microsoft.com/office/drawing/2014/main" id="{6E00AD5F-7B69-4C11-B932-260197192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73BD1E"/>
              </a:clrFrom>
              <a:clrTo>
                <a:srgbClr val="73BD1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4"/>
          <a:stretch/>
        </p:blipFill>
        <p:spPr bwMode="auto">
          <a:xfrm>
            <a:off x="7859629" y="2589020"/>
            <a:ext cx="4882930" cy="393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16CC866-1A38-4989-9CFC-ACE2D8C5780A}"/>
              </a:ext>
            </a:extLst>
          </p:cNvPr>
          <p:cNvSpPr txBox="1"/>
          <p:nvPr/>
        </p:nvSpPr>
        <p:spPr>
          <a:xfrm>
            <a:off x="10479004" y="644442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Piaget (1937)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1BFA818-C67D-4720-9672-AB2BE519C3EA}"/>
              </a:ext>
            </a:extLst>
          </p:cNvPr>
          <p:cNvSpPr txBox="1"/>
          <p:nvPr/>
        </p:nvSpPr>
        <p:spPr>
          <a:xfrm>
            <a:off x="1854117" y="3118125"/>
            <a:ext cx="6263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peuvent appréhender la réalité </a:t>
            </a:r>
          </a:p>
          <a:p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par une restructuration conceptuelle itérative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4D32592E-7233-4A02-934F-FA4413914289}"/>
              </a:ext>
            </a:extLst>
          </p:cNvPr>
          <p:cNvSpPr/>
          <p:nvPr/>
        </p:nvSpPr>
        <p:spPr>
          <a:xfrm>
            <a:off x="8878804" y="2077453"/>
            <a:ext cx="2630487" cy="2630487"/>
          </a:xfrm>
          <a:prstGeom prst="arc">
            <a:avLst>
              <a:gd name="adj1" fmla="val 7960285"/>
              <a:gd name="adj2" fmla="val 2897636"/>
            </a:avLst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500AA45-0614-440F-91ED-7F0CB6F78E76}"/>
              </a:ext>
            </a:extLst>
          </p:cNvPr>
          <p:cNvSpPr/>
          <p:nvPr/>
        </p:nvSpPr>
        <p:spPr>
          <a:xfrm>
            <a:off x="2689997" y="4153225"/>
            <a:ext cx="4514850" cy="676796"/>
          </a:xfrm>
          <a:custGeom>
            <a:avLst/>
            <a:gdLst>
              <a:gd name="connsiteX0" fmla="*/ 0 w 4514850"/>
              <a:gd name="connsiteY0" fmla="*/ 186672 h 676796"/>
              <a:gd name="connsiteX1" fmla="*/ 1685925 w 4514850"/>
              <a:gd name="connsiteY1" fmla="*/ 24747 h 676796"/>
              <a:gd name="connsiteX2" fmla="*/ 1095375 w 4514850"/>
              <a:gd name="connsiteY2" fmla="*/ 653397 h 676796"/>
              <a:gd name="connsiteX3" fmla="*/ 4514850 w 4514850"/>
              <a:gd name="connsiteY3" fmla="*/ 481947 h 67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4850" h="676796">
                <a:moveTo>
                  <a:pt x="0" y="186672"/>
                </a:moveTo>
                <a:cubicBezTo>
                  <a:pt x="751681" y="66815"/>
                  <a:pt x="1503363" y="-53041"/>
                  <a:pt x="1685925" y="24747"/>
                </a:cubicBezTo>
                <a:cubicBezTo>
                  <a:pt x="1868488" y="102534"/>
                  <a:pt x="623888" y="577197"/>
                  <a:pt x="1095375" y="653397"/>
                </a:cubicBezTo>
                <a:cubicBezTo>
                  <a:pt x="1566862" y="729597"/>
                  <a:pt x="3040856" y="605772"/>
                  <a:pt x="4514850" y="481947"/>
                </a:cubicBezTo>
              </a:path>
            </a:pathLst>
          </a:custGeom>
          <a:noFill/>
          <a:ln w="28575">
            <a:solidFill>
              <a:srgbClr val="4472C4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985C5DC-94FB-4407-83F2-E4D3013F1FAF}"/>
              </a:ext>
            </a:extLst>
          </p:cNvPr>
          <p:cNvSpPr txBox="1"/>
          <p:nvPr/>
        </p:nvSpPr>
        <p:spPr>
          <a:xfrm rot="389109">
            <a:off x="4605020" y="4175376"/>
            <a:ext cx="684803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6600" dirty="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9141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12924" y="-1"/>
            <a:ext cx="1107907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" name="Rectangle 2"/>
          <p:cNvSpPr/>
          <p:nvPr/>
        </p:nvSpPr>
        <p:spPr>
          <a:xfrm rot="16200000">
            <a:off x="-2872538" y="2872540"/>
            <a:ext cx="6858001" cy="1112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CADRE THÉORIQUE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253D02-7C04-455C-9200-F6E828360623}"/>
              </a:ext>
            </a:extLst>
          </p:cNvPr>
          <p:cNvSpPr/>
          <p:nvPr/>
        </p:nvSpPr>
        <p:spPr>
          <a:xfrm>
            <a:off x="1804988" y="3371850"/>
            <a:ext cx="4240372" cy="1938992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appropriation de la réalité</a:t>
            </a:r>
          </a:p>
          <a:p>
            <a:pPr algn="r" eaLnBrk="1" hangingPunct="1"/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+       </a:t>
            </a:r>
            <a:r>
              <a:rPr lang="fr-FR" altLang="fr-FR" sz="2400" dirty="0">
                <a:solidFill>
                  <a:schemeClr val="accent2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appropriation des outils</a:t>
            </a:r>
          </a:p>
          <a:p>
            <a:pPr algn="r" eaLnBrk="1" hangingPunct="1"/>
            <a:endParaRPr lang="fr-FR" altLang="fr-FR" sz="2400" dirty="0"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algn="r" eaLnBrk="1" hangingPunct="1"/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apprentissage</a:t>
            </a:r>
          </a:p>
          <a:p>
            <a:pPr algn="r" eaLnBrk="1" hangingPunct="1"/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6EAADE2-EE16-44FA-B913-25D762DE98FE}"/>
              </a:ext>
            </a:extLst>
          </p:cNvPr>
          <p:cNvSpPr txBox="1"/>
          <p:nvPr/>
        </p:nvSpPr>
        <p:spPr>
          <a:xfrm>
            <a:off x="9042241" y="6472032"/>
            <a:ext cx="299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Vygotsky (1934/1978/1997)</a:t>
            </a:r>
          </a:p>
        </p:txBody>
      </p:sp>
      <p:sp>
        <p:nvSpPr>
          <p:cNvPr id="7" name="Bulle ronde 5">
            <a:extLst>
              <a:ext uri="{FF2B5EF4-FFF2-40B4-BE49-F238E27FC236}">
                <a16:creationId xmlns:a16="http://schemas.microsoft.com/office/drawing/2014/main" id="{1194E76F-E4E0-45C0-A4E7-953AB500AB52}"/>
              </a:ext>
            </a:extLst>
          </p:cNvPr>
          <p:cNvSpPr/>
          <p:nvPr/>
        </p:nvSpPr>
        <p:spPr>
          <a:xfrm>
            <a:off x="6331856" y="3468535"/>
            <a:ext cx="1216460" cy="81199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2918DA9-D643-4E78-87E7-482588029084}"/>
              </a:ext>
            </a:extLst>
          </p:cNvPr>
          <p:cNvSpPr txBox="1">
            <a:spLocks/>
          </p:cNvSpPr>
          <p:nvPr/>
        </p:nvSpPr>
        <p:spPr>
          <a:xfrm>
            <a:off x="1854117" y="322291"/>
            <a:ext cx="8229600" cy="6052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>
                <a:solidFill>
                  <a:srgbClr val="4472C4"/>
                </a:solidFill>
                <a:latin typeface="+mn-lt"/>
                <a:ea typeface="MS Mincho"/>
                <a:cs typeface="Arial" pitchFamily="34" charset="0"/>
              </a:rPr>
              <a:t>Constructivisme</a:t>
            </a:r>
            <a:endParaRPr lang="fr-FR" b="1" dirty="0">
              <a:solidFill>
                <a:srgbClr val="4472C4"/>
              </a:solidFill>
              <a:latin typeface="+mn-lt"/>
            </a:endParaRPr>
          </a:p>
        </p:txBody>
      </p:sp>
      <p:pic>
        <p:nvPicPr>
          <p:cNvPr id="14" name="Image 13" descr="communication2.jpg">
            <a:extLst>
              <a:ext uri="{FF2B5EF4-FFF2-40B4-BE49-F238E27FC236}">
                <a16:creationId xmlns:a16="http://schemas.microsoft.com/office/drawing/2014/main" id="{98BDC101-0569-4C37-BE4C-C1669422E6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73BD1E"/>
              </a:clrFrom>
              <a:clrTo>
                <a:srgbClr val="73BD1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4"/>
          <a:stretch/>
        </p:blipFill>
        <p:spPr bwMode="auto">
          <a:xfrm>
            <a:off x="7859629" y="2589020"/>
            <a:ext cx="4882930" cy="393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4519ED22-63D2-405A-9D24-E2C09564A669}"/>
              </a:ext>
            </a:extLst>
          </p:cNvPr>
          <p:cNvSpPr/>
          <p:nvPr/>
        </p:nvSpPr>
        <p:spPr>
          <a:xfrm>
            <a:off x="8878804" y="2077453"/>
            <a:ext cx="2630487" cy="2630487"/>
          </a:xfrm>
          <a:prstGeom prst="arc">
            <a:avLst>
              <a:gd name="adj1" fmla="val 7960285"/>
              <a:gd name="adj2" fmla="val 2897636"/>
            </a:avLst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63CAA61-F1BD-457C-920B-8B391BCB91DE}"/>
              </a:ext>
            </a:extLst>
          </p:cNvPr>
          <p:cNvCxnSpPr/>
          <p:nvPr/>
        </p:nvCxnSpPr>
        <p:spPr>
          <a:xfrm>
            <a:off x="1971675" y="4374503"/>
            <a:ext cx="41243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948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12924" y="0"/>
            <a:ext cx="1107907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 rot="16200000">
            <a:off x="-2872538" y="2872540"/>
            <a:ext cx="6858001" cy="1112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CADRE THÉORIQUE</a:t>
            </a:r>
          </a:p>
        </p:txBody>
      </p:sp>
      <p:pic>
        <p:nvPicPr>
          <p:cNvPr id="5" name="Espace réservé du contenu 3" descr="communication4.jpg">
            <a:extLst>
              <a:ext uri="{FF2B5EF4-FFF2-40B4-BE49-F238E27FC236}">
                <a16:creationId xmlns:a16="http://schemas.microsoft.com/office/drawing/2014/main" id="{37CD85AE-45EF-4B77-8795-71013FFFEE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73BD1E"/>
              </a:clrFrom>
              <a:clrTo>
                <a:srgbClr val="73BD1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0159" y="1878270"/>
            <a:ext cx="4819649" cy="48055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0CC5A0-4A6F-49E4-A945-16D91588F970}"/>
              </a:ext>
            </a:extLst>
          </p:cNvPr>
          <p:cNvSpPr/>
          <p:nvPr/>
        </p:nvSpPr>
        <p:spPr>
          <a:xfrm>
            <a:off x="1540048" y="3280627"/>
            <a:ext cx="5922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accent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Confrontations </a:t>
            </a:r>
            <a:r>
              <a:rPr lang="fr-FR" sz="2400" u="sng" dirty="0">
                <a:solidFill>
                  <a:schemeClr val="accent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inter</a:t>
            </a:r>
            <a:r>
              <a:rPr lang="fr-FR" sz="2400" dirty="0">
                <a:solidFill>
                  <a:schemeClr val="accent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individuelles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accent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Construction de schèmes cognitifs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accent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Nouveau savoirs et nouvelles compétences acquises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969102-877E-4E67-BC30-973C6F14C398}"/>
              </a:ext>
            </a:extLst>
          </p:cNvPr>
          <p:cNvSpPr/>
          <p:nvPr/>
        </p:nvSpPr>
        <p:spPr>
          <a:xfrm>
            <a:off x="1527046" y="1047721"/>
            <a:ext cx="497414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Élaboration </a:t>
            </a:r>
            <a:r>
              <a:rPr lang="fr-FR" altLang="fr-FR" sz="24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intra</a:t>
            </a:r>
            <a:r>
              <a:rPr lang="fr-FR" alt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psychique </a:t>
            </a:r>
            <a:br>
              <a:rPr lang="fr-FR" alt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</a:br>
            <a:r>
              <a:rPr lang="fr-FR" alt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des savoirs par le biais du langage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943753-1933-4D37-BC45-CB9A2B8E6E80}"/>
              </a:ext>
            </a:extLst>
          </p:cNvPr>
          <p:cNvSpPr/>
          <p:nvPr/>
        </p:nvSpPr>
        <p:spPr>
          <a:xfrm>
            <a:off x="1540047" y="2164174"/>
            <a:ext cx="4837256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400" dirty="0">
                <a:solidFill>
                  <a:schemeClr val="accent2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Élaboration </a:t>
            </a:r>
            <a:r>
              <a:rPr lang="fr-FR" altLang="fr-FR" sz="2400" u="sng" dirty="0">
                <a:solidFill>
                  <a:schemeClr val="accent2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inter</a:t>
            </a:r>
            <a:r>
              <a:rPr lang="fr-FR" altLang="fr-FR" sz="2400" dirty="0">
                <a:solidFill>
                  <a:schemeClr val="accent2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psychique issue de l’interaction sociale</a:t>
            </a:r>
            <a:endParaRPr lang="fr-FR" altLang="fr-FR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7671D5-81A2-4D12-B370-98E36C486FBA}"/>
              </a:ext>
            </a:extLst>
          </p:cNvPr>
          <p:cNvSpPr/>
          <p:nvPr/>
        </p:nvSpPr>
        <p:spPr>
          <a:xfrm>
            <a:off x="1540047" y="5112757"/>
            <a:ext cx="6329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Plus grande activité autonome </a:t>
            </a:r>
            <a:br>
              <a:rPr lang="fr-FR" alt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</a:br>
            <a:r>
              <a:rPr lang="fr-FR" alt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chez chaque sujet</a:t>
            </a:r>
          </a:p>
          <a:p>
            <a:r>
              <a:rPr lang="fr-FR" alt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Nouvelles constructions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89423A-8D98-4444-B35C-5ECEF8C77E49}"/>
              </a:ext>
            </a:extLst>
          </p:cNvPr>
          <p:cNvSpPr txBox="1"/>
          <p:nvPr/>
        </p:nvSpPr>
        <p:spPr>
          <a:xfrm>
            <a:off x="3733800" y="6475604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Doise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Mugny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(1981) ; Perret-Clermont,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Shubauer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-Leoni &amp;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Grossen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(1991)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8EF3EB2E-20BA-415C-9911-EB978E02860F}"/>
              </a:ext>
            </a:extLst>
          </p:cNvPr>
          <p:cNvSpPr/>
          <p:nvPr/>
        </p:nvSpPr>
        <p:spPr>
          <a:xfrm>
            <a:off x="6898321" y="359213"/>
            <a:ext cx="4782000" cy="4782000"/>
          </a:xfrm>
          <a:prstGeom prst="arc">
            <a:avLst>
              <a:gd name="adj1" fmla="val 7960285"/>
              <a:gd name="adj2" fmla="val 2897636"/>
            </a:avLst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2454E5C-5EFA-42CB-A003-2BB1E16C387C}"/>
              </a:ext>
            </a:extLst>
          </p:cNvPr>
          <p:cNvSpPr txBox="1"/>
          <p:nvPr/>
        </p:nvSpPr>
        <p:spPr>
          <a:xfrm>
            <a:off x="8156080" y="666259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</a:p>
        </p:txBody>
      </p:sp>
      <p:pic>
        <p:nvPicPr>
          <p:cNvPr id="14" name="Image 13" descr="communication2.jpg">
            <a:extLst>
              <a:ext uri="{FF2B5EF4-FFF2-40B4-BE49-F238E27FC236}">
                <a16:creationId xmlns:a16="http://schemas.microsoft.com/office/drawing/2014/main" id="{6478BE67-A232-4985-B093-A4DDFD9FF2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73BD1E"/>
              </a:clrFrom>
              <a:clrTo>
                <a:srgbClr val="73BD1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4"/>
          <a:stretch/>
        </p:blipFill>
        <p:spPr bwMode="auto">
          <a:xfrm>
            <a:off x="6973611" y="1901626"/>
            <a:ext cx="4882930" cy="393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770884C9-8530-4BF6-8CB6-E3829DB72FFD}"/>
              </a:ext>
            </a:extLst>
          </p:cNvPr>
          <p:cNvSpPr/>
          <p:nvPr/>
        </p:nvSpPr>
        <p:spPr>
          <a:xfrm>
            <a:off x="7974078" y="1434970"/>
            <a:ext cx="2630487" cy="2630487"/>
          </a:xfrm>
          <a:prstGeom prst="arc">
            <a:avLst>
              <a:gd name="adj1" fmla="val 7960285"/>
              <a:gd name="adj2" fmla="val 2897636"/>
            </a:avLst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B9E0C7F-F14D-4430-BB2A-F80F2F6619BA}"/>
              </a:ext>
            </a:extLst>
          </p:cNvPr>
          <p:cNvSpPr txBox="1">
            <a:spLocks/>
          </p:cNvSpPr>
          <p:nvPr/>
        </p:nvSpPr>
        <p:spPr>
          <a:xfrm>
            <a:off x="1540047" y="220778"/>
            <a:ext cx="8229600" cy="6052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>
                <a:solidFill>
                  <a:srgbClr val="ED7D31"/>
                </a:solidFill>
                <a:latin typeface="+mn-lt"/>
                <a:ea typeface="MS Mincho"/>
                <a:cs typeface="Arial" pitchFamily="34" charset="0"/>
              </a:rPr>
              <a:t>Socio</a:t>
            </a:r>
            <a:r>
              <a:rPr lang="fr-FR" b="1" dirty="0">
                <a:solidFill>
                  <a:srgbClr val="4472C4"/>
                </a:solidFill>
                <a:latin typeface="+mn-lt"/>
                <a:ea typeface="MS Mincho"/>
                <a:cs typeface="Arial" pitchFamily="34" charset="0"/>
              </a:rPr>
              <a:t>constructivisme</a:t>
            </a:r>
            <a:endParaRPr lang="fr-FR" b="1" dirty="0">
              <a:solidFill>
                <a:srgbClr val="4472C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36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12924" y="0"/>
            <a:ext cx="1107907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 rot="16200000">
            <a:off x="-2872538" y="2872540"/>
            <a:ext cx="6858001" cy="1112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CADRE THÉORIQUE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0A0C77-C409-4B7F-8A0B-894A3B1851CB}"/>
              </a:ext>
            </a:extLst>
          </p:cNvPr>
          <p:cNvSpPr/>
          <p:nvPr/>
        </p:nvSpPr>
        <p:spPr>
          <a:xfrm>
            <a:off x="1525008" y="1704156"/>
            <a:ext cx="5127453" cy="460126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Apparition de conflits sociocognitifs </a:t>
            </a:r>
          </a:p>
          <a:p>
            <a:pPr marL="285750" indent="-285750" eaLnBrk="1" hangingPunct="1">
              <a:buFont typeface="Calibri" panose="020F0502020204030204" pitchFamily="34" charset="0"/>
              <a:buChar char="‒"/>
            </a:pPr>
            <a:endParaRPr lang="fr-FR" altLang="fr-FR" sz="2400" dirty="0"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marL="742950" lvl="1" indent="-285750" eaLnBrk="1" hangingPunct="1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négociation aux plans </a:t>
            </a:r>
          </a:p>
          <a:p>
            <a:pPr marL="1428750" lvl="2" indent="-285750" eaLnBrk="1" hangingPunct="1">
              <a:buFont typeface="Courier New" panose="02070309020205020404" pitchFamily="49" charset="0"/>
              <a:buChar char="o"/>
            </a:pPr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relationnel 	</a:t>
            </a:r>
          </a:p>
          <a:p>
            <a:pPr marL="1428750" lvl="2" indent="-285750" eaLnBrk="1" hangingPunct="1">
              <a:buFont typeface="Courier New" panose="02070309020205020404" pitchFamily="49" charset="0"/>
              <a:buChar char="o"/>
            </a:pPr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cognitif</a:t>
            </a:r>
          </a:p>
          <a:p>
            <a:pPr marL="742950" lvl="1" indent="-285750" eaLnBrk="1" hangingPunct="1">
              <a:buFont typeface="Calibri" panose="020F0502020204030204" pitchFamily="34" charset="0"/>
              <a:buChar char="‒"/>
            </a:pPr>
            <a:endParaRPr lang="fr-FR" altLang="fr-FR" sz="2400" dirty="0"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marL="742950" lvl="1" indent="-285750" eaLnBrk="1" hangingPunct="1">
              <a:buFont typeface="Calibri" panose="020F0502020204030204" pitchFamily="34" charset="0"/>
              <a:buChar char="‒"/>
            </a:pPr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appropriation de</a:t>
            </a:r>
          </a:p>
          <a:p>
            <a:pPr lvl="1" eaLnBrk="1" hangingPunct="1"/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  </a:t>
            </a:r>
            <a:r>
              <a:rPr lang="fr-FR" altLang="fr-FR" sz="11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</a:t>
            </a:r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solutions élaborées </a:t>
            </a:r>
            <a:b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</a:br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  </a:t>
            </a:r>
            <a:r>
              <a:rPr lang="fr-FR" altLang="fr-FR" sz="105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</a:t>
            </a:r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en commun </a:t>
            </a:r>
          </a:p>
          <a:p>
            <a:pPr marL="285750" indent="-285750" eaLnBrk="1" hangingPunct="1">
              <a:buFont typeface="Calibri" panose="020F0502020204030204" pitchFamily="34" charset="0"/>
              <a:buChar char="‒"/>
            </a:pPr>
            <a:endParaRPr lang="fr-FR" altLang="fr-FR" sz="2400" dirty="0"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eaLnBrk="1" hangingPunct="1"/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AF93C9-9878-416F-BCA9-1C23982467DC}"/>
              </a:ext>
            </a:extLst>
          </p:cNvPr>
          <p:cNvSpPr/>
          <p:nvPr/>
        </p:nvSpPr>
        <p:spPr>
          <a:xfrm>
            <a:off x="9075883" y="1331715"/>
            <a:ext cx="34065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MOTIVATION SOCIALE</a:t>
            </a:r>
          </a:p>
          <a:p>
            <a:pPr algn="ctr"/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↓ </a:t>
            </a:r>
          </a:p>
          <a:p>
            <a:pPr algn="ctr"/>
            <a:endParaRPr lang="fr-FR" altLang="fr-FR" sz="2400" dirty="0"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algn="ctr"/>
            <a:r>
              <a:rPr lang="fr-FR" altLang="fr-FR" sz="24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MOTIVATION COGNITIVE</a:t>
            </a:r>
          </a:p>
        </p:txBody>
      </p:sp>
      <p:pic>
        <p:nvPicPr>
          <p:cNvPr id="7" name="Espace réservé du contenu 3" descr="communication4.jpg">
            <a:extLst>
              <a:ext uri="{FF2B5EF4-FFF2-40B4-BE49-F238E27FC236}">
                <a16:creationId xmlns:a16="http://schemas.microsoft.com/office/drawing/2014/main" id="{7EB79D18-45F9-41AB-B691-8B1A75082F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73BD1E"/>
              </a:clrFrom>
              <a:clrTo>
                <a:srgbClr val="73BD1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4847" y="2505679"/>
            <a:ext cx="4081463" cy="4018671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6D89CCF-7378-41B3-A8A9-DB099DC0348D}"/>
              </a:ext>
            </a:extLst>
          </p:cNvPr>
          <p:cNvSpPr txBox="1">
            <a:spLocks/>
          </p:cNvSpPr>
          <p:nvPr/>
        </p:nvSpPr>
        <p:spPr>
          <a:xfrm>
            <a:off x="1540047" y="220778"/>
            <a:ext cx="8229600" cy="6052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>
                <a:solidFill>
                  <a:srgbClr val="ED7D31"/>
                </a:solidFill>
                <a:latin typeface="+mn-lt"/>
                <a:ea typeface="MS Mincho"/>
                <a:cs typeface="Arial" pitchFamily="34" charset="0"/>
              </a:rPr>
              <a:t>Socio</a:t>
            </a:r>
            <a:r>
              <a:rPr lang="fr-FR" b="1" dirty="0">
                <a:solidFill>
                  <a:srgbClr val="4472C4"/>
                </a:solidFill>
                <a:latin typeface="+mn-lt"/>
                <a:ea typeface="MS Mincho"/>
                <a:cs typeface="Arial" pitchFamily="34" charset="0"/>
              </a:rPr>
              <a:t>constructivisme</a:t>
            </a:r>
            <a:endParaRPr lang="fr-FR" b="1" dirty="0">
              <a:solidFill>
                <a:srgbClr val="4472C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173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12924" y="0"/>
            <a:ext cx="1107907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 rot="16200000">
            <a:off x="-2872538" y="2872540"/>
            <a:ext cx="6858001" cy="1112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CADRE THÉORIQUE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7979C26-403D-4CBF-A813-90817E46ADF1}"/>
              </a:ext>
            </a:extLst>
          </p:cNvPr>
          <p:cNvSpPr txBox="1">
            <a:spLocks/>
          </p:cNvSpPr>
          <p:nvPr/>
        </p:nvSpPr>
        <p:spPr>
          <a:xfrm>
            <a:off x="1842266" y="350509"/>
            <a:ext cx="8229600" cy="1399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Culture communautaire</a:t>
            </a:r>
          </a:p>
        </p:txBody>
      </p:sp>
      <p:pic>
        <p:nvPicPr>
          <p:cNvPr id="5" name="Espace réservé du contenu 3" descr="communication5.jpg">
            <a:extLst>
              <a:ext uri="{FF2B5EF4-FFF2-40B4-BE49-F238E27FC236}">
                <a16:creationId xmlns:a16="http://schemas.microsoft.com/office/drawing/2014/main" id="{97BB4DD3-CDB4-45A0-BAB2-47571B4DC3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73BD1E"/>
              </a:clrFrom>
              <a:clrTo>
                <a:srgbClr val="73BD1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4914" y="580173"/>
            <a:ext cx="6067425" cy="5973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4D0F35-A6F2-4E11-9E52-28CEF257B211}"/>
              </a:ext>
            </a:extLst>
          </p:cNvPr>
          <p:cNvSpPr/>
          <p:nvPr/>
        </p:nvSpPr>
        <p:spPr>
          <a:xfrm>
            <a:off x="1840561" y="1365421"/>
            <a:ext cx="41433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300"/>
              </a:spcBef>
              <a:spcAft>
                <a:spcPts val="300"/>
              </a:spcAft>
            </a:pPr>
            <a:r>
              <a:rPr lang="fr-FR" altLang="fr-FR" sz="2400" dirty="0">
                <a:latin typeface="+mn-lt"/>
                <a:ea typeface="MS Mincho" pitchFamily="49" charset="-128"/>
                <a:cs typeface="Arial" panose="020B0604020202020204" pitchFamily="34" charset="0"/>
              </a:rPr>
              <a:t>« culture d’objets partagés »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4A58B-A313-4373-A315-DBFD028E60AE}"/>
              </a:ext>
            </a:extLst>
          </p:cNvPr>
          <p:cNvSpPr/>
          <p:nvPr/>
        </p:nvSpPr>
        <p:spPr>
          <a:xfrm>
            <a:off x="1840561" y="3332573"/>
            <a:ext cx="5911084" cy="2308324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400" u="sng" dirty="0">
                <a:latin typeface="+mn-lt"/>
                <a:ea typeface="MS Mincho" pitchFamily="49" charset="-128"/>
                <a:cs typeface="Arial" panose="020B0604020202020204" pitchFamily="34" charset="0"/>
              </a:rPr>
              <a:t>culture</a:t>
            </a:r>
            <a:r>
              <a:rPr lang="fr-FR" altLang="fr-FR" sz="2400" dirty="0">
                <a:latin typeface="+mn-lt"/>
                <a:ea typeface="MS Mincho" pitchFamily="49" charset="-128"/>
                <a:cs typeface="Arial" panose="020B0604020202020204" pitchFamily="34" charset="0"/>
              </a:rPr>
              <a:t> = filtre </a:t>
            </a:r>
          </a:p>
          <a:p>
            <a:pPr eaLnBrk="1" hangingPunct="1"/>
            <a:r>
              <a:rPr lang="fr-FR" altLang="fr-FR" sz="2400" dirty="0">
                <a:latin typeface="+mn-lt"/>
                <a:ea typeface="MS Mincho" pitchFamily="49" charset="-128"/>
                <a:cs typeface="Arial" panose="020B0604020202020204" pitchFamily="34" charset="0"/>
              </a:rPr>
              <a:t>donne du sens à la réalité </a:t>
            </a:r>
          </a:p>
          <a:p>
            <a:pPr eaLnBrk="1" hangingPunct="1"/>
            <a:r>
              <a:rPr lang="fr-FR" altLang="fr-FR" sz="2400" dirty="0">
                <a:latin typeface="+mn-lt"/>
                <a:ea typeface="MS Mincho" pitchFamily="49" charset="-128"/>
                <a:cs typeface="Arial" panose="020B0604020202020204" pitchFamily="34" charset="0"/>
              </a:rPr>
              <a:t>par des moyens</a:t>
            </a:r>
          </a:p>
          <a:p>
            <a:pPr marL="742950" lvl="1" indent="-285750" eaLnBrk="1" hangingPunct="1">
              <a:buFont typeface="Calibri" panose="020F0502020204030204" pitchFamily="34" charset="0"/>
              <a:buChar char="̶"/>
            </a:pPr>
            <a:r>
              <a:rPr lang="fr-FR" altLang="fr-FR" sz="2400" dirty="0">
                <a:latin typeface="+mn-lt"/>
                <a:ea typeface="MS Mincho" pitchFamily="49" charset="-128"/>
                <a:cs typeface="Arial" panose="020B0604020202020204" pitchFamily="34" charset="0"/>
              </a:rPr>
              <a:t>  symboliques </a:t>
            </a:r>
            <a:r>
              <a:rPr lang="fr-FR" altLang="fr-FR" sz="2400" dirty="0">
                <a:solidFill>
                  <a:schemeClr val="bg1">
                    <a:lumMod val="50000"/>
                  </a:schemeClr>
                </a:solidFill>
                <a:latin typeface="+mn-lt"/>
                <a:ea typeface="MS Mincho" pitchFamily="49" charset="-128"/>
                <a:cs typeface="Arial" panose="020B0604020202020204" pitchFamily="34" charset="0"/>
              </a:rPr>
              <a:t>(langage …)</a:t>
            </a:r>
          </a:p>
          <a:p>
            <a:pPr marL="742950" lvl="1" indent="-285750" eaLnBrk="1" hangingPunct="1">
              <a:buFont typeface="Calibri" panose="020F0502020204030204" pitchFamily="34" charset="0"/>
              <a:buChar char="̶"/>
            </a:pPr>
            <a:r>
              <a:rPr lang="fr-FR" altLang="fr-FR" sz="2400" dirty="0">
                <a:latin typeface="+mn-lt"/>
                <a:ea typeface="MS Mincho" pitchFamily="49" charset="-128"/>
                <a:cs typeface="Arial" panose="020B0604020202020204" pitchFamily="34" charset="0"/>
              </a:rPr>
              <a:t>  intellectuels </a:t>
            </a:r>
            <a:r>
              <a:rPr lang="fr-FR" altLang="fr-FR" sz="2400" dirty="0">
                <a:solidFill>
                  <a:schemeClr val="bg1">
                    <a:lumMod val="50000"/>
                  </a:schemeClr>
                </a:solidFill>
                <a:latin typeface="+mn-lt"/>
                <a:ea typeface="MS Mincho" pitchFamily="49" charset="-128"/>
                <a:cs typeface="Arial" panose="020B0604020202020204" pitchFamily="34" charset="0"/>
              </a:rPr>
              <a:t>(opérateurs logiques …)</a:t>
            </a:r>
          </a:p>
          <a:p>
            <a:pPr marL="742950" lvl="1" indent="-285750" eaLnBrk="1" hangingPunct="1">
              <a:buFont typeface="Calibri" panose="020F0502020204030204" pitchFamily="34" charset="0"/>
              <a:buChar char="̶"/>
            </a:pPr>
            <a:r>
              <a:rPr lang="fr-FR" altLang="fr-FR" sz="2400" dirty="0">
                <a:latin typeface="+mn-lt"/>
                <a:ea typeface="MS Mincho" pitchFamily="49" charset="-128"/>
                <a:cs typeface="Arial" panose="020B0604020202020204" pitchFamily="34" charset="0"/>
              </a:rPr>
              <a:t>  matériels </a:t>
            </a:r>
            <a:r>
              <a:rPr lang="fr-FR" altLang="fr-FR" sz="2400" dirty="0">
                <a:solidFill>
                  <a:schemeClr val="bg1">
                    <a:lumMod val="50000"/>
                  </a:schemeClr>
                </a:solidFill>
                <a:latin typeface="+mn-lt"/>
                <a:ea typeface="MS Mincho" pitchFamily="49" charset="-128"/>
                <a:cs typeface="Arial" panose="020B0604020202020204" pitchFamily="34" charset="0"/>
              </a:rPr>
              <a:t>(papier + crayon …)</a:t>
            </a:r>
            <a:endParaRPr lang="fr-FR" altLang="fr-FR" sz="2400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ED08FA-1A64-4230-9964-BBFAAE15D8EB}"/>
              </a:ext>
            </a:extLst>
          </p:cNvPr>
          <p:cNvSpPr/>
          <p:nvPr/>
        </p:nvSpPr>
        <p:spPr>
          <a:xfrm>
            <a:off x="1840561" y="2125859"/>
            <a:ext cx="414343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2400" strike="sngStrike" dirty="0">
                <a:ea typeface="MS Mincho"/>
                <a:cs typeface="Arial" panose="020B0604020202020204" pitchFamily="34" charset="0"/>
              </a:rPr>
              <a:t>universalité</a:t>
            </a:r>
            <a:r>
              <a:rPr lang="fr-FR" sz="2400" dirty="0">
                <a:ea typeface="MS Mincho"/>
                <a:cs typeface="Arial" panose="020B0604020202020204" pitchFamily="34" charset="0"/>
              </a:rPr>
              <a:t> du savoir</a:t>
            </a:r>
          </a:p>
          <a:p>
            <a:pPr algn="just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2400" u="sng" dirty="0">
                <a:ea typeface="MS Mincho"/>
                <a:cs typeface="Arial" panose="020B0604020202020204" pitchFamily="34" charset="0"/>
              </a:rPr>
              <a:t>culturalité</a:t>
            </a:r>
            <a:r>
              <a:rPr lang="fr-FR" sz="2400" dirty="0">
                <a:ea typeface="MS Mincho"/>
                <a:cs typeface="Arial" panose="020B0604020202020204" pitchFamily="34" charset="0"/>
              </a:rPr>
              <a:t> du savoir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365313-B9AC-4073-B7DC-A57B90F05D9A}"/>
              </a:ext>
            </a:extLst>
          </p:cNvPr>
          <p:cNvSpPr/>
          <p:nvPr/>
        </p:nvSpPr>
        <p:spPr>
          <a:xfrm>
            <a:off x="1840561" y="5939671"/>
            <a:ext cx="3659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PSYCHOLOGIE CULTURELLE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96691C-0D50-4249-8873-AEF5EB65F682}"/>
              </a:ext>
            </a:extLst>
          </p:cNvPr>
          <p:cNvSpPr txBox="1"/>
          <p:nvPr/>
        </p:nvSpPr>
        <p:spPr>
          <a:xfrm>
            <a:off x="5668022" y="6450371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 &amp;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Campione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(1995),  Bruner (1997),  Perkins (1995)</a:t>
            </a:r>
          </a:p>
        </p:txBody>
      </p:sp>
    </p:spTree>
    <p:extLst>
      <p:ext uri="{BB962C8B-B14F-4D97-AF65-F5344CB8AC3E}">
        <p14:creationId xmlns:p14="http://schemas.microsoft.com/office/powerpoint/2010/main" val="22014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12924" y="0"/>
            <a:ext cx="1107907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 rot="16200000">
            <a:off x="-2872538" y="2872540"/>
            <a:ext cx="6858001" cy="1112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CADRE THÉORIQUE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4968E83-B8E3-4A3A-9BDE-F360C920C171}"/>
              </a:ext>
            </a:extLst>
          </p:cNvPr>
          <p:cNvSpPr txBox="1">
            <a:spLocks/>
          </p:cNvSpPr>
          <p:nvPr/>
        </p:nvSpPr>
        <p:spPr>
          <a:xfrm>
            <a:off x="1905000" y="313254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>
                <a:solidFill>
                  <a:schemeClr val="accent1"/>
                </a:solidFill>
                <a:latin typeface="+mn-lt"/>
                <a:ea typeface="MS Mincho"/>
              </a:rPr>
              <a:t>Apprentissage</a:t>
            </a:r>
            <a:endParaRPr lang="fr-FR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5C2637-8A05-462F-9568-8DDDD295C7A4}"/>
              </a:ext>
            </a:extLst>
          </p:cNvPr>
          <p:cNvSpPr/>
          <p:nvPr/>
        </p:nvSpPr>
        <p:spPr>
          <a:xfrm>
            <a:off x="1905000" y="2743200"/>
            <a:ext cx="4752975" cy="2251065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altLang="fr-FR" sz="2400" dirty="0">
                <a:latin typeface="+mn-lt"/>
                <a:cs typeface="Arial" panose="020B0604020202020204" pitchFamily="34" charset="0"/>
              </a:rPr>
              <a:t>Co-(</a:t>
            </a:r>
            <a:r>
              <a:rPr lang="fr-FR" altLang="fr-FR" sz="2400" dirty="0" err="1">
                <a:latin typeface="+mn-lt"/>
                <a:cs typeface="Arial" panose="020B0604020202020204" pitchFamily="34" charset="0"/>
              </a:rPr>
              <a:t>re</a:t>
            </a:r>
            <a:r>
              <a:rPr lang="fr-FR" altLang="fr-FR" sz="2400" dirty="0">
                <a:latin typeface="+mn-lt"/>
                <a:cs typeface="Arial" panose="020B0604020202020204" pitchFamily="34" charset="0"/>
              </a:rPr>
              <a:t>)construction </a:t>
            </a:r>
          </a:p>
          <a:p>
            <a:pPr marL="1028700" lvl="1" eaLnBrk="1" hangingPunct="1">
              <a:buFont typeface="Calibri" panose="020F0502020204030204" pitchFamily="34" charset="0"/>
              <a:buChar char="̶"/>
            </a:pPr>
            <a:r>
              <a:rPr lang="fr-FR" altLang="fr-FR" sz="2400" dirty="0">
                <a:latin typeface="+mn-lt"/>
                <a:cs typeface="Arial" panose="020B0604020202020204" pitchFamily="34" charset="0"/>
              </a:rPr>
              <a:t>d’attitudes, </a:t>
            </a:r>
          </a:p>
          <a:p>
            <a:pPr marL="1028700" lvl="1" eaLnBrk="1" hangingPunct="1">
              <a:buFont typeface="Calibri" panose="020F0502020204030204" pitchFamily="34" charset="0"/>
              <a:buChar char="̶"/>
            </a:pPr>
            <a:r>
              <a:rPr lang="fr-FR" altLang="fr-FR" sz="2400" dirty="0">
                <a:latin typeface="+mn-lt"/>
                <a:cs typeface="Arial" panose="020B0604020202020204" pitchFamily="34" charset="0"/>
              </a:rPr>
              <a:t>de connaissances, </a:t>
            </a:r>
          </a:p>
          <a:p>
            <a:pPr marL="1028700" lvl="1" eaLnBrk="1" hangingPunct="1">
              <a:buFont typeface="Calibri" panose="020F0502020204030204" pitchFamily="34" charset="0"/>
              <a:buChar char="̶"/>
            </a:pPr>
            <a:r>
              <a:rPr lang="fr-FR" altLang="fr-FR" sz="2400" dirty="0">
                <a:latin typeface="+mn-lt"/>
                <a:cs typeface="Arial" panose="020B0604020202020204" pitchFamily="34" charset="0"/>
              </a:rPr>
              <a:t>de compétences 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2400" dirty="0">
                <a:latin typeface="+mn-lt"/>
                <a:cs typeface="Arial" panose="020B0604020202020204" pitchFamily="34" charset="0"/>
              </a:rPr>
              <a:t>par étayage mutuel entre pairs.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2D16AE-4476-4FE9-A532-935CCB1FB477}"/>
              </a:ext>
            </a:extLst>
          </p:cNvPr>
          <p:cNvSpPr txBox="1"/>
          <p:nvPr/>
        </p:nvSpPr>
        <p:spPr>
          <a:xfrm>
            <a:off x="6553200" y="1615857"/>
            <a:ext cx="2039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Place du prof ?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80048A4-D82A-4DD3-89D1-98816AEAB0F5}"/>
              </a:ext>
            </a:extLst>
          </p:cNvPr>
          <p:cNvCxnSpPr/>
          <p:nvPr/>
        </p:nvCxnSpPr>
        <p:spPr>
          <a:xfrm flipV="1">
            <a:off x="5181600" y="2150507"/>
            <a:ext cx="1143000" cy="8498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6A6FBE67-7525-409C-A8AE-F437AA4D5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00" y="3307318"/>
            <a:ext cx="6076838" cy="3749539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41A4DAA-8ED7-4BBC-A290-906C390783BD}"/>
              </a:ext>
            </a:extLst>
          </p:cNvPr>
          <p:cNvCxnSpPr/>
          <p:nvPr/>
        </p:nvCxnSpPr>
        <p:spPr>
          <a:xfrm flipH="1" flipV="1">
            <a:off x="7391583" y="4465468"/>
            <a:ext cx="700467" cy="2885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62737029-DEC8-4338-8578-6BA757B7FB17}"/>
              </a:ext>
            </a:extLst>
          </p:cNvPr>
          <p:cNvSpPr txBox="1"/>
          <p:nvPr/>
        </p:nvSpPr>
        <p:spPr>
          <a:xfrm rot="1295314">
            <a:off x="6846879" y="4108517"/>
            <a:ext cx="653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étai</a:t>
            </a:r>
          </a:p>
        </p:txBody>
      </p:sp>
    </p:spTree>
    <p:extLst>
      <p:ext uri="{BB962C8B-B14F-4D97-AF65-F5344CB8AC3E}">
        <p14:creationId xmlns:p14="http://schemas.microsoft.com/office/powerpoint/2010/main" val="7182674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955</Words>
  <Application>Microsoft Office PowerPoint</Application>
  <PresentationFormat>Grand écran</PresentationFormat>
  <Paragraphs>228</Paragraphs>
  <Slides>22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Courier New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OD</dc:creator>
  <cp:lastModifiedBy>OD</cp:lastModifiedBy>
  <cp:revision>46</cp:revision>
  <dcterms:created xsi:type="dcterms:W3CDTF">2020-01-21T10:58:14Z</dcterms:created>
  <dcterms:modified xsi:type="dcterms:W3CDTF">2020-01-25T10:55:26Z</dcterms:modified>
</cp:coreProperties>
</file>