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5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E2328D"/>
    <a:srgbClr val="FFFFFF"/>
    <a:srgbClr val="00FE73"/>
    <a:srgbClr val="97FFC6"/>
    <a:srgbClr val="E5FFF1"/>
    <a:srgbClr val="FACEE5"/>
    <a:srgbClr val="FFDCD9"/>
    <a:srgbClr val="FF0000"/>
    <a:srgbClr val="EA2F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4F199F-4EE0-4C78-8972-2EEB27C43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CDA22B-2B01-4DEA-AA76-D1BAC0072A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940383-5461-4CB0-81E0-FB1699FD3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25977B-9A43-4BF6-9670-0AEA274C3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F9D2D2-9137-4484-9571-CFBD001E9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68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3C8B72-5ED6-4AC6-B85F-D602244C5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A44972A-9D70-487B-B9A6-5CAA32E09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D3C2FE-70F3-4DF2-914D-223DF308D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A584B4-75A6-4653-852F-BE11F9287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3A383C-C706-486F-977A-F7A12FBD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0253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70D14D5-906C-4A57-9076-AC961D09B4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10CB797-A2E9-42D7-BA29-4D45970DE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60B28A-A618-4175-AD9F-129988D97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22D4F7-DBAF-4EC9-9320-0EE71608F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D26D48-BFD6-48ED-8E52-6D23E686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48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81470D-795D-42E9-A5CB-8495AED12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C3E2C5-B236-4802-A25B-65B63CA2E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098F87-669D-484B-AA28-6884CA0D0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B659E1-784D-4563-B71D-967A34F08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8FE467-EAE2-4363-8382-B7100C566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932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8115DE-0CB3-4249-A9E4-6AF4AB923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BF9AD36-FA97-46F6-93DB-13E9F813C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0FB442-E005-44FC-B4FB-08D5A4C4D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01CB55-063C-43C2-A4FA-B8B1D373F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135216-6AF1-4DA5-BE91-1213FD5B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74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F9FA80-91DA-40AD-8EEE-AB40CE29B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52C7B2-ED6B-4007-9E90-635CE2FD20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95B910-01E6-4014-9E8C-3B1F49BB6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CAA4B2-B1EE-4E81-A422-1890A2864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228E1D-4E82-469D-8067-BE2DAF7F9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6353AB-B9FF-403E-A813-9CCC4620C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60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A71EF9-E576-41AD-9ACF-B3A5AA78D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72A736-CA23-4472-92AC-8F8EE11CB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357EAB-D0CF-476E-8EB7-A2AADF54D8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6B92E2A-B478-4CEA-A7EA-52E12399A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9FF2DD4-863E-46C8-955B-FD9328371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D85BFBC-FC3F-4DB3-A08E-A26064C25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D841F3A-6EC2-4EC9-8091-31B4399F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BAF47C5-8C83-4F49-8C4C-5ED6BCDF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66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C7BFAE-C06B-4DDC-9ED5-A2375A792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056A75B-5616-4EB6-9CC3-A70C433C5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57E4F96-A9BA-4A79-8966-7608482E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ACF325-98E2-45A2-A5F0-B0168C863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44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A36A5E2-0A0C-46BB-87D9-D10F0EEF4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FFF42ED-9980-48AE-A486-17EBBFBA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608CB1-6CDE-4BBB-B749-074B8D26D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33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C33FA3-E04B-4453-B6A3-6ED58C96B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98B7CC-4885-46B4-A019-8DA6CDA6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AB7E8AC-2DD5-4F93-B066-7FC55D59C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F17839-BF4C-4177-AA95-EA0EA1B2B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3B4B12-131A-43B5-9937-19CB96F8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ECC84C-E816-493A-8D65-93E3F5552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229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728E55-0F55-4803-8C4F-292EBC167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F298D2F-D60A-4B06-AFC3-1D727220AC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E74F096-0246-4045-97D3-E256203F4B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55E1632-CE1D-44BE-908A-79B61D8BF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8B373F-AA14-42E5-8319-7B2B9AFE6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477DF9-49E2-44FC-BA38-C6CECC1BA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10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CAEE38B-4443-4DF5-B8FC-1743EB5C7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65545B-F176-41AD-AF53-666892AB2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A9F915-14E2-4AB9-A065-BD8A9A940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92EC6-AC33-44F9-8A2C-16DE2536993D}" type="datetimeFigureOut">
              <a:rPr lang="fr-FR" smtClean="0"/>
              <a:t>15/03/2026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9519E2-B8E4-48BA-BE1F-AF4656D078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65EB39-928F-408E-8B9E-B3EA784A7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CB49A-7DC1-4EBE-8F73-EB54ACF38C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28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" TargetMode="External"/><Relationship Id="rId7" Type="http://schemas.openxmlformats.org/officeDocument/2006/relationships/hyperlink" Target="http://bit.ly/2jgUKIs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E8F855C0-D258-4D66-A063-B631A1321D12}"/>
              </a:ext>
            </a:extLst>
          </p:cNvPr>
          <p:cNvSpPr/>
          <p:nvPr/>
        </p:nvSpPr>
        <p:spPr>
          <a:xfrm flipH="1">
            <a:off x="9198591" y="0"/>
            <a:ext cx="2988039" cy="6858000"/>
          </a:xfrm>
          <a:prstGeom prst="rtTriangle">
            <a:avLst/>
          </a:prstGeom>
          <a:solidFill>
            <a:srgbClr val="F1F1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DA419BA-1993-483A-BE41-5E4FAEB60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365" y="1"/>
            <a:ext cx="3305577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E15FE52-9674-448D-8FC5-99908824352A}"/>
              </a:ext>
            </a:extLst>
          </p:cNvPr>
          <p:cNvSpPr/>
          <p:nvPr/>
        </p:nvSpPr>
        <p:spPr>
          <a:xfrm>
            <a:off x="6090202" y="1496119"/>
            <a:ext cx="443557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6600" b="1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Évaluer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E97A3A-A5D2-4C7F-A1D2-8245FC68E25D}"/>
              </a:ext>
            </a:extLst>
          </p:cNvPr>
          <p:cNvSpPr/>
          <p:nvPr/>
        </p:nvSpPr>
        <p:spPr>
          <a:xfrm>
            <a:off x="6100307" y="3683937"/>
            <a:ext cx="44355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2400" b="1" dirty="0">
                <a:solidFill>
                  <a:srgbClr val="0F0D0E"/>
                </a:solidFill>
              </a:rPr>
              <a:t>Olivier Delhaye</a:t>
            </a:r>
          </a:p>
          <a:p>
            <a:pPr algn="r">
              <a:spcBef>
                <a:spcPts val="1200"/>
              </a:spcBef>
            </a:pPr>
            <a:r>
              <a:rPr lang="fr-FR" sz="1400" dirty="0">
                <a:solidFill>
                  <a:srgbClr val="0F0D0E"/>
                </a:solidFill>
              </a:rPr>
              <a:t>Université Aristote de Thessaloniki</a:t>
            </a:r>
            <a:br>
              <a:rPr lang="fr-FR" sz="1400" dirty="0">
                <a:solidFill>
                  <a:srgbClr val="0F0D0E"/>
                </a:solidFill>
              </a:rPr>
            </a:br>
            <a:r>
              <a:rPr lang="fr-FR" sz="1400" dirty="0">
                <a:solidFill>
                  <a:srgbClr val="0F0D0E"/>
                </a:solidFill>
              </a:rPr>
              <a:t>Département de Langue et de Littérature Françaises </a:t>
            </a:r>
            <a:br>
              <a:rPr lang="fr-FR" sz="1400" dirty="0">
                <a:solidFill>
                  <a:srgbClr val="0F0D0E"/>
                </a:solidFill>
              </a:rPr>
            </a:br>
            <a:r>
              <a:rPr lang="fr-FR" sz="1400" dirty="0">
                <a:solidFill>
                  <a:srgbClr val="0F0D0E"/>
                </a:solidFill>
              </a:rPr>
              <a:t>Section de Linguistique et de Didactique</a:t>
            </a:r>
          </a:p>
          <a:p>
            <a:pPr algn="r">
              <a:spcBef>
                <a:spcPts val="1200"/>
              </a:spcBef>
            </a:pPr>
            <a:r>
              <a:rPr lang="fr-FR" sz="1400" dirty="0">
                <a:solidFill>
                  <a:srgbClr val="0F0D0E"/>
                </a:solidFill>
              </a:rPr>
              <a:t>Laboratoire de Didactique des Langues </a:t>
            </a:r>
            <a:br>
              <a:rPr lang="fr-FR" sz="1400" dirty="0">
                <a:solidFill>
                  <a:srgbClr val="0F0D0E"/>
                </a:solidFill>
              </a:rPr>
            </a:br>
            <a:r>
              <a:rPr lang="fr-FR" sz="1400" dirty="0">
                <a:solidFill>
                  <a:srgbClr val="0F0D0E"/>
                </a:solidFill>
              </a:rPr>
              <a:t>de l’Université Aristote de Thessaloniki</a:t>
            </a:r>
          </a:p>
          <a:p>
            <a:pPr algn="r">
              <a:spcBef>
                <a:spcPts val="1200"/>
              </a:spcBef>
            </a:pPr>
            <a:r>
              <a:rPr lang="fr-FR" sz="1400" dirty="0">
                <a:solidFill>
                  <a:srgbClr val="0F0D0E"/>
                </a:solidFill>
              </a:rPr>
              <a:t>Méthodal </a:t>
            </a:r>
            <a:r>
              <a:rPr lang="fr-FR" sz="1400" dirty="0" err="1">
                <a:solidFill>
                  <a:srgbClr val="0F0D0E"/>
                </a:solidFill>
              </a:rPr>
              <a:t>OpenLab</a:t>
            </a:r>
            <a:br>
              <a:rPr lang="fr-FR" sz="1400" dirty="0">
                <a:solidFill>
                  <a:srgbClr val="0F0D0E"/>
                </a:solidFill>
              </a:rPr>
            </a:br>
            <a:r>
              <a:rPr lang="fr-FR" sz="1400" dirty="0">
                <a:solidFill>
                  <a:srgbClr val="0F0D0E"/>
                </a:solidFill>
              </a:rPr>
              <a:t>Laboratoire ouvert, interuniversitaire et interdisciplinaire </a:t>
            </a:r>
            <a:br>
              <a:rPr lang="fr-FR" sz="1400" dirty="0">
                <a:solidFill>
                  <a:srgbClr val="0F0D0E"/>
                </a:solidFill>
              </a:rPr>
            </a:br>
            <a:r>
              <a:rPr lang="fr-FR" sz="1400" dirty="0">
                <a:solidFill>
                  <a:srgbClr val="0F0D0E"/>
                </a:solidFill>
              </a:rPr>
              <a:t>pour la recherche en Méthodologie </a:t>
            </a:r>
            <a:br>
              <a:rPr lang="fr-FR" sz="1400" dirty="0">
                <a:solidFill>
                  <a:srgbClr val="0F0D0E"/>
                </a:solidFill>
              </a:rPr>
            </a:br>
            <a:r>
              <a:rPr lang="fr-FR" sz="1400" dirty="0">
                <a:solidFill>
                  <a:srgbClr val="0F0D0E"/>
                </a:solidFill>
              </a:rPr>
              <a:t>de l’enseignement/apprentissage des langues</a:t>
            </a:r>
          </a:p>
        </p:txBody>
      </p:sp>
      <p:pic>
        <p:nvPicPr>
          <p:cNvPr id="5" name="Picture 4" descr="http://frl.olivierdelhaye.eu/pluginfile.php/1/theme_essential/marketing1image/1432041082/auth.png">
            <a:extLst>
              <a:ext uri="{FF2B5EF4-FFF2-40B4-BE49-F238E27FC236}">
                <a16:creationId xmlns:a16="http://schemas.microsoft.com/office/drawing/2014/main" id="{25B03A83-E7CE-4FF3-8D56-B9669C37B9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23"/>
          <a:stretch/>
        </p:blipFill>
        <p:spPr bwMode="auto">
          <a:xfrm>
            <a:off x="10556980" y="4250360"/>
            <a:ext cx="666750" cy="583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EA428BA-18FE-49EA-8901-4A120DBEBD3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610" y="5849389"/>
            <a:ext cx="962578" cy="36965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9D2A2D7-BCF6-41A5-A796-2FC9B4E047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779" y="5101669"/>
            <a:ext cx="480318" cy="48031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D6F93B0-B400-4BA1-B7DC-F4E27CAEA834}"/>
              </a:ext>
            </a:extLst>
          </p:cNvPr>
          <p:cNvSpPr/>
          <p:nvPr/>
        </p:nvSpPr>
        <p:spPr>
          <a:xfrm>
            <a:off x="6247042" y="2226627"/>
            <a:ext cx="427873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6600" b="1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autrement</a:t>
            </a:r>
          </a:p>
        </p:txBody>
      </p:sp>
    </p:spTree>
    <p:extLst>
      <p:ext uri="{BB962C8B-B14F-4D97-AF65-F5344CB8AC3E}">
        <p14:creationId xmlns:p14="http://schemas.microsoft.com/office/powerpoint/2010/main" val="823083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riangle rectangle 22">
            <a:extLst>
              <a:ext uri="{FF2B5EF4-FFF2-40B4-BE49-F238E27FC236}">
                <a16:creationId xmlns:a16="http://schemas.microsoft.com/office/drawing/2014/main" id="{D9EDDDF7-275C-4960-A240-3BC22C7E501C}"/>
              </a:ext>
            </a:extLst>
          </p:cNvPr>
          <p:cNvSpPr/>
          <p:nvPr/>
        </p:nvSpPr>
        <p:spPr>
          <a:xfrm flipH="1">
            <a:off x="9198591" y="0"/>
            <a:ext cx="2988039" cy="6858000"/>
          </a:xfrm>
          <a:prstGeom prst="rtTriangle">
            <a:avLst/>
          </a:prstGeom>
          <a:solidFill>
            <a:srgbClr val="F1F1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A9ED57E5-B1E4-4586-9261-5E509D321260}"/>
              </a:ext>
            </a:extLst>
          </p:cNvPr>
          <p:cNvSpPr/>
          <p:nvPr/>
        </p:nvSpPr>
        <p:spPr>
          <a:xfrm rot="20612461">
            <a:off x="2961099" y="2397943"/>
            <a:ext cx="6433691" cy="3352733"/>
          </a:xfrm>
          <a:prstGeom prst="ellipse">
            <a:avLst/>
          </a:prstGeom>
          <a:solidFill>
            <a:srgbClr val="E5FFF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5229F1-46B8-43A0-BB2E-1CAE167941C9}"/>
              </a:ext>
            </a:extLst>
          </p:cNvPr>
          <p:cNvSpPr/>
          <p:nvPr/>
        </p:nvSpPr>
        <p:spPr>
          <a:xfrm>
            <a:off x="275839" y="282048"/>
            <a:ext cx="11727976" cy="1706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 didactique</a:t>
            </a:r>
          </a:p>
          <a:p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 </a:t>
            </a:r>
            <a:r>
              <a:rPr lang="fr-FR" sz="3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communicatif</a:t>
            </a:r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à l’</a:t>
            </a:r>
            <a:r>
              <a:rPr lang="fr-FR" sz="3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actionnel</a:t>
            </a:r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</a:t>
            </a:r>
            <a:b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 </a:t>
            </a:r>
            <a:r>
              <a:rPr lang="fr-FR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Fle</a:t>
            </a:r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 devrait </a:t>
            </a:r>
            <a:r>
              <a:rPr lang="fr-FR" sz="3200" dirty="0">
                <a:solidFill>
                  <a:srgbClr val="EA2F9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</a:t>
            </a:r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constituer l’objet d’apprentissage principal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5765B7D-9A56-4DED-9234-F2DCAD021171}"/>
              </a:ext>
            </a:extLst>
          </p:cNvPr>
          <p:cNvSpPr txBox="1"/>
          <p:nvPr/>
        </p:nvSpPr>
        <p:spPr>
          <a:xfrm>
            <a:off x="275839" y="5870061"/>
            <a:ext cx="4678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Conjuguez le verbe </a:t>
            </a:r>
            <a:r>
              <a:rPr lang="fr-FR" sz="2400" i="1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s’appeler !</a:t>
            </a:r>
          </a:p>
          <a:p>
            <a:endParaRPr lang="fr-FR" sz="2400" dirty="0">
              <a:solidFill>
                <a:srgbClr val="E2328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6BAFF5-C3E0-4A49-A0EE-1116D61C5557}"/>
              </a:ext>
            </a:extLst>
          </p:cNvPr>
          <p:cNvSpPr/>
          <p:nvPr/>
        </p:nvSpPr>
        <p:spPr>
          <a:xfrm>
            <a:off x="275839" y="4950274"/>
            <a:ext cx="27812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Présentez-vous 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5DFB7B-5208-4998-9492-8D2BAA1FDC40}"/>
              </a:ext>
            </a:extLst>
          </p:cNvPr>
          <p:cNvSpPr/>
          <p:nvPr/>
        </p:nvSpPr>
        <p:spPr>
          <a:xfrm>
            <a:off x="275839" y="2553159"/>
            <a:ext cx="32452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Faites connaissance ! </a:t>
            </a:r>
          </a:p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Organisez-vous ! </a:t>
            </a:r>
          </a:p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Ouvrez un blog ! </a:t>
            </a:r>
          </a:p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Préparez l’expo !</a:t>
            </a:r>
          </a:p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Choisissez !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D772A89-57EE-4C45-B519-EFE171A34480}"/>
              </a:ext>
            </a:extLst>
          </p:cNvPr>
          <p:cNvSpPr/>
          <p:nvPr/>
        </p:nvSpPr>
        <p:spPr>
          <a:xfrm>
            <a:off x="3806113" y="3588547"/>
            <a:ext cx="2579427" cy="1706749"/>
          </a:xfrm>
          <a:prstGeom prst="ellipse">
            <a:avLst/>
          </a:prstGeom>
          <a:solidFill>
            <a:srgbClr val="FACEE5"/>
          </a:solidFill>
          <a:ln w="38100">
            <a:solidFill>
              <a:srgbClr val="E232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5E2A5146-BEEC-46E3-A8EE-1E3FD74C4187}"/>
              </a:ext>
            </a:extLst>
          </p:cNvPr>
          <p:cNvCxnSpPr>
            <a:cxnSpLocks/>
          </p:cNvCxnSpPr>
          <p:nvPr/>
        </p:nvCxnSpPr>
        <p:spPr>
          <a:xfrm flipV="1">
            <a:off x="3506668" y="5082685"/>
            <a:ext cx="1245846" cy="787377"/>
          </a:xfrm>
          <a:prstGeom prst="line">
            <a:avLst/>
          </a:prstGeom>
          <a:ln>
            <a:solidFill>
              <a:srgbClr val="E232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A13FBA08-28A5-414F-A856-2D5ADE927B38}"/>
              </a:ext>
            </a:extLst>
          </p:cNvPr>
          <p:cNvCxnSpPr>
            <a:cxnSpLocks/>
          </p:cNvCxnSpPr>
          <p:nvPr/>
        </p:nvCxnSpPr>
        <p:spPr>
          <a:xfrm>
            <a:off x="3724570" y="2893325"/>
            <a:ext cx="2062081" cy="34761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AC79C999-BD52-4E6C-A38D-80E32E029FFC}"/>
              </a:ext>
            </a:extLst>
          </p:cNvPr>
          <p:cNvSpPr txBox="1"/>
          <p:nvPr/>
        </p:nvSpPr>
        <p:spPr>
          <a:xfrm>
            <a:off x="3828581" y="4118755"/>
            <a:ext cx="2552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COMPÉTENCES </a:t>
            </a:r>
            <a:br>
              <a:rPr lang="fr-FR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COMMUNICATION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0118A614-D0A5-43D6-8563-AE06E1BC2D72}"/>
              </a:ext>
            </a:extLst>
          </p:cNvPr>
          <p:cNvSpPr txBox="1"/>
          <p:nvPr/>
        </p:nvSpPr>
        <p:spPr>
          <a:xfrm>
            <a:off x="6570704" y="310583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COMPÉTENCES </a:t>
            </a:r>
            <a:b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GÉNÉRALES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9008E58E-84C6-4C24-85F6-07175A557385}"/>
              </a:ext>
            </a:extLst>
          </p:cNvPr>
          <p:cNvCxnSpPr>
            <a:cxnSpLocks/>
          </p:cNvCxnSpPr>
          <p:nvPr/>
        </p:nvCxnSpPr>
        <p:spPr>
          <a:xfrm flipV="1">
            <a:off x="2710910" y="4910956"/>
            <a:ext cx="1856047" cy="269292"/>
          </a:xfrm>
          <a:prstGeom prst="line">
            <a:avLst/>
          </a:prstGeom>
          <a:ln>
            <a:solidFill>
              <a:srgbClr val="E232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49BB8CAF-C0F8-4FC2-857A-7033F9F3750B}"/>
              </a:ext>
            </a:extLst>
          </p:cNvPr>
          <p:cNvSpPr txBox="1"/>
          <p:nvPr/>
        </p:nvSpPr>
        <p:spPr>
          <a:xfrm>
            <a:off x="5225833" y="6497812"/>
            <a:ext cx="26356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CECR (2001) + Complément (2018)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864B87E-AA12-41C8-9F61-2CF330192E82}"/>
              </a:ext>
            </a:extLst>
          </p:cNvPr>
          <p:cNvSpPr txBox="1"/>
          <p:nvPr/>
        </p:nvSpPr>
        <p:spPr>
          <a:xfrm>
            <a:off x="8335808" y="4976870"/>
            <a:ext cx="37775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Vaincre sa timidité</a:t>
            </a:r>
          </a:p>
          <a:p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Avoir du leadership</a:t>
            </a:r>
          </a:p>
          <a:p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Maîtriser l’outil informatique</a:t>
            </a:r>
          </a:p>
          <a:p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Être créatif, avoir le sens du beau</a:t>
            </a:r>
          </a:p>
          <a:p>
            <a:r>
              <a:rPr lang="fr-FR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Développer son esprit critique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B76B656E-9DFF-4254-B334-4CA21BEA7F15}"/>
              </a:ext>
            </a:extLst>
          </p:cNvPr>
          <p:cNvCxnSpPr>
            <a:cxnSpLocks/>
          </p:cNvCxnSpPr>
          <p:nvPr/>
        </p:nvCxnSpPr>
        <p:spPr>
          <a:xfrm>
            <a:off x="7536474" y="3882683"/>
            <a:ext cx="592291" cy="173032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8D44063A-8480-46E8-9A9C-EDE206D0A3F4}"/>
              </a:ext>
            </a:extLst>
          </p:cNvPr>
          <p:cNvSpPr txBox="1"/>
          <p:nvPr/>
        </p:nvSpPr>
        <p:spPr>
          <a:xfrm>
            <a:off x="2707687" y="5295296"/>
            <a:ext cx="574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solidFill>
                  <a:srgbClr val="E2328D"/>
                </a:solidFill>
                <a:sym typeface="Wingdings" panose="05000000000000000000" pitchFamily="2" charset="2"/>
              </a:rPr>
              <a:t></a:t>
            </a:r>
            <a:endParaRPr lang="fr-FR" sz="3600" dirty="0">
              <a:solidFill>
                <a:srgbClr val="E2328D"/>
              </a:solidFill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2BD7576-E0DE-49E7-912B-8C13C380C6FC}"/>
              </a:ext>
            </a:extLst>
          </p:cNvPr>
          <p:cNvSpPr txBox="1"/>
          <p:nvPr/>
        </p:nvSpPr>
        <p:spPr>
          <a:xfrm>
            <a:off x="2996226" y="2960964"/>
            <a:ext cx="6174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fr-FR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92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/>
      <p:bldP spid="5" grpId="0"/>
      <p:bldP spid="7" grpId="0"/>
      <p:bldP spid="8" grpId="0"/>
      <p:bldP spid="11" grpId="0" animBg="1"/>
      <p:bldP spid="18" grpId="0"/>
      <p:bldP spid="19" grpId="0"/>
      <p:bldP spid="3" grpId="0"/>
      <p:bldP spid="4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riangle rectangle 44">
            <a:extLst>
              <a:ext uri="{FF2B5EF4-FFF2-40B4-BE49-F238E27FC236}">
                <a16:creationId xmlns:a16="http://schemas.microsoft.com/office/drawing/2014/main" id="{0FDDF399-4572-48AD-B7E9-67DE1D196E7A}"/>
              </a:ext>
            </a:extLst>
          </p:cNvPr>
          <p:cNvSpPr/>
          <p:nvPr/>
        </p:nvSpPr>
        <p:spPr>
          <a:xfrm flipH="1">
            <a:off x="9198591" y="0"/>
            <a:ext cx="2988039" cy="6858000"/>
          </a:xfrm>
          <a:prstGeom prst="rtTriangle">
            <a:avLst/>
          </a:prstGeom>
          <a:solidFill>
            <a:srgbClr val="F1F1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5229F1-46B8-43A0-BB2E-1CAE167941C9}"/>
              </a:ext>
            </a:extLst>
          </p:cNvPr>
          <p:cNvSpPr/>
          <p:nvPr/>
        </p:nvSpPr>
        <p:spPr>
          <a:xfrm>
            <a:off x="275839" y="282048"/>
            <a:ext cx="11727976" cy="1706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 pédagogique</a:t>
            </a:r>
          </a:p>
          <a:p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l’</a:t>
            </a:r>
            <a:r>
              <a:rPr lang="fr-FR" sz="3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enseignement</a:t>
            </a:r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à l’</a:t>
            </a:r>
            <a:r>
              <a:rPr lang="fr-FR" sz="32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éducation</a:t>
            </a:r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</a:t>
            </a:r>
            <a:b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l’apprentissage du </a:t>
            </a:r>
            <a:r>
              <a:rPr lang="fr-FR" sz="3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Fle</a:t>
            </a:r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devrait presque n’être qu’un prétexte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5765B7D-9A56-4DED-9234-F2DCAD021171}"/>
              </a:ext>
            </a:extLst>
          </p:cNvPr>
          <p:cNvSpPr txBox="1"/>
          <p:nvPr/>
        </p:nvSpPr>
        <p:spPr>
          <a:xfrm>
            <a:off x="275839" y="5870061"/>
            <a:ext cx="4678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Conjuguez le verbe </a:t>
            </a:r>
            <a:r>
              <a:rPr lang="fr-FR" sz="2400" i="1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s’appeler !</a:t>
            </a:r>
          </a:p>
          <a:p>
            <a:endParaRPr lang="fr-FR" sz="2400" dirty="0">
              <a:solidFill>
                <a:srgbClr val="E2328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F2BAFD-A1FD-497F-95CF-8A133573C107}"/>
              </a:ext>
            </a:extLst>
          </p:cNvPr>
          <p:cNvSpPr/>
          <p:nvPr/>
        </p:nvSpPr>
        <p:spPr>
          <a:xfrm>
            <a:off x="7442551" y="2626157"/>
            <a:ext cx="42461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résout</a:t>
            </a:r>
            <a:b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question </a:t>
            </a:r>
            <a:b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 </a:t>
            </a:r>
            <a:r>
              <a:rPr lang="fr-FR" sz="2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motivation</a:t>
            </a:r>
            <a:endParaRPr lang="fr-FR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6BAFF5-C3E0-4A49-A0EE-1116D61C5557}"/>
              </a:ext>
            </a:extLst>
          </p:cNvPr>
          <p:cNvSpPr/>
          <p:nvPr/>
        </p:nvSpPr>
        <p:spPr>
          <a:xfrm>
            <a:off x="275839" y="4950274"/>
            <a:ext cx="27812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Présentez-vous 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5DFB7B-5208-4998-9492-8D2BAA1FDC40}"/>
              </a:ext>
            </a:extLst>
          </p:cNvPr>
          <p:cNvSpPr/>
          <p:nvPr/>
        </p:nvSpPr>
        <p:spPr>
          <a:xfrm>
            <a:off x="275839" y="2553159"/>
            <a:ext cx="32452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Faites connaissance ! </a:t>
            </a:r>
          </a:p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Organisez-vous ! </a:t>
            </a:r>
          </a:p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Ouvrez un blog ! </a:t>
            </a:r>
          </a:p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Préparez l’expo !</a:t>
            </a:r>
          </a:p>
          <a:p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Choisissez !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C9A0731E-0F38-4D77-A8C3-EBCEE008F6F2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60985" y="2226110"/>
            <a:ext cx="5635084" cy="4479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67C95039-786D-40D6-AC27-1B014F211611}"/>
              </a:ext>
            </a:extLst>
          </p:cNvPr>
          <p:cNvSpPr txBox="1"/>
          <p:nvPr/>
        </p:nvSpPr>
        <p:spPr>
          <a:xfrm>
            <a:off x="8791915" y="4715899"/>
            <a:ext cx="28967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Vrais locuteurs</a:t>
            </a:r>
          </a:p>
          <a:p>
            <a:pPr algn="r"/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Vrais allocutaires</a:t>
            </a:r>
          </a:p>
          <a:p>
            <a:pPr algn="r"/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Vrais interlocuteurs</a:t>
            </a:r>
          </a:p>
          <a:p>
            <a:pPr algn="r"/>
            <a:r>
              <a:rPr lang="fr-FR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Vrais collaborateurs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CD6C3D9-27C1-4FDE-B334-F4BEEA7D5C26}"/>
              </a:ext>
            </a:extLst>
          </p:cNvPr>
          <p:cNvCxnSpPr>
            <a:cxnSpLocks/>
          </p:cNvCxnSpPr>
          <p:nvPr/>
        </p:nvCxnSpPr>
        <p:spPr>
          <a:xfrm flipV="1">
            <a:off x="4954137" y="6047874"/>
            <a:ext cx="628516" cy="120914"/>
          </a:xfrm>
          <a:prstGeom prst="line">
            <a:avLst/>
          </a:prstGeom>
          <a:ln>
            <a:solidFill>
              <a:srgbClr val="E232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BCFC872-BC03-47B6-ACDF-7D084E58C362}"/>
              </a:ext>
            </a:extLst>
          </p:cNvPr>
          <p:cNvCxnSpPr>
            <a:cxnSpLocks/>
          </p:cNvCxnSpPr>
          <p:nvPr/>
        </p:nvCxnSpPr>
        <p:spPr>
          <a:xfrm flipV="1">
            <a:off x="3240505" y="3577389"/>
            <a:ext cx="1251284" cy="128337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78D25399-B069-4239-8DCC-CD53E815C884}"/>
              </a:ext>
            </a:extLst>
          </p:cNvPr>
          <p:cNvCxnSpPr>
            <a:cxnSpLocks/>
          </p:cNvCxnSpPr>
          <p:nvPr/>
        </p:nvCxnSpPr>
        <p:spPr>
          <a:xfrm flipV="1">
            <a:off x="2784143" y="4492151"/>
            <a:ext cx="2169994" cy="593079"/>
          </a:xfrm>
          <a:prstGeom prst="line">
            <a:avLst/>
          </a:prstGeom>
          <a:ln>
            <a:solidFill>
              <a:srgbClr val="E232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34896F34-B92A-4D75-911E-5779BBC35606}"/>
              </a:ext>
            </a:extLst>
          </p:cNvPr>
          <p:cNvCxnSpPr>
            <a:cxnSpLocks/>
          </p:cNvCxnSpPr>
          <p:nvPr/>
        </p:nvCxnSpPr>
        <p:spPr>
          <a:xfrm flipV="1">
            <a:off x="11224869" y="4011545"/>
            <a:ext cx="0" cy="560816"/>
          </a:xfrm>
          <a:prstGeom prst="line">
            <a:avLst/>
          </a:prstGeom>
          <a:ln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89962A93-5F5D-4A55-8E50-585109048C92}"/>
              </a:ext>
            </a:extLst>
          </p:cNvPr>
          <p:cNvSpPr txBox="1"/>
          <p:nvPr/>
        </p:nvSpPr>
        <p:spPr>
          <a:xfrm>
            <a:off x="10811371" y="6424059"/>
            <a:ext cx="1104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Bloom (1956)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EB66964-15BD-433F-BC0F-82D4C168FD73}"/>
              </a:ext>
            </a:extLst>
          </p:cNvPr>
          <p:cNvSpPr txBox="1"/>
          <p:nvPr/>
        </p:nvSpPr>
        <p:spPr>
          <a:xfrm>
            <a:off x="6222912" y="6554245"/>
            <a:ext cx="1329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Activités mentales</a:t>
            </a:r>
          </a:p>
        </p:txBody>
      </p:sp>
    </p:spTree>
    <p:extLst>
      <p:ext uri="{BB962C8B-B14F-4D97-AF65-F5344CB8AC3E}">
        <p14:creationId xmlns:p14="http://schemas.microsoft.com/office/powerpoint/2010/main" val="338337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10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riangle rectangle 33">
            <a:extLst>
              <a:ext uri="{FF2B5EF4-FFF2-40B4-BE49-F238E27FC236}">
                <a16:creationId xmlns:a16="http://schemas.microsoft.com/office/drawing/2014/main" id="{30AF3555-F50F-4B15-ADE0-48F39C932149}"/>
              </a:ext>
            </a:extLst>
          </p:cNvPr>
          <p:cNvSpPr/>
          <p:nvPr/>
        </p:nvSpPr>
        <p:spPr>
          <a:xfrm flipH="1">
            <a:off x="9198591" y="0"/>
            <a:ext cx="2988039" cy="6858000"/>
          </a:xfrm>
          <a:prstGeom prst="rtTriangle">
            <a:avLst/>
          </a:prstGeom>
          <a:solidFill>
            <a:srgbClr val="F1F1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Line 6">
            <a:extLst>
              <a:ext uri="{FF2B5EF4-FFF2-40B4-BE49-F238E27FC236}">
                <a16:creationId xmlns:a16="http://schemas.microsoft.com/office/drawing/2014/main" id="{812647A5-6853-410E-ACE0-321EAD0D3F8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489096" y="4187574"/>
            <a:ext cx="713391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C9F93A00-3A93-4C1F-AF96-A2A84B4072CF}"/>
              </a:ext>
            </a:extLst>
          </p:cNvPr>
          <p:cNvSpPr txBox="1"/>
          <p:nvPr/>
        </p:nvSpPr>
        <p:spPr>
          <a:xfrm>
            <a:off x="9202487" y="3956742"/>
            <a:ext cx="2127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= compétence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1CE1FBB3-A02C-4273-BC7B-BB781E9BF782}"/>
              </a:ext>
            </a:extLst>
          </p:cNvPr>
          <p:cNvGrpSpPr>
            <a:grpSpLocks/>
          </p:cNvGrpSpPr>
          <p:nvPr/>
        </p:nvGrpSpPr>
        <p:grpSpPr bwMode="auto">
          <a:xfrm>
            <a:off x="526875" y="209157"/>
            <a:ext cx="10556909" cy="6439685"/>
            <a:chOff x="2772" y="9701"/>
            <a:chExt cx="7282" cy="4442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425DAE53-291C-4F05-BB36-5987A08CEC9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97684">
              <a:off x="4545" y="11669"/>
              <a:ext cx="952" cy="984"/>
            </a:xfrm>
            <a:prstGeom prst="cube">
              <a:avLst>
                <a:gd name="adj" fmla="val 25000"/>
              </a:avLst>
            </a:prstGeom>
            <a:solidFill>
              <a:srgbClr val="00FE7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8" name="AutoShape 4">
              <a:extLst>
                <a:ext uri="{FF2B5EF4-FFF2-40B4-BE49-F238E27FC236}">
                  <a16:creationId xmlns:a16="http://schemas.microsoft.com/office/drawing/2014/main" id="{9D7DDF9B-324D-45E4-B097-D34176219A4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9145">
              <a:off x="5005" y="10119"/>
              <a:ext cx="542" cy="560"/>
            </a:xfrm>
            <a:prstGeom prst="cube">
              <a:avLst>
                <a:gd name="adj" fmla="val 25000"/>
              </a:avLst>
            </a:prstGeom>
            <a:solidFill>
              <a:srgbClr val="00FE7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9" name="AutoShape 5">
              <a:extLst>
                <a:ext uri="{FF2B5EF4-FFF2-40B4-BE49-F238E27FC236}">
                  <a16:creationId xmlns:a16="http://schemas.microsoft.com/office/drawing/2014/main" id="{A90DE704-B7C1-4846-95C7-148C9B1BA6F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04442">
              <a:off x="6205" y="10887"/>
              <a:ext cx="737" cy="762"/>
            </a:xfrm>
            <a:prstGeom prst="cube">
              <a:avLst>
                <a:gd name="adj" fmla="val 25000"/>
              </a:avLst>
            </a:prstGeom>
            <a:solidFill>
              <a:srgbClr val="00FE7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cxnSp>
          <p:nvCxnSpPr>
            <p:cNvPr id="10" name="Line 6">
              <a:extLst>
                <a:ext uri="{FF2B5EF4-FFF2-40B4-BE49-F238E27FC236}">
                  <a16:creationId xmlns:a16="http://schemas.microsoft.com/office/drawing/2014/main" id="{0063C81C-2E46-475B-BB58-A5E794373DD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772" y="11228"/>
              <a:ext cx="6404" cy="10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7">
              <a:extLst>
                <a:ext uri="{FF2B5EF4-FFF2-40B4-BE49-F238E27FC236}">
                  <a16:creationId xmlns:a16="http://schemas.microsoft.com/office/drawing/2014/main" id="{A10C57C0-B30F-418C-A6DE-8B5A3BA957D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902" y="9701"/>
              <a:ext cx="651" cy="444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8">
              <a:extLst>
                <a:ext uri="{FF2B5EF4-FFF2-40B4-BE49-F238E27FC236}">
                  <a16:creationId xmlns:a16="http://schemas.microsoft.com/office/drawing/2014/main" id="{F509A092-0BAA-45B8-921F-E6305F15B50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117" y="10145"/>
              <a:ext cx="2693" cy="382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9">
              <a:extLst>
                <a:ext uri="{FF2B5EF4-FFF2-40B4-BE49-F238E27FC236}">
                  <a16:creationId xmlns:a16="http://schemas.microsoft.com/office/drawing/2014/main" id="{B6937B3D-C352-4344-BA18-6A7B4D3DEB0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518" y="11650"/>
              <a:ext cx="238" cy="328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10">
              <a:extLst>
                <a:ext uri="{FF2B5EF4-FFF2-40B4-BE49-F238E27FC236}">
                  <a16:creationId xmlns:a16="http://schemas.microsoft.com/office/drawing/2014/main" id="{BA4CCBCA-8684-4C60-B7D9-C95E02D3D05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509" y="11867"/>
              <a:ext cx="698" cy="105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11">
              <a:extLst>
                <a:ext uri="{FF2B5EF4-FFF2-40B4-BE49-F238E27FC236}">
                  <a16:creationId xmlns:a16="http://schemas.microsoft.com/office/drawing/2014/main" id="{1D50799E-391C-449D-A549-69A4C960361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14" y="11859"/>
              <a:ext cx="113" cy="750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13">
              <a:extLst>
                <a:ext uri="{FF2B5EF4-FFF2-40B4-BE49-F238E27FC236}">
                  <a16:creationId xmlns:a16="http://schemas.microsoft.com/office/drawing/2014/main" id="{FA767FEC-534C-4B81-B50C-9F175B1F7B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0" y="10408"/>
              <a:ext cx="1309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r">
                <a:spcAft>
                  <a:spcPts val="0"/>
                </a:spcAft>
              </a:pPr>
              <a:r>
                <a:rPr lang="fr-FR" sz="1400" b="1" kern="0" spc="50" dirty="0">
                  <a:solidFill>
                    <a:srgbClr val="00B05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ACTIVITÉ 3</a:t>
              </a:r>
              <a:endParaRPr lang="fr-FR" sz="2000" b="1" kern="0" spc="5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8" name="Text Box 14">
              <a:extLst>
                <a:ext uri="{FF2B5EF4-FFF2-40B4-BE49-F238E27FC236}">
                  <a16:creationId xmlns:a16="http://schemas.microsoft.com/office/drawing/2014/main" id="{C5F57AC6-8EE6-4F26-BA88-1F9152E019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0" y="12436"/>
              <a:ext cx="1479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400" b="1" kern="0" spc="50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ACTIVITÉ</a:t>
              </a:r>
              <a:r>
                <a:rPr lang="fr-FR" sz="2400" b="1" dirty="0">
                  <a:solidFill>
                    <a:srgbClr val="00B05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1</a:t>
              </a:r>
            </a:p>
          </p:txBody>
        </p:sp>
        <p:sp>
          <p:nvSpPr>
            <p:cNvPr id="22" name="Text Box 18">
              <a:extLst>
                <a:ext uri="{FF2B5EF4-FFF2-40B4-BE49-F238E27FC236}">
                  <a16:creationId xmlns:a16="http://schemas.microsoft.com/office/drawing/2014/main" id="{CEB20ADC-1949-4AF9-85CF-4A8DADB2D9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45" y="13027"/>
              <a:ext cx="1309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400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= objectif</a:t>
              </a:r>
            </a:p>
          </p:txBody>
        </p:sp>
        <p:cxnSp>
          <p:nvCxnSpPr>
            <p:cNvPr id="23" name="Line 19">
              <a:extLst>
                <a:ext uri="{FF2B5EF4-FFF2-40B4-BE49-F238E27FC236}">
                  <a16:creationId xmlns:a16="http://schemas.microsoft.com/office/drawing/2014/main" id="{D51DA640-A60F-454A-ACF8-CF42125BF01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7901" y="12630"/>
              <a:ext cx="238" cy="328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20">
              <a:extLst>
                <a:ext uri="{FF2B5EF4-FFF2-40B4-BE49-F238E27FC236}">
                  <a16:creationId xmlns:a16="http://schemas.microsoft.com/office/drawing/2014/main" id="{8C4F3B61-EBE4-4A83-9FB6-BC6E4B0E0CA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892" y="12847"/>
              <a:ext cx="698" cy="105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21">
              <a:extLst>
                <a:ext uri="{FF2B5EF4-FFF2-40B4-BE49-F238E27FC236}">
                  <a16:creationId xmlns:a16="http://schemas.microsoft.com/office/drawing/2014/main" id="{399189A8-C66B-495B-9009-6778E39DC7C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597" y="12839"/>
              <a:ext cx="113" cy="750"/>
            </a:xfrm>
            <a:prstGeom prst="line">
              <a:avLst/>
            </a:prstGeom>
            <a:noFill/>
            <a:ln w="635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7" name="Text Box 14">
            <a:extLst>
              <a:ext uri="{FF2B5EF4-FFF2-40B4-BE49-F238E27FC236}">
                <a16:creationId xmlns:a16="http://schemas.microsoft.com/office/drawing/2014/main" id="{8869F2FA-63D4-4587-B3E0-5442D7DC1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6496" y="2066256"/>
            <a:ext cx="1897692" cy="713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fr-FR" b="1" kern="0" spc="5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ACTIVITÉ 2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3DFBDA1-622A-4B1C-82D2-613CEDFDAB42}"/>
              </a:ext>
            </a:extLst>
          </p:cNvPr>
          <p:cNvSpPr txBox="1"/>
          <p:nvPr/>
        </p:nvSpPr>
        <p:spPr>
          <a:xfrm>
            <a:off x="10266239" y="6449084"/>
            <a:ext cx="17551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Inspiré de </a:t>
            </a:r>
            <a:r>
              <a:rPr lang="fr-FR" sz="1200" dirty="0" err="1"/>
              <a:t>Bonniol</a:t>
            </a:r>
            <a:r>
              <a:rPr lang="fr-FR" sz="1200" dirty="0"/>
              <a:t> (1997)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E48BA0E-5653-4EF3-BE46-784A75AF8D7E}"/>
              </a:ext>
            </a:extLst>
          </p:cNvPr>
          <p:cNvSpPr txBox="1"/>
          <p:nvPr/>
        </p:nvSpPr>
        <p:spPr>
          <a:xfrm rot="4914642">
            <a:off x="4044288" y="5647469"/>
            <a:ext cx="124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CRÉATIVITÉ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D57D777-E30F-40B4-88A8-81C2A34AFA2D}"/>
              </a:ext>
            </a:extLst>
          </p:cNvPr>
          <p:cNvSpPr txBox="1"/>
          <p:nvPr/>
        </p:nvSpPr>
        <p:spPr>
          <a:xfrm rot="21053629">
            <a:off x="6995964" y="2619560"/>
            <a:ext cx="3016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CORRECTION GRAMMATICALE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4EC1C29-968B-444C-AF33-F2100A345CF0}"/>
              </a:ext>
            </a:extLst>
          </p:cNvPr>
          <p:cNvSpPr txBox="1"/>
          <p:nvPr/>
        </p:nvSpPr>
        <p:spPr>
          <a:xfrm rot="18342736">
            <a:off x="510506" y="5410783"/>
            <a:ext cx="1767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ESPRIT D’ÉQUIPE</a:t>
            </a:r>
          </a:p>
        </p:txBody>
      </p:sp>
    </p:spTree>
    <p:extLst>
      <p:ext uri="{BB962C8B-B14F-4D97-AF65-F5344CB8AC3E}">
        <p14:creationId xmlns:p14="http://schemas.microsoft.com/office/powerpoint/2010/main" val="4208426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riangle rectangle 12">
            <a:extLst>
              <a:ext uri="{FF2B5EF4-FFF2-40B4-BE49-F238E27FC236}">
                <a16:creationId xmlns:a16="http://schemas.microsoft.com/office/drawing/2014/main" id="{1C4978D6-50AA-4853-BB7C-E525A321748F}"/>
              </a:ext>
            </a:extLst>
          </p:cNvPr>
          <p:cNvSpPr/>
          <p:nvPr/>
        </p:nvSpPr>
        <p:spPr>
          <a:xfrm flipH="1">
            <a:off x="9198591" y="0"/>
            <a:ext cx="2988039" cy="6858000"/>
          </a:xfrm>
          <a:prstGeom prst="rtTriangle">
            <a:avLst/>
          </a:prstGeom>
          <a:solidFill>
            <a:srgbClr val="F1F1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5083206-0206-4ECB-8FF6-ACC33B837BE1}"/>
              </a:ext>
            </a:extLst>
          </p:cNvPr>
          <p:cNvSpPr/>
          <p:nvPr/>
        </p:nvSpPr>
        <p:spPr>
          <a:xfrm>
            <a:off x="7450612" y="2645247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Savoirs</a:t>
            </a:r>
          </a:p>
          <a:p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Savoir être</a:t>
            </a:r>
          </a:p>
          <a:p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Savoir-faire</a:t>
            </a:r>
          </a:p>
          <a:p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	Savoir apprendre</a:t>
            </a:r>
          </a:p>
          <a:p>
            <a:endParaRPr lang="fr-FR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	Savoir devenir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7D3B174-9717-4277-A7F6-ED423C3C7C72}"/>
              </a:ext>
            </a:extLst>
          </p:cNvPr>
          <p:cNvCxnSpPr>
            <a:cxnSpLocks/>
          </p:cNvCxnSpPr>
          <p:nvPr/>
        </p:nvCxnSpPr>
        <p:spPr>
          <a:xfrm>
            <a:off x="7263086" y="4876439"/>
            <a:ext cx="43238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>
            <a:extLst>
              <a:ext uri="{FF2B5EF4-FFF2-40B4-BE49-F238E27FC236}">
                <a16:creationId xmlns:a16="http://schemas.microsoft.com/office/drawing/2014/main" id="{4860289D-5E82-4026-9611-7273DD07289E}"/>
              </a:ext>
            </a:extLst>
          </p:cNvPr>
          <p:cNvSpPr/>
          <p:nvPr/>
        </p:nvSpPr>
        <p:spPr>
          <a:xfrm rot="20612461">
            <a:off x="1061772" y="968881"/>
            <a:ext cx="6433691" cy="3352733"/>
          </a:xfrm>
          <a:prstGeom prst="ellipse">
            <a:avLst/>
          </a:prstGeom>
          <a:solidFill>
            <a:srgbClr val="E5FFF1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CEA1B73F-EBCB-4553-8EEC-3598DD2C7608}"/>
              </a:ext>
            </a:extLst>
          </p:cNvPr>
          <p:cNvSpPr/>
          <p:nvPr/>
        </p:nvSpPr>
        <p:spPr>
          <a:xfrm>
            <a:off x="1906786" y="2159485"/>
            <a:ext cx="2579427" cy="1706749"/>
          </a:xfrm>
          <a:prstGeom prst="ellipse">
            <a:avLst/>
          </a:prstGeom>
          <a:solidFill>
            <a:srgbClr val="FACEE5"/>
          </a:solidFill>
          <a:ln w="38100">
            <a:solidFill>
              <a:srgbClr val="E232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677A60D-FD6A-40F0-AF16-15A6A464ED1C}"/>
              </a:ext>
            </a:extLst>
          </p:cNvPr>
          <p:cNvSpPr txBox="1"/>
          <p:nvPr/>
        </p:nvSpPr>
        <p:spPr>
          <a:xfrm>
            <a:off x="1929254" y="2689693"/>
            <a:ext cx="2552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COMPÉTENCES </a:t>
            </a:r>
            <a:br>
              <a:rPr lang="fr-FR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solidFill>
                  <a:srgbClr val="E232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COMMUNICATION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D105780F-3E1F-4848-B9A7-7046A6DE3FB9}"/>
              </a:ext>
            </a:extLst>
          </p:cNvPr>
          <p:cNvSpPr txBox="1"/>
          <p:nvPr/>
        </p:nvSpPr>
        <p:spPr>
          <a:xfrm>
            <a:off x="4583474" y="168508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COMPÉTENCES </a:t>
            </a:r>
            <a:b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GÉNÉRALES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0DE2486-9568-4570-91FC-BB411684F561}"/>
              </a:ext>
            </a:extLst>
          </p:cNvPr>
          <p:cNvCxnSpPr>
            <a:cxnSpLocks/>
          </p:cNvCxnSpPr>
          <p:nvPr/>
        </p:nvCxnSpPr>
        <p:spPr>
          <a:xfrm>
            <a:off x="5245768" y="3031958"/>
            <a:ext cx="2017318" cy="18444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76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riangle rectangle 11">
            <a:extLst>
              <a:ext uri="{FF2B5EF4-FFF2-40B4-BE49-F238E27FC236}">
                <a16:creationId xmlns:a16="http://schemas.microsoft.com/office/drawing/2014/main" id="{A1E0A8A1-62D1-4951-86F3-EDB076C58060}"/>
              </a:ext>
            </a:extLst>
          </p:cNvPr>
          <p:cNvSpPr/>
          <p:nvPr/>
        </p:nvSpPr>
        <p:spPr>
          <a:xfrm flipH="1">
            <a:off x="9198591" y="0"/>
            <a:ext cx="2988039" cy="6858000"/>
          </a:xfrm>
          <a:prstGeom prst="rtTriangle">
            <a:avLst/>
          </a:prstGeom>
          <a:solidFill>
            <a:srgbClr val="F1F1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61F2217-FAD0-490E-8330-526A8BDF631C}"/>
              </a:ext>
            </a:extLst>
          </p:cNvPr>
          <p:cNvSpPr txBox="1"/>
          <p:nvPr/>
        </p:nvSpPr>
        <p:spPr>
          <a:xfrm>
            <a:off x="6096000" y="2338309"/>
            <a:ext cx="578716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Nouveaux critères d’évaluation</a:t>
            </a:r>
          </a:p>
          <a:p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Nouvelles formes d’évaluation</a:t>
            </a:r>
          </a:p>
        </p:txBody>
      </p:sp>
      <p:sp>
        <p:nvSpPr>
          <p:cNvPr id="9" name="Flèche : demi-tour 8">
            <a:extLst>
              <a:ext uri="{FF2B5EF4-FFF2-40B4-BE49-F238E27FC236}">
                <a16:creationId xmlns:a16="http://schemas.microsoft.com/office/drawing/2014/main" id="{B7EB1070-18FB-4497-8D5A-CD3A879DAFCB}"/>
              </a:ext>
            </a:extLst>
          </p:cNvPr>
          <p:cNvSpPr/>
          <p:nvPr/>
        </p:nvSpPr>
        <p:spPr>
          <a:xfrm rot="10800000">
            <a:off x="1859196" y="3488560"/>
            <a:ext cx="7284803" cy="1296538"/>
          </a:xfrm>
          <a:prstGeom prst="utur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Flèche : droite 9">
            <a:extLst>
              <a:ext uri="{FF2B5EF4-FFF2-40B4-BE49-F238E27FC236}">
                <a16:creationId xmlns:a16="http://schemas.microsoft.com/office/drawing/2014/main" id="{3F01346F-D340-4090-A7A2-A15B39591CFD}"/>
              </a:ext>
            </a:extLst>
          </p:cNvPr>
          <p:cNvSpPr/>
          <p:nvPr/>
        </p:nvSpPr>
        <p:spPr>
          <a:xfrm>
            <a:off x="491319" y="2681599"/>
            <a:ext cx="5500049" cy="619499"/>
          </a:xfrm>
          <a:prstGeom prst="rightArrow">
            <a:avLst/>
          </a:prstGeom>
          <a:solidFill>
            <a:srgbClr val="EA2F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B2AB320-17DE-4C8D-BA02-4B575D248166}"/>
              </a:ext>
            </a:extLst>
          </p:cNvPr>
          <p:cNvSpPr txBox="1"/>
          <p:nvPr/>
        </p:nvSpPr>
        <p:spPr>
          <a:xfrm>
            <a:off x="3780429" y="4858132"/>
            <a:ext cx="3849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Effet « washback »</a:t>
            </a:r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552118A5-9E76-40C1-B721-4E859F98BA65}"/>
              </a:ext>
            </a:extLst>
          </p:cNvPr>
          <p:cNvSpPr/>
          <p:nvPr/>
        </p:nvSpPr>
        <p:spPr>
          <a:xfrm>
            <a:off x="491319" y="2681599"/>
            <a:ext cx="5500049" cy="619499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A15928F-98DC-4A1D-8A13-67CD1B9A098D}"/>
              </a:ext>
            </a:extLst>
          </p:cNvPr>
          <p:cNvSpPr txBox="1"/>
          <p:nvPr/>
        </p:nvSpPr>
        <p:spPr>
          <a:xfrm>
            <a:off x="37224" y="2068942"/>
            <a:ext cx="3348994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Développement 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de nouvelles </a:t>
            </a:r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compétences </a:t>
            </a:r>
          </a:p>
        </p:txBody>
      </p:sp>
    </p:spTree>
    <p:extLst>
      <p:ext uri="{BB962C8B-B14F-4D97-AF65-F5344CB8AC3E}">
        <p14:creationId xmlns:p14="http://schemas.microsoft.com/office/powerpoint/2010/main" val="420012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 animBg="1"/>
      <p:bldP spid="11" grpId="0"/>
      <p:bldP spid="13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riangle rectangle 31">
            <a:extLst>
              <a:ext uri="{FF2B5EF4-FFF2-40B4-BE49-F238E27FC236}">
                <a16:creationId xmlns:a16="http://schemas.microsoft.com/office/drawing/2014/main" id="{9B2D6A36-64E1-4FEF-A2A3-6B52D3BA2546}"/>
              </a:ext>
            </a:extLst>
          </p:cNvPr>
          <p:cNvSpPr/>
          <p:nvPr/>
        </p:nvSpPr>
        <p:spPr>
          <a:xfrm flipH="1">
            <a:off x="9198591" y="0"/>
            <a:ext cx="2988039" cy="6858000"/>
          </a:xfrm>
          <a:prstGeom prst="rtTriangle">
            <a:avLst/>
          </a:prstGeom>
          <a:solidFill>
            <a:srgbClr val="F1F1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C54B2CD4-1667-415C-81D0-170A13CC4123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28388" y="1642938"/>
            <a:ext cx="3652331" cy="2707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Groupe 13">
            <a:extLst>
              <a:ext uri="{FF2B5EF4-FFF2-40B4-BE49-F238E27FC236}">
                <a16:creationId xmlns:a16="http://schemas.microsoft.com/office/drawing/2014/main" id="{194001BC-6CEB-4CE9-935C-2395729D4669}"/>
              </a:ext>
            </a:extLst>
          </p:cNvPr>
          <p:cNvGrpSpPr>
            <a:grpSpLocks/>
          </p:cNvGrpSpPr>
          <p:nvPr/>
        </p:nvGrpSpPr>
        <p:grpSpPr bwMode="auto">
          <a:xfrm>
            <a:off x="1136417" y="3559664"/>
            <a:ext cx="4395182" cy="3048625"/>
            <a:chOff x="2772" y="9701"/>
            <a:chExt cx="6404" cy="4442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63A43E6-1827-41C9-BE9A-AA97A342AF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97684">
              <a:off x="4545" y="11669"/>
              <a:ext cx="952" cy="984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6" name="AutoShape 4">
              <a:extLst>
                <a:ext uri="{FF2B5EF4-FFF2-40B4-BE49-F238E27FC236}">
                  <a16:creationId xmlns:a16="http://schemas.microsoft.com/office/drawing/2014/main" id="{D1153ED4-4CAA-45EB-B440-2F756C6968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9145">
              <a:off x="4991" y="9920"/>
              <a:ext cx="647" cy="668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7" name="AutoShape 5">
              <a:extLst>
                <a:ext uri="{FF2B5EF4-FFF2-40B4-BE49-F238E27FC236}">
                  <a16:creationId xmlns:a16="http://schemas.microsoft.com/office/drawing/2014/main" id="{C389B2AC-BC03-40F6-972C-B2F51022A3C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04442">
              <a:off x="5990" y="10885"/>
              <a:ext cx="772" cy="798"/>
            </a:xfrm>
            <a:prstGeom prst="cube">
              <a:avLst>
                <a:gd name="adj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cxnSp>
          <p:nvCxnSpPr>
            <p:cNvPr id="18" name="Line 6">
              <a:extLst>
                <a:ext uri="{FF2B5EF4-FFF2-40B4-BE49-F238E27FC236}">
                  <a16:creationId xmlns:a16="http://schemas.microsoft.com/office/drawing/2014/main" id="{B5C8E35E-1EA7-404D-A760-4EBC0565EB4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772" y="11228"/>
              <a:ext cx="6404" cy="10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7">
              <a:extLst>
                <a:ext uri="{FF2B5EF4-FFF2-40B4-BE49-F238E27FC236}">
                  <a16:creationId xmlns:a16="http://schemas.microsoft.com/office/drawing/2014/main" id="{1B1959C3-4A4C-4DDB-89EB-62D3DA5CCFA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902" y="9701"/>
              <a:ext cx="651" cy="444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8">
              <a:extLst>
                <a:ext uri="{FF2B5EF4-FFF2-40B4-BE49-F238E27FC236}">
                  <a16:creationId xmlns:a16="http://schemas.microsoft.com/office/drawing/2014/main" id="{584EFA42-4AB9-4870-885F-E993A6052CB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117" y="10145"/>
              <a:ext cx="2693" cy="382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9">
              <a:extLst>
                <a:ext uri="{FF2B5EF4-FFF2-40B4-BE49-F238E27FC236}">
                  <a16:creationId xmlns:a16="http://schemas.microsoft.com/office/drawing/2014/main" id="{F9D011B9-5081-4FD9-91E5-E208F5A5CD6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518" y="11650"/>
              <a:ext cx="238" cy="3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10">
              <a:extLst>
                <a:ext uri="{FF2B5EF4-FFF2-40B4-BE49-F238E27FC236}">
                  <a16:creationId xmlns:a16="http://schemas.microsoft.com/office/drawing/2014/main" id="{EC179471-BABB-471C-AD45-2816016F3CF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4509" y="11867"/>
              <a:ext cx="698" cy="10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11">
              <a:extLst>
                <a:ext uri="{FF2B5EF4-FFF2-40B4-BE49-F238E27FC236}">
                  <a16:creationId xmlns:a16="http://schemas.microsoft.com/office/drawing/2014/main" id="{FE3F5944-1DB0-40D5-B64A-69BF6FAE352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214" y="11859"/>
              <a:ext cx="113" cy="75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34" name="Image 33">
            <a:extLst>
              <a:ext uri="{FF2B5EF4-FFF2-40B4-BE49-F238E27FC236}">
                <a16:creationId xmlns:a16="http://schemas.microsoft.com/office/drawing/2014/main" id="{60EA9160-A5DB-4336-8230-EE9291E18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3916" y="5247589"/>
            <a:ext cx="4395182" cy="1360700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56118686-93DC-4A76-9760-90EEB41985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07" y="864015"/>
            <a:ext cx="4593931" cy="23754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081FF3B-7FC4-4BB9-81BA-5567DFD17310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5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0C30A72-DCC7-4BB9-A780-AD52851FBA28}"/>
              </a:ext>
            </a:extLst>
          </p:cNvPr>
          <p:cNvSpPr txBox="1"/>
          <p:nvPr/>
        </p:nvSpPr>
        <p:spPr>
          <a:xfrm>
            <a:off x="343153" y="3000246"/>
            <a:ext cx="116477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0" b="1" dirty="0">
                <a:latin typeface="Arial" panose="020B0604020202020204" pitchFamily="34" charset="0"/>
                <a:cs typeface="Arial" panose="020B0604020202020204" pitchFamily="34" charset="0"/>
              </a:rPr>
              <a:t>Quelles compétences ?</a:t>
            </a:r>
          </a:p>
        </p:txBody>
      </p:sp>
    </p:spTree>
    <p:extLst>
      <p:ext uri="{BB962C8B-B14F-4D97-AF65-F5344CB8AC3E}">
        <p14:creationId xmlns:p14="http://schemas.microsoft.com/office/powerpoint/2010/main" val="408208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://thumbs.dreamstime.com/t/main-tenant-le-t%C3%A9l%C3%A9phone-intelligent-avec-l-%C3%A9cran-vide-45456329.jpg">
            <a:extLst>
              <a:ext uri="{FF2B5EF4-FFF2-40B4-BE49-F238E27FC236}">
                <a16:creationId xmlns:a16="http://schemas.microsoft.com/office/drawing/2014/main" id="{933E8147-48CA-4941-9E81-0964A086D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7047" y="4324033"/>
            <a:ext cx="1709694" cy="117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riangle rectangle 4">
            <a:extLst>
              <a:ext uri="{FF2B5EF4-FFF2-40B4-BE49-F238E27FC236}">
                <a16:creationId xmlns:a16="http://schemas.microsoft.com/office/drawing/2014/main" id="{7E5D86CF-3069-4965-B1EA-7569B0AC7DDC}"/>
              </a:ext>
            </a:extLst>
          </p:cNvPr>
          <p:cNvSpPr/>
          <p:nvPr/>
        </p:nvSpPr>
        <p:spPr>
          <a:xfrm flipH="1">
            <a:off x="9198591" y="0"/>
            <a:ext cx="2988039" cy="6858000"/>
          </a:xfrm>
          <a:prstGeom prst="rtTriangle">
            <a:avLst/>
          </a:prstGeom>
          <a:solidFill>
            <a:srgbClr val="F1F1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Picture 17" descr="http://www.lib.umich.edu/files/services/copyright/cc-by-sa.png">
            <a:hlinkClick r:id="rId3"/>
            <a:extLst>
              <a:ext uri="{FF2B5EF4-FFF2-40B4-BE49-F238E27FC236}">
                <a16:creationId xmlns:a16="http://schemas.microsoft.com/office/drawing/2014/main" id="{36AD0154-846E-4F71-A35F-3B1A2FD96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grayscl/>
          </a:blip>
          <a:srcRect/>
          <a:stretch>
            <a:fillRect/>
          </a:stretch>
        </p:blipFill>
        <p:spPr bwMode="auto">
          <a:xfrm>
            <a:off x="8031566" y="6238519"/>
            <a:ext cx="1100219" cy="384941"/>
          </a:xfrm>
          <a:prstGeom prst="rect">
            <a:avLst/>
          </a:prstGeom>
          <a:noFill/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BB138B5-101B-4432-B60F-15207D6F996F}"/>
              </a:ext>
            </a:extLst>
          </p:cNvPr>
          <p:cNvSpPr txBox="1"/>
          <p:nvPr/>
        </p:nvSpPr>
        <p:spPr>
          <a:xfrm>
            <a:off x="9536607" y="6238519"/>
            <a:ext cx="2248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Olivier Delhaye - 2019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4AF6E60-CDBB-4BAD-BA77-27DBA6E730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3365" y="1"/>
            <a:ext cx="3305577" cy="6858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D5C65C0-011F-441C-BF14-BD028EFC9B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5844" y="1544408"/>
            <a:ext cx="2633994" cy="26198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E96E557-1DBD-4DF7-B624-B8E202B49C54}"/>
              </a:ext>
            </a:extLst>
          </p:cNvPr>
          <p:cNvSpPr txBox="1"/>
          <p:nvPr/>
        </p:nvSpPr>
        <p:spPr>
          <a:xfrm>
            <a:off x="5675844" y="4093200"/>
            <a:ext cx="2732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http://bit.ly/2jgUKIs </a:t>
            </a:r>
            <a:endParaRPr lang="fr-FR" sz="2400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359E861-F5FA-4FE6-B4B0-BC47BB752E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2369" y="4723932"/>
            <a:ext cx="249525" cy="24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3911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266</Words>
  <Application>Microsoft Office PowerPoint</Application>
  <PresentationFormat>Grand écran</PresentationFormat>
  <Paragraphs>65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Delhaye</dc:creator>
  <cp:lastModifiedBy>Olivier Delhaye</cp:lastModifiedBy>
  <cp:revision>44</cp:revision>
  <dcterms:created xsi:type="dcterms:W3CDTF">2019-08-24T23:44:02Z</dcterms:created>
  <dcterms:modified xsi:type="dcterms:W3CDTF">2026-03-15T20:28:49Z</dcterms:modified>
</cp:coreProperties>
</file>