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2"/>
  </p:notesMasterIdLst>
  <p:sldIdLst>
    <p:sldId id="256" r:id="rId2"/>
    <p:sldId id="288" r:id="rId3"/>
    <p:sldId id="289" r:id="rId4"/>
    <p:sldId id="258" r:id="rId5"/>
    <p:sldId id="259" r:id="rId6"/>
    <p:sldId id="260" r:id="rId7"/>
    <p:sldId id="266" r:id="rId8"/>
    <p:sldId id="291" r:id="rId9"/>
    <p:sldId id="290" r:id="rId10"/>
    <p:sldId id="295" r:id="rId11"/>
    <p:sldId id="294" r:id="rId12"/>
    <p:sldId id="292" r:id="rId13"/>
    <p:sldId id="293" r:id="rId14"/>
    <p:sldId id="296" r:id="rId15"/>
    <p:sldId id="297" r:id="rId16"/>
    <p:sldId id="298" r:id="rId17"/>
    <p:sldId id="299" r:id="rId18"/>
    <p:sldId id="300" r:id="rId19"/>
    <p:sldId id="302" r:id="rId20"/>
    <p:sldId id="309" r:id="rId21"/>
    <p:sldId id="303" r:id="rId22"/>
    <p:sldId id="305" r:id="rId23"/>
    <p:sldId id="304" r:id="rId24"/>
    <p:sldId id="306" r:id="rId25"/>
    <p:sldId id="311" r:id="rId26"/>
    <p:sldId id="307" r:id="rId27"/>
    <p:sldId id="310" r:id="rId28"/>
    <p:sldId id="312" r:id="rId29"/>
    <p:sldId id="284" r:id="rId30"/>
    <p:sldId id="287" r:id="rId31"/>
  </p:sldIdLst>
  <p:sldSz cx="9144000" cy="6858000" type="screen4x3"/>
  <p:notesSz cx="6858000" cy="9144000"/>
  <p:embeddedFontLst>
    <p:embeddedFont>
      <p:font typeface="FontAwesome" panose="020B0604020202020204" charset="0"/>
      <p:regular r:id="rId3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F81BD"/>
    <a:srgbClr val="4A7EBB"/>
    <a:srgbClr val="95B3D7"/>
    <a:srgbClr val="5E728B"/>
    <a:srgbClr val="2A5F9A"/>
    <a:srgbClr val="2C65A4"/>
    <a:srgbClr val="2E6AAB"/>
    <a:srgbClr val="285B94"/>
    <a:srgbClr val="ECF5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84" y="45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1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7719B3-BA96-44A4-9418-C50E6BF5F28D}" type="datetimeFigureOut">
              <a:rPr lang="fr-FR" smtClean="0"/>
              <a:pPr/>
              <a:t>15/03/2026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ED2D73-C53A-40C7-9809-F40142C99CC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1401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/>
          </a:p>
        </p:txBody>
      </p:sp>
      <p:sp>
        <p:nvSpPr>
          <p:cNvPr id="53252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03B5861-98F5-4DB9-B1FC-2AD99D8E433B}" type="slidenum">
              <a:rPr lang="fr-FR" altLang="fr-FR">
                <a:latin typeface="Calibri" pitchFamily="34" charset="0"/>
              </a:rPr>
              <a:pPr eaLnBrk="1" hangingPunct="1"/>
              <a:t>7</a:t>
            </a:fld>
            <a:endParaRPr lang="fr-FR" altLang="fr-FR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77268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ED2D73-C53A-40C7-9809-F40142C99CCE}" type="slidenum">
              <a:rPr lang="fr-FR" smtClean="0"/>
              <a:pPr/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20120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ED2D73-C53A-40C7-9809-F40142C99CCE}" type="slidenum">
              <a:rPr lang="fr-FR" smtClean="0"/>
              <a:pPr/>
              <a:t>27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55429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80000"/>
                <a:satMod val="300000"/>
              </a:schemeClr>
            </a:gs>
            <a:gs pos="100000">
              <a:schemeClr val="accent1">
                <a:lumMod val="20000"/>
                <a:lumOff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microsoft.com/office/2007/relationships/hdphoto" Target="../media/hdphoto1.wdp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5.jpe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7" Type="http://schemas.openxmlformats.org/officeDocument/2006/relationships/image" Target="../media/image31.png"/><Relationship Id="rId2" Type="http://schemas.openxmlformats.org/officeDocument/2006/relationships/hyperlink" Target="https://creativecommons.org/licenses/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0.png"/><Relationship Id="rId5" Type="http://schemas.openxmlformats.org/officeDocument/2006/relationships/image" Target="../media/image29.jpeg"/><Relationship Id="rId4" Type="http://schemas.openxmlformats.org/officeDocument/2006/relationships/hyperlink" Target="http://p3967.phpnet.org/0/29.10.2014.olivier.delhaye.pps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200400" cy="6858000"/>
          </a:xfrm>
          <a:prstGeom prst="rect">
            <a:avLst/>
          </a:prstGeom>
          <a:solidFill>
            <a:srgbClr val="ECF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Rectangle 1"/>
          <p:cNvSpPr/>
          <p:nvPr/>
        </p:nvSpPr>
        <p:spPr>
          <a:xfrm>
            <a:off x="4038600" y="3739753"/>
            <a:ext cx="47244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b="1" dirty="0">
                <a:solidFill>
                  <a:srgbClr val="2A5F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Pour un enseignement/apprentissage motivé et motivant des langues</a:t>
            </a:r>
          </a:p>
          <a:p>
            <a:endParaRPr lang="fr-FR" sz="3200" dirty="0">
              <a:solidFill>
                <a:srgbClr val="2A5F9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dirty="0">
                <a:solidFill>
                  <a:srgbClr val="2A5F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Olivier Delhaye </a:t>
            </a:r>
          </a:p>
          <a:p>
            <a:r>
              <a:rPr lang="fr-FR" dirty="0">
                <a:solidFill>
                  <a:srgbClr val="2A5F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Didacticien des langues</a:t>
            </a:r>
          </a:p>
          <a:p>
            <a:r>
              <a:rPr lang="fr-FR" dirty="0">
                <a:solidFill>
                  <a:srgbClr val="2A5F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Université Aristote de Thessaloniki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738911" y="5105400"/>
            <a:ext cx="19330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>
                <a:solidFill>
                  <a:srgbClr val="2A5F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ISTANBUL </a:t>
            </a:r>
            <a:r>
              <a:rPr lang="fr-FR" b="1" dirty="0">
                <a:solidFill>
                  <a:srgbClr val="2A5F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2017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978"/>
          <a:stretch/>
        </p:blipFill>
        <p:spPr>
          <a:xfrm>
            <a:off x="304800" y="990600"/>
            <a:ext cx="2571750" cy="1524000"/>
          </a:xfrm>
          <a:prstGeom prst="rect">
            <a:avLst/>
          </a:prstGeom>
        </p:spPr>
      </p:pic>
      <p:sp>
        <p:nvSpPr>
          <p:cNvPr id="14" name="ZoneTexte 13"/>
          <p:cNvSpPr txBox="1"/>
          <p:nvPr/>
        </p:nvSpPr>
        <p:spPr>
          <a:xfrm>
            <a:off x="606213" y="6211669"/>
            <a:ext cx="2243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spc="10" dirty="0">
                <a:solidFill>
                  <a:schemeClr val="accent1">
                    <a:lumMod val="50000"/>
                  </a:schemeClr>
                </a:solidFill>
              </a:rPr>
              <a:t>NOMBRE DE DIAPOSITIVES : 30</a:t>
            </a:r>
          </a:p>
          <a:p>
            <a:r>
              <a:rPr lang="fr-FR" sz="1200" dirty="0">
                <a:solidFill>
                  <a:schemeClr val="accent1">
                    <a:lumMod val="50000"/>
                  </a:schemeClr>
                </a:solidFill>
              </a:rPr>
              <a:t>DURÉE DE LA CONFÉRENCE : 90’</a:t>
            </a:r>
          </a:p>
          <a:p>
            <a:endParaRPr lang="fr-FR" sz="12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3750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762000" y="3276600"/>
            <a:ext cx="611257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 quelle progression sont construits </a:t>
            </a:r>
            <a:br>
              <a:rPr lang="fr-FR" sz="2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2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 programmes et les manuels ?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4088004"/>
            <a:ext cx="106680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ZoneTexte 4"/>
          <p:cNvSpPr txBox="1"/>
          <p:nvPr/>
        </p:nvSpPr>
        <p:spPr>
          <a:xfrm>
            <a:off x="0" y="6486525"/>
            <a:ext cx="635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4006979E-C6D8-463F-86B7-B485D3378489}" type="slidenum">
              <a:rPr lang="fr-FR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pPr/>
              <a:t>10</a:t>
            </a:fld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/30</a:t>
            </a:r>
          </a:p>
        </p:txBody>
      </p:sp>
      <p:sp>
        <p:nvSpPr>
          <p:cNvPr id="6" name="Pentagone 5"/>
          <p:cNvSpPr/>
          <p:nvPr/>
        </p:nvSpPr>
        <p:spPr>
          <a:xfrm>
            <a:off x="430229" y="3605599"/>
            <a:ext cx="152400" cy="172998"/>
          </a:xfrm>
          <a:prstGeom prst="homePlate">
            <a:avLst/>
          </a:prstGeom>
          <a:solidFill>
            <a:srgbClr val="5E72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5562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Rectangle 74"/>
          <p:cNvSpPr/>
          <p:nvPr/>
        </p:nvSpPr>
        <p:spPr>
          <a:xfrm>
            <a:off x="0" y="3068603"/>
            <a:ext cx="9144000" cy="1808197"/>
          </a:xfrm>
          <a:prstGeom prst="rect">
            <a:avLst/>
          </a:prstGeom>
          <a:solidFill>
            <a:schemeClr val="accent1">
              <a:lumMod val="20000"/>
              <a:lumOff val="80000"/>
              <a:alpha val="7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295889" y="5613737"/>
            <a:ext cx="9968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accent1">
                    <a:lumMod val="50000"/>
                  </a:schemeClr>
                </a:solidFill>
              </a:rPr>
              <a:t>[aller au cinéma]</a:t>
            </a:r>
          </a:p>
        </p:txBody>
      </p:sp>
      <p:sp>
        <p:nvSpPr>
          <p:cNvPr id="24" name="ZoneTexte 23"/>
          <p:cNvSpPr txBox="1"/>
          <p:nvPr/>
        </p:nvSpPr>
        <p:spPr>
          <a:xfrm>
            <a:off x="1683583" y="5736740"/>
            <a:ext cx="20664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accent1">
                    <a:lumMod val="50000"/>
                  </a:schemeClr>
                </a:solidFill>
              </a:rPr>
              <a:t>saluer, se présenter</a:t>
            </a:r>
          </a:p>
        </p:txBody>
      </p:sp>
      <p:sp>
        <p:nvSpPr>
          <p:cNvPr id="28" name="ZoneTexte 27"/>
          <p:cNvSpPr txBox="1"/>
          <p:nvPr/>
        </p:nvSpPr>
        <p:spPr>
          <a:xfrm>
            <a:off x="5845834" y="5049803"/>
            <a:ext cx="13034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accent1">
                    <a:lumMod val="50000"/>
                  </a:schemeClr>
                </a:solidFill>
              </a:rPr>
              <a:t>turc, turque</a:t>
            </a:r>
          </a:p>
        </p:txBody>
      </p:sp>
      <p:sp>
        <p:nvSpPr>
          <p:cNvPr id="29" name="ZoneTexte 28"/>
          <p:cNvSpPr txBox="1"/>
          <p:nvPr/>
        </p:nvSpPr>
        <p:spPr>
          <a:xfrm>
            <a:off x="5845834" y="5234469"/>
            <a:ext cx="959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accent1">
                    <a:lumMod val="50000"/>
                  </a:schemeClr>
                </a:solidFill>
              </a:rPr>
              <a:t>je + être</a:t>
            </a:r>
          </a:p>
        </p:txBody>
      </p:sp>
      <p:sp>
        <p:nvSpPr>
          <p:cNvPr id="30" name="ZoneTexte 29"/>
          <p:cNvSpPr txBox="1"/>
          <p:nvPr/>
        </p:nvSpPr>
        <p:spPr>
          <a:xfrm>
            <a:off x="5845834" y="5419135"/>
            <a:ext cx="14745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accent1">
                    <a:lumMod val="50000"/>
                  </a:schemeClr>
                </a:solidFill>
              </a:rPr>
              <a:t>bonjour, salut</a:t>
            </a:r>
          </a:p>
        </p:txBody>
      </p:sp>
      <p:sp>
        <p:nvSpPr>
          <p:cNvPr id="31" name="ZoneTexte 30"/>
          <p:cNvSpPr txBox="1"/>
          <p:nvPr/>
        </p:nvSpPr>
        <p:spPr>
          <a:xfrm>
            <a:off x="5845834" y="5729198"/>
            <a:ext cx="929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accent1">
                    <a:lumMod val="50000"/>
                  </a:schemeClr>
                </a:solidFill>
              </a:rPr>
              <a:t>tu/vous</a:t>
            </a:r>
          </a:p>
        </p:txBody>
      </p:sp>
      <p:sp>
        <p:nvSpPr>
          <p:cNvPr id="32" name="ZoneTexte 31"/>
          <p:cNvSpPr txBox="1"/>
          <p:nvPr/>
        </p:nvSpPr>
        <p:spPr>
          <a:xfrm>
            <a:off x="5845834" y="6260068"/>
            <a:ext cx="16988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accent1">
                    <a:lumMod val="50000"/>
                  </a:schemeClr>
                </a:solidFill>
              </a:rPr>
              <a:t>d’abord/ensuite</a:t>
            </a:r>
          </a:p>
        </p:txBody>
      </p:sp>
      <p:sp>
        <p:nvSpPr>
          <p:cNvPr id="33" name="ZoneTexte 32"/>
          <p:cNvSpPr txBox="1"/>
          <p:nvPr/>
        </p:nvSpPr>
        <p:spPr>
          <a:xfrm>
            <a:off x="5845834" y="6087070"/>
            <a:ext cx="28853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accent1">
                    <a:lumMod val="50000"/>
                  </a:schemeClr>
                </a:solidFill>
              </a:rPr>
              <a:t>donner infos sur nationalité</a:t>
            </a:r>
          </a:p>
        </p:txBody>
      </p:sp>
      <p:sp>
        <p:nvSpPr>
          <p:cNvPr id="34" name="Ellipse 33"/>
          <p:cNvSpPr/>
          <p:nvPr/>
        </p:nvSpPr>
        <p:spPr>
          <a:xfrm rot="313337">
            <a:off x="2503002" y="762000"/>
            <a:ext cx="3962400" cy="1600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138" name="Groupe 137"/>
          <p:cNvGrpSpPr/>
          <p:nvPr/>
        </p:nvGrpSpPr>
        <p:grpSpPr>
          <a:xfrm>
            <a:off x="3106137" y="1066800"/>
            <a:ext cx="2743200" cy="990600"/>
            <a:chOff x="3106137" y="1066800"/>
            <a:chExt cx="2743200" cy="990600"/>
          </a:xfrm>
        </p:grpSpPr>
        <p:sp>
          <p:nvSpPr>
            <p:cNvPr id="35" name="Ellipse 34"/>
            <p:cNvSpPr/>
            <p:nvPr/>
          </p:nvSpPr>
          <p:spPr>
            <a:xfrm>
              <a:off x="3106137" y="1066800"/>
              <a:ext cx="2743200" cy="9906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37" name="Connecteur droit 36"/>
            <p:cNvCxnSpPr/>
            <p:nvPr/>
          </p:nvCxnSpPr>
          <p:spPr>
            <a:xfrm flipH="1">
              <a:off x="4031916" y="1104900"/>
              <a:ext cx="10929" cy="927100"/>
            </a:xfrm>
            <a:prstGeom prst="line">
              <a:avLst/>
            </a:prstGeom>
            <a:ln w="25400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Connecteur droit 39"/>
            <p:cNvCxnSpPr/>
            <p:nvPr/>
          </p:nvCxnSpPr>
          <p:spPr>
            <a:xfrm>
              <a:off x="4953000" y="1104900"/>
              <a:ext cx="4011" cy="921753"/>
            </a:xfrm>
            <a:prstGeom prst="line">
              <a:avLst/>
            </a:prstGeom>
            <a:ln w="25400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Connecteur droit 40"/>
            <p:cNvCxnSpPr/>
            <p:nvPr/>
          </p:nvCxnSpPr>
          <p:spPr>
            <a:xfrm>
              <a:off x="3200400" y="1371600"/>
              <a:ext cx="838200" cy="0"/>
            </a:xfrm>
            <a:prstGeom prst="line">
              <a:avLst/>
            </a:prstGeom>
            <a:ln w="25400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Connecteur droit 42"/>
            <p:cNvCxnSpPr/>
            <p:nvPr/>
          </p:nvCxnSpPr>
          <p:spPr>
            <a:xfrm>
              <a:off x="4042843" y="1176867"/>
              <a:ext cx="910157" cy="0"/>
            </a:xfrm>
            <a:prstGeom prst="line">
              <a:avLst/>
            </a:prstGeom>
            <a:ln w="25400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Connecteur droit 43"/>
            <p:cNvCxnSpPr/>
            <p:nvPr/>
          </p:nvCxnSpPr>
          <p:spPr>
            <a:xfrm>
              <a:off x="3134952" y="1676400"/>
              <a:ext cx="903648" cy="0"/>
            </a:xfrm>
            <a:prstGeom prst="line">
              <a:avLst/>
            </a:prstGeom>
            <a:ln w="25400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Connecteur droit 44"/>
            <p:cNvCxnSpPr/>
            <p:nvPr/>
          </p:nvCxnSpPr>
          <p:spPr>
            <a:xfrm>
              <a:off x="4038600" y="1432279"/>
              <a:ext cx="914400" cy="0"/>
            </a:xfrm>
            <a:prstGeom prst="line">
              <a:avLst/>
            </a:prstGeom>
            <a:ln w="25400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Connecteur droit 45"/>
            <p:cNvCxnSpPr/>
            <p:nvPr/>
          </p:nvCxnSpPr>
          <p:spPr>
            <a:xfrm>
              <a:off x="4038600" y="1559985"/>
              <a:ext cx="914400" cy="2115"/>
            </a:xfrm>
            <a:prstGeom prst="line">
              <a:avLst/>
            </a:prstGeom>
            <a:ln w="25400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Connecteur droit 46"/>
            <p:cNvCxnSpPr/>
            <p:nvPr/>
          </p:nvCxnSpPr>
          <p:spPr>
            <a:xfrm>
              <a:off x="4030133" y="1687691"/>
              <a:ext cx="922867" cy="0"/>
            </a:xfrm>
            <a:prstGeom prst="line">
              <a:avLst/>
            </a:prstGeom>
            <a:ln w="25400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Connecteur droit 47"/>
            <p:cNvCxnSpPr/>
            <p:nvPr/>
          </p:nvCxnSpPr>
          <p:spPr>
            <a:xfrm>
              <a:off x="4042843" y="1815396"/>
              <a:ext cx="910157" cy="0"/>
            </a:xfrm>
            <a:prstGeom prst="line">
              <a:avLst/>
            </a:prstGeom>
            <a:ln w="25400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Connecteur droit 48"/>
            <p:cNvCxnSpPr/>
            <p:nvPr/>
          </p:nvCxnSpPr>
          <p:spPr>
            <a:xfrm>
              <a:off x="4030133" y="1943100"/>
              <a:ext cx="922867" cy="0"/>
            </a:xfrm>
            <a:prstGeom prst="line">
              <a:avLst/>
            </a:prstGeom>
            <a:ln w="25400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Connecteur droit 49"/>
            <p:cNvCxnSpPr/>
            <p:nvPr/>
          </p:nvCxnSpPr>
          <p:spPr>
            <a:xfrm>
              <a:off x="4038600" y="1304573"/>
              <a:ext cx="914400" cy="0"/>
            </a:xfrm>
            <a:prstGeom prst="line">
              <a:avLst/>
            </a:prstGeom>
            <a:ln w="25400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Connecteur droit 50"/>
            <p:cNvCxnSpPr>
              <a:endCxn id="35" idx="6"/>
            </p:cNvCxnSpPr>
            <p:nvPr/>
          </p:nvCxnSpPr>
          <p:spPr>
            <a:xfrm>
              <a:off x="4972328" y="1559985"/>
              <a:ext cx="877009" cy="2115"/>
            </a:xfrm>
            <a:prstGeom prst="line">
              <a:avLst/>
            </a:prstGeom>
            <a:ln w="25400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Connecteur droit 51"/>
            <p:cNvCxnSpPr/>
            <p:nvPr/>
          </p:nvCxnSpPr>
          <p:spPr>
            <a:xfrm flipV="1">
              <a:off x="5410832" y="1570456"/>
              <a:ext cx="0" cy="361950"/>
            </a:xfrm>
            <a:prstGeom prst="line">
              <a:avLst/>
            </a:prstGeom>
            <a:ln w="25400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0" name="Rectangle à coins arrondis 139"/>
          <p:cNvSpPr/>
          <p:nvPr/>
        </p:nvSpPr>
        <p:spPr>
          <a:xfrm rot="183392">
            <a:off x="3051257" y="986946"/>
            <a:ext cx="1076396" cy="1143000"/>
          </a:xfrm>
          <a:prstGeom prst="roundRect">
            <a:avLst/>
          </a:prstGeom>
          <a:noFill/>
          <a:ln w="635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1" name="Rectangle à coins arrondis 140"/>
          <p:cNvSpPr/>
          <p:nvPr/>
        </p:nvSpPr>
        <p:spPr>
          <a:xfrm rot="181063">
            <a:off x="5522799" y="4952999"/>
            <a:ext cx="1928932" cy="852969"/>
          </a:xfrm>
          <a:prstGeom prst="roundRect">
            <a:avLst/>
          </a:prstGeom>
          <a:noFill/>
          <a:ln w="635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144" name="Connecteur droit 143"/>
          <p:cNvCxnSpPr/>
          <p:nvPr/>
        </p:nvCxnSpPr>
        <p:spPr>
          <a:xfrm flipH="1">
            <a:off x="1191775" y="1570456"/>
            <a:ext cx="1368881" cy="21580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Connecteur droit 144"/>
          <p:cNvCxnSpPr>
            <a:stCxn id="35" idx="3"/>
          </p:cNvCxnSpPr>
          <p:nvPr/>
        </p:nvCxnSpPr>
        <p:spPr>
          <a:xfrm flipH="1">
            <a:off x="2619766" y="1912330"/>
            <a:ext cx="888103" cy="18162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Connecteur droit 146"/>
          <p:cNvCxnSpPr/>
          <p:nvPr/>
        </p:nvCxnSpPr>
        <p:spPr>
          <a:xfrm>
            <a:off x="3733800" y="1562100"/>
            <a:ext cx="228600" cy="16440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Connecteur droit 148"/>
          <p:cNvCxnSpPr/>
          <p:nvPr/>
        </p:nvCxnSpPr>
        <p:spPr>
          <a:xfrm>
            <a:off x="4114800" y="1104900"/>
            <a:ext cx="369402" cy="26701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Connecteur droit 151"/>
          <p:cNvCxnSpPr/>
          <p:nvPr/>
        </p:nvCxnSpPr>
        <p:spPr>
          <a:xfrm flipH="1">
            <a:off x="4925908" y="1700577"/>
            <a:ext cx="328514" cy="24814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Connecteur droit 154"/>
          <p:cNvCxnSpPr/>
          <p:nvPr/>
        </p:nvCxnSpPr>
        <p:spPr>
          <a:xfrm>
            <a:off x="3810000" y="1304573"/>
            <a:ext cx="152400" cy="19015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Connecteur droit 157"/>
          <p:cNvCxnSpPr/>
          <p:nvPr/>
        </p:nvCxnSpPr>
        <p:spPr>
          <a:xfrm>
            <a:off x="3733800" y="1815396"/>
            <a:ext cx="228600" cy="13907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Connecteur droit 160"/>
          <p:cNvCxnSpPr/>
          <p:nvPr/>
        </p:nvCxnSpPr>
        <p:spPr>
          <a:xfrm flipH="1">
            <a:off x="4925908" y="1676400"/>
            <a:ext cx="712892" cy="25056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Connecteur droit 162"/>
          <p:cNvCxnSpPr/>
          <p:nvPr/>
        </p:nvCxnSpPr>
        <p:spPr>
          <a:xfrm flipH="1">
            <a:off x="4925908" y="1377937"/>
            <a:ext cx="226912" cy="28041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Connecteur droit 165"/>
          <p:cNvCxnSpPr/>
          <p:nvPr/>
        </p:nvCxnSpPr>
        <p:spPr>
          <a:xfrm flipH="1">
            <a:off x="4497921" y="1902923"/>
            <a:ext cx="217687" cy="18720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Connecteur droit 166"/>
          <p:cNvCxnSpPr/>
          <p:nvPr/>
        </p:nvCxnSpPr>
        <p:spPr>
          <a:xfrm flipH="1">
            <a:off x="4497921" y="1755122"/>
            <a:ext cx="155655" cy="20198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Connecteur droit 167"/>
          <p:cNvCxnSpPr/>
          <p:nvPr/>
        </p:nvCxnSpPr>
        <p:spPr>
          <a:xfrm flipH="1">
            <a:off x="4491566" y="1636912"/>
            <a:ext cx="84679" cy="21186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Connecteur droit 168"/>
          <p:cNvCxnSpPr/>
          <p:nvPr/>
        </p:nvCxnSpPr>
        <p:spPr>
          <a:xfrm>
            <a:off x="4495800" y="1514022"/>
            <a:ext cx="2121" cy="22339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Connecteur droit 169"/>
          <p:cNvCxnSpPr/>
          <p:nvPr/>
        </p:nvCxnSpPr>
        <p:spPr>
          <a:xfrm>
            <a:off x="4387997" y="1371600"/>
            <a:ext cx="109924" cy="24034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Connecteur droit 170"/>
          <p:cNvCxnSpPr/>
          <p:nvPr/>
        </p:nvCxnSpPr>
        <p:spPr>
          <a:xfrm>
            <a:off x="4284428" y="1253744"/>
            <a:ext cx="207138" cy="25212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Connecteur droit 183"/>
          <p:cNvCxnSpPr/>
          <p:nvPr/>
        </p:nvCxnSpPr>
        <p:spPr>
          <a:xfrm flipH="1">
            <a:off x="4497921" y="1996509"/>
            <a:ext cx="302679" cy="17784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Connecteur droit 192"/>
          <p:cNvCxnSpPr/>
          <p:nvPr/>
        </p:nvCxnSpPr>
        <p:spPr>
          <a:xfrm>
            <a:off x="1677485" y="3068603"/>
            <a:ext cx="0" cy="380568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Connecteur droit 193"/>
          <p:cNvCxnSpPr/>
          <p:nvPr/>
        </p:nvCxnSpPr>
        <p:spPr>
          <a:xfrm>
            <a:off x="3654405" y="3068603"/>
            <a:ext cx="15335" cy="378939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Connecteur droit 194"/>
          <p:cNvCxnSpPr/>
          <p:nvPr/>
        </p:nvCxnSpPr>
        <p:spPr>
          <a:xfrm>
            <a:off x="5825738" y="3068603"/>
            <a:ext cx="0" cy="380568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Connecteur droit 200"/>
          <p:cNvCxnSpPr/>
          <p:nvPr/>
        </p:nvCxnSpPr>
        <p:spPr>
          <a:xfrm>
            <a:off x="0" y="3068603"/>
            <a:ext cx="9144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Connecteur droit 203"/>
          <p:cNvCxnSpPr/>
          <p:nvPr/>
        </p:nvCxnSpPr>
        <p:spPr>
          <a:xfrm>
            <a:off x="0" y="4876800"/>
            <a:ext cx="9144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ZoneTexte 61"/>
          <p:cNvSpPr txBox="1"/>
          <p:nvPr/>
        </p:nvSpPr>
        <p:spPr>
          <a:xfrm>
            <a:off x="76200" y="3666925"/>
            <a:ext cx="15239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accent1">
                    <a:lumMod val="50000"/>
                  </a:schemeClr>
                </a:solidFill>
              </a:rPr>
              <a:t>COMPÉTENCE GÉNÉRALE</a:t>
            </a:r>
          </a:p>
        </p:txBody>
      </p:sp>
      <p:sp>
        <p:nvSpPr>
          <p:cNvPr id="63" name="ZoneTexte 62"/>
          <p:cNvSpPr txBox="1"/>
          <p:nvPr/>
        </p:nvSpPr>
        <p:spPr>
          <a:xfrm>
            <a:off x="1683584" y="3666925"/>
            <a:ext cx="19708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accent1">
                    <a:lumMod val="50000"/>
                  </a:schemeClr>
                </a:solidFill>
              </a:rPr>
              <a:t>COMPÉTENCE COMMUNICATIVE</a:t>
            </a:r>
          </a:p>
        </p:txBody>
      </p:sp>
      <p:sp>
        <p:nvSpPr>
          <p:cNvPr id="64" name="ZoneTexte 63"/>
          <p:cNvSpPr txBox="1"/>
          <p:nvPr/>
        </p:nvSpPr>
        <p:spPr>
          <a:xfrm>
            <a:off x="3665923" y="3253269"/>
            <a:ext cx="15295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accent1">
                    <a:lumMod val="50000"/>
                  </a:schemeClr>
                </a:solidFill>
              </a:rPr>
              <a:t>LINGUISTIQUE</a:t>
            </a:r>
          </a:p>
        </p:txBody>
      </p:sp>
      <p:sp>
        <p:nvSpPr>
          <p:cNvPr id="65" name="ZoneTexte 64"/>
          <p:cNvSpPr txBox="1"/>
          <p:nvPr/>
        </p:nvSpPr>
        <p:spPr>
          <a:xfrm>
            <a:off x="3665923" y="3755540"/>
            <a:ext cx="21210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accent1">
                    <a:lumMod val="50000"/>
                  </a:schemeClr>
                </a:solidFill>
              </a:rPr>
              <a:t>SOCIOLINGUISTIQUE</a:t>
            </a:r>
          </a:p>
        </p:txBody>
      </p:sp>
      <p:sp>
        <p:nvSpPr>
          <p:cNvPr id="66" name="ZoneTexte 65"/>
          <p:cNvSpPr txBox="1"/>
          <p:nvPr/>
        </p:nvSpPr>
        <p:spPr>
          <a:xfrm>
            <a:off x="3665923" y="4182073"/>
            <a:ext cx="16028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accent1">
                    <a:lumMod val="50000"/>
                  </a:schemeClr>
                </a:solidFill>
              </a:rPr>
              <a:t>PRAGMATIQUE</a:t>
            </a:r>
          </a:p>
        </p:txBody>
      </p:sp>
      <p:sp>
        <p:nvSpPr>
          <p:cNvPr id="67" name="ZoneTexte 66"/>
          <p:cNvSpPr txBox="1"/>
          <p:nvPr/>
        </p:nvSpPr>
        <p:spPr>
          <a:xfrm>
            <a:off x="5845834" y="3068603"/>
            <a:ext cx="2821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accent1">
                    <a:lumMod val="50000"/>
                  </a:schemeClr>
                </a:solidFill>
              </a:rPr>
              <a:t>ORTHOGRAPHE/ORTHOÉPIE</a:t>
            </a:r>
          </a:p>
        </p:txBody>
      </p:sp>
      <p:sp>
        <p:nvSpPr>
          <p:cNvPr id="68" name="ZoneTexte 67"/>
          <p:cNvSpPr txBox="1"/>
          <p:nvPr/>
        </p:nvSpPr>
        <p:spPr>
          <a:xfrm>
            <a:off x="5845834" y="3253269"/>
            <a:ext cx="19693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accent1">
                    <a:lumMod val="50000"/>
                  </a:schemeClr>
                </a:solidFill>
              </a:rPr>
              <a:t>MORPHO-SYNTAXE</a:t>
            </a:r>
          </a:p>
        </p:txBody>
      </p:sp>
      <p:sp>
        <p:nvSpPr>
          <p:cNvPr id="69" name="ZoneTexte 68"/>
          <p:cNvSpPr txBox="1"/>
          <p:nvPr/>
        </p:nvSpPr>
        <p:spPr>
          <a:xfrm>
            <a:off x="5845834" y="3437935"/>
            <a:ext cx="21991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accent1">
                    <a:lumMod val="50000"/>
                  </a:schemeClr>
                </a:solidFill>
              </a:rPr>
              <a:t>LEXICO-SÉMANTIQUE</a:t>
            </a:r>
          </a:p>
        </p:txBody>
      </p:sp>
      <p:sp>
        <p:nvSpPr>
          <p:cNvPr id="70" name="ZoneTexte 69"/>
          <p:cNvSpPr txBox="1"/>
          <p:nvPr/>
        </p:nvSpPr>
        <p:spPr>
          <a:xfrm>
            <a:off x="5845834" y="3747998"/>
            <a:ext cx="112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accent1">
                    <a:lumMod val="50000"/>
                  </a:schemeClr>
                </a:solidFill>
              </a:rPr>
              <a:t>SPEAKING</a:t>
            </a:r>
          </a:p>
        </p:txBody>
      </p:sp>
      <p:sp>
        <p:nvSpPr>
          <p:cNvPr id="71" name="ZoneTexte 70"/>
          <p:cNvSpPr txBox="1"/>
          <p:nvPr/>
        </p:nvSpPr>
        <p:spPr>
          <a:xfrm>
            <a:off x="5845834" y="4278868"/>
            <a:ext cx="24000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accent1">
                    <a:lumMod val="50000"/>
                  </a:schemeClr>
                </a:solidFill>
              </a:rPr>
              <a:t>COHÉRENCE-COHÉSION</a:t>
            </a:r>
          </a:p>
        </p:txBody>
      </p:sp>
      <p:sp>
        <p:nvSpPr>
          <p:cNvPr id="72" name="ZoneTexte 71"/>
          <p:cNvSpPr txBox="1"/>
          <p:nvPr/>
        </p:nvSpPr>
        <p:spPr>
          <a:xfrm>
            <a:off x="5845834" y="4105870"/>
            <a:ext cx="1291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accent1">
                    <a:lumMod val="50000"/>
                  </a:schemeClr>
                </a:solidFill>
              </a:rPr>
              <a:t>FONCTIONS</a:t>
            </a:r>
          </a:p>
        </p:txBody>
      </p:sp>
      <p:sp>
        <p:nvSpPr>
          <p:cNvPr id="73" name="Rectangle à coins arrondis 72"/>
          <p:cNvSpPr/>
          <p:nvPr/>
        </p:nvSpPr>
        <p:spPr>
          <a:xfrm rot="21427409">
            <a:off x="3506329" y="3015847"/>
            <a:ext cx="5223306" cy="852969"/>
          </a:xfrm>
          <a:prstGeom prst="roundRect">
            <a:avLst/>
          </a:prstGeom>
          <a:noFill/>
          <a:ln w="635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4" name="Titre 1"/>
          <p:cNvSpPr txBox="1">
            <a:spLocks/>
          </p:cNvSpPr>
          <p:nvPr/>
        </p:nvSpPr>
        <p:spPr>
          <a:xfrm>
            <a:off x="428596" y="0"/>
            <a:ext cx="8229600" cy="1399032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fr-FR" dirty="0">
                <a:solidFill>
                  <a:schemeClr val="accent1"/>
                </a:solidFill>
                <a:latin typeface="Arial" panose="020B0604020202020204" pitchFamily="34" charset="0"/>
                <a:ea typeface="MS Mincho"/>
                <a:cs typeface="Arial" panose="020B0604020202020204" pitchFamily="34" charset="0"/>
              </a:rPr>
              <a:t>Progression</a:t>
            </a:r>
          </a:p>
        </p:txBody>
      </p:sp>
    </p:spTree>
    <p:extLst>
      <p:ext uri="{BB962C8B-B14F-4D97-AF65-F5344CB8AC3E}">
        <p14:creationId xmlns:p14="http://schemas.microsoft.com/office/powerpoint/2010/main" val="1150265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ZoneTexte 119"/>
          <p:cNvSpPr txBox="1"/>
          <p:nvPr/>
        </p:nvSpPr>
        <p:spPr>
          <a:xfrm>
            <a:off x="1374574" y="3299286"/>
            <a:ext cx="9780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accent1">
                    <a:lumMod val="50000"/>
                  </a:schemeClr>
                </a:solidFill>
              </a:rPr>
              <a:t>SAVOIRS</a:t>
            </a:r>
          </a:p>
        </p:txBody>
      </p:sp>
      <p:sp>
        <p:nvSpPr>
          <p:cNvPr id="121" name="ZoneTexte 120"/>
          <p:cNvSpPr txBox="1"/>
          <p:nvPr/>
        </p:nvSpPr>
        <p:spPr>
          <a:xfrm>
            <a:off x="1524000" y="3796873"/>
            <a:ext cx="14666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accent1">
                    <a:lumMod val="50000"/>
                  </a:schemeClr>
                </a:solidFill>
              </a:rPr>
              <a:t>SAVOIR-FAIRE</a:t>
            </a:r>
          </a:p>
        </p:txBody>
      </p:sp>
      <p:sp>
        <p:nvSpPr>
          <p:cNvPr id="122" name="ZoneTexte 121"/>
          <p:cNvSpPr txBox="1"/>
          <p:nvPr/>
        </p:nvSpPr>
        <p:spPr>
          <a:xfrm>
            <a:off x="2881519" y="3470072"/>
            <a:ext cx="13898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accent1">
                    <a:lumMod val="50000"/>
                  </a:schemeClr>
                </a:solidFill>
              </a:rPr>
              <a:t>SAVOIR ÊTRE</a:t>
            </a:r>
          </a:p>
        </p:txBody>
      </p:sp>
      <p:sp>
        <p:nvSpPr>
          <p:cNvPr id="123" name="ZoneTexte 122"/>
          <p:cNvSpPr txBox="1"/>
          <p:nvPr/>
        </p:nvSpPr>
        <p:spPr>
          <a:xfrm>
            <a:off x="2209800" y="4200106"/>
            <a:ext cx="20647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accent1">
                    <a:lumMod val="50000"/>
                  </a:schemeClr>
                </a:solidFill>
              </a:rPr>
              <a:t>SAVOIR APPRENDRE</a:t>
            </a:r>
          </a:p>
        </p:txBody>
      </p:sp>
      <p:sp>
        <p:nvSpPr>
          <p:cNvPr id="53" name="Ellipse 52"/>
          <p:cNvSpPr/>
          <p:nvPr/>
        </p:nvSpPr>
        <p:spPr>
          <a:xfrm rot="313337">
            <a:off x="846407" y="3099592"/>
            <a:ext cx="3962400" cy="1600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4" name="Rectangle à coins arrondis 53"/>
          <p:cNvSpPr/>
          <p:nvPr/>
        </p:nvSpPr>
        <p:spPr>
          <a:xfrm rot="21038925">
            <a:off x="899152" y="2960468"/>
            <a:ext cx="1928932" cy="852969"/>
          </a:xfrm>
          <a:prstGeom prst="roundRect">
            <a:avLst/>
          </a:prstGeom>
          <a:noFill/>
          <a:ln w="635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5" name="ZoneTexte 54"/>
          <p:cNvSpPr txBox="1"/>
          <p:nvPr/>
        </p:nvSpPr>
        <p:spPr>
          <a:xfrm>
            <a:off x="381000" y="1447800"/>
            <a:ext cx="78902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chemeClr val="accent1">
                    <a:lumMod val="50000"/>
                  </a:schemeClr>
                </a:solidFill>
              </a:rPr>
              <a:t>[ Sur quel types de compétence sont construits les programmes et les manuels ? ]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6424148" y="3704643"/>
            <a:ext cx="10328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Calibri" panose="020F0502020204030204" pitchFamily="34" charset="0"/>
              <a:buChar char="–"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</a:rPr>
              <a:t>règles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6424148" y="4060517"/>
            <a:ext cx="15649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Calibri" panose="020F0502020204030204" pitchFamily="34" charset="0"/>
              <a:buChar char="–"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</a:rPr>
              <a:t>paradigmes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6424148" y="4416390"/>
            <a:ext cx="22090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Calibri" panose="020F0502020204030204" pitchFamily="34" charset="0"/>
              <a:buChar char="–"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</a:rPr>
              <a:t>simple &gt; complexe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2913847" y="6111834"/>
            <a:ext cx="3130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chemeClr val="accent1">
                    <a:lumMod val="50000"/>
                  </a:schemeClr>
                </a:solidFill>
              </a:rPr>
              <a:t>Pourquoi utiliser un manuel ? </a:t>
            </a:r>
          </a:p>
        </p:txBody>
      </p:sp>
      <p:sp>
        <p:nvSpPr>
          <p:cNvPr id="60" name="ZoneTexte 59"/>
          <p:cNvSpPr txBox="1"/>
          <p:nvPr/>
        </p:nvSpPr>
        <p:spPr>
          <a:xfrm>
            <a:off x="0" y="6486525"/>
            <a:ext cx="7425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4006979E-C6D8-463F-86B7-B485D3378489}" type="slidenum">
              <a:rPr lang="fr-FR" smtClean="0">
                <a:solidFill>
                  <a:schemeClr val="accent1">
                    <a:lumMod val="50000"/>
                  </a:schemeClr>
                </a:solidFill>
              </a:rPr>
              <a:pPr/>
              <a:t>12</a:t>
            </a:fld>
            <a:r>
              <a:rPr lang="fr-FR" dirty="0">
                <a:solidFill>
                  <a:schemeClr val="accent1">
                    <a:lumMod val="50000"/>
                  </a:schemeClr>
                </a:solidFill>
              </a:rPr>
              <a:t>/30</a:t>
            </a:r>
          </a:p>
        </p:txBody>
      </p:sp>
      <p:sp>
        <p:nvSpPr>
          <p:cNvPr id="61" name="Titre 1"/>
          <p:cNvSpPr txBox="1">
            <a:spLocks/>
          </p:cNvSpPr>
          <p:nvPr/>
        </p:nvSpPr>
        <p:spPr>
          <a:xfrm>
            <a:off x="428596" y="0"/>
            <a:ext cx="8229600" cy="1399032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fr-FR" dirty="0">
                <a:solidFill>
                  <a:schemeClr val="accent1"/>
                </a:solidFill>
                <a:latin typeface="Arial" panose="020B0604020202020204" pitchFamily="34" charset="0"/>
                <a:ea typeface="MS Mincho"/>
                <a:cs typeface="Arial" panose="020B0604020202020204" pitchFamily="34" charset="0"/>
              </a:rPr>
              <a:t>Progression</a:t>
            </a:r>
          </a:p>
        </p:txBody>
      </p:sp>
      <p:pic>
        <p:nvPicPr>
          <p:cNvPr id="62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8059" y="1958071"/>
            <a:ext cx="533400" cy="1033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6" name="Rectangle à coins arrondis 65"/>
          <p:cNvSpPr/>
          <p:nvPr/>
        </p:nvSpPr>
        <p:spPr>
          <a:xfrm rot="424127">
            <a:off x="6158464" y="3632969"/>
            <a:ext cx="2597060" cy="1364493"/>
          </a:xfrm>
          <a:prstGeom prst="roundRect">
            <a:avLst/>
          </a:prstGeom>
          <a:noFill/>
          <a:ln w="635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7" name="Pentagone 16"/>
          <p:cNvSpPr/>
          <p:nvPr/>
        </p:nvSpPr>
        <p:spPr>
          <a:xfrm>
            <a:off x="2761447" y="6210001"/>
            <a:ext cx="152400" cy="172998"/>
          </a:xfrm>
          <a:prstGeom prst="homePlate">
            <a:avLst/>
          </a:prstGeom>
          <a:solidFill>
            <a:srgbClr val="5E72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8997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2" grpId="0"/>
      <p:bldP spid="3" grpId="0"/>
      <p:bldP spid="4" grpId="0"/>
      <p:bldP spid="6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riangle isocèle 16"/>
          <p:cNvSpPr/>
          <p:nvPr/>
        </p:nvSpPr>
        <p:spPr>
          <a:xfrm>
            <a:off x="2219434" y="138229"/>
            <a:ext cx="796667" cy="680082"/>
          </a:xfrm>
          <a:prstGeom prst="triangl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407980" y="3438435"/>
            <a:ext cx="262123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b="1" u="sng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Utilisation</a:t>
            </a: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d’un manuel</a:t>
            </a:r>
          </a:p>
          <a:p>
            <a:pPr algn="ctr"/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  <a:p>
            <a:pPr algn="ctr"/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priori</a:t>
            </a:r>
          </a:p>
          <a:p>
            <a:pPr algn="ctr"/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mal nécessaire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3048000" y="3438435"/>
            <a:ext cx="18474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UTILISATEURS</a:t>
            </a:r>
          </a:p>
          <a:p>
            <a:endParaRPr lang="fr-FR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4800600" y="3089199"/>
            <a:ext cx="17713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ENSEIGNANT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4800601" y="3781696"/>
            <a:ext cx="1417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ENSEIGNÉ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4800601" y="1524000"/>
            <a:ext cx="3810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Calibri" panose="020F0502020204030204" pitchFamily="34" charset="0"/>
              <a:buChar char="–"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temps de préparation réduit</a:t>
            </a:r>
          </a:p>
          <a:p>
            <a:pPr marL="285750" indent="-285750">
              <a:buFont typeface="Calibri" panose="020F0502020204030204" pitchFamily="34" charset="0"/>
              <a:buChar char="–"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respect des directives/programmes</a:t>
            </a:r>
          </a:p>
          <a:p>
            <a:pPr marL="285750" indent="-285750">
              <a:buFont typeface="Calibri" panose="020F0502020204030204" pitchFamily="34" charset="0"/>
              <a:buChar char="–"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habitus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4800601" y="4953000"/>
            <a:ext cx="439575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Calibri" panose="020F0502020204030204" pitchFamily="34" charset="0"/>
              <a:buChar char="–"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obsolescence des contenus</a:t>
            </a:r>
          </a:p>
          <a:p>
            <a:pPr marL="285750" indent="-285750">
              <a:buFont typeface="Calibri" panose="020F0502020204030204" pitchFamily="34" charset="0"/>
              <a:buChar char="–"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construits ≠ modèles déclarés (CECR)</a:t>
            </a:r>
          </a:p>
          <a:p>
            <a:pPr marL="285750" indent="-285750">
              <a:buFont typeface="Calibri" panose="020F0502020204030204" pitchFamily="34" charset="0"/>
              <a:buChar char="–"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public peu précis</a:t>
            </a:r>
          </a:p>
          <a:p>
            <a:pPr marL="285750" indent="-285750">
              <a:buFont typeface="Calibri" panose="020F0502020204030204" pitchFamily="34" charset="0"/>
              <a:buChar char="–"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attractivité mais caractère scolaire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0" y="6486525"/>
            <a:ext cx="635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4006979E-C6D8-463F-86B7-B485D3378489}" type="slidenum">
              <a:rPr lang="fr-FR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pPr/>
              <a:t>13</a:t>
            </a:fld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/30</a:t>
            </a:r>
          </a:p>
        </p:txBody>
      </p:sp>
      <p:sp>
        <p:nvSpPr>
          <p:cNvPr id="12" name="Titre 1"/>
          <p:cNvSpPr txBox="1">
            <a:spLocks/>
          </p:cNvSpPr>
          <p:nvPr/>
        </p:nvSpPr>
        <p:spPr>
          <a:xfrm>
            <a:off x="428596" y="0"/>
            <a:ext cx="8229600" cy="1399032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fr-FR" dirty="0">
                <a:solidFill>
                  <a:schemeClr val="accent1"/>
                </a:solidFill>
                <a:latin typeface="Arial" panose="020B0604020202020204" pitchFamily="34" charset="0"/>
                <a:ea typeface="MS Mincho"/>
                <a:cs typeface="Arial" panose="020B0604020202020204" pitchFamily="34" charset="0"/>
              </a:rPr>
              <a:t>Pédagogie</a:t>
            </a:r>
          </a:p>
        </p:txBody>
      </p:sp>
      <p:cxnSp>
        <p:nvCxnSpPr>
          <p:cNvPr id="15" name="Connecteur droit 14"/>
          <p:cNvCxnSpPr/>
          <p:nvPr/>
        </p:nvCxnSpPr>
        <p:spPr>
          <a:xfrm>
            <a:off x="4876801" y="3620367"/>
            <a:ext cx="35814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riangle isocèle 15"/>
          <p:cNvSpPr/>
          <p:nvPr/>
        </p:nvSpPr>
        <p:spPr>
          <a:xfrm>
            <a:off x="2278519" y="127901"/>
            <a:ext cx="682493" cy="582616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rme libre 2"/>
          <p:cNvSpPr/>
          <p:nvPr/>
        </p:nvSpPr>
        <p:spPr>
          <a:xfrm>
            <a:off x="1208953" y="2256924"/>
            <a:ext cx="2601047" cy="2726886"/>
          </a:xfrm>
          <a:custGeom>
            <a:avLst/>
            <a:gdLst>
              <a:gd name="connsiteX0" fmla="*/ 0 w 2817628"/>
              <a:gd name="connsiteY0" fmla="*/ 1111715 h 2726886"/>
              <a:gd name="connsiteX1" fmla="*/ 1765005 w 2817628"/>
              <a:gd name="connsiteY1" fmla="*/ 59092 h 2726886"/>
              <a:gd name="connsiteX2" fmla="*/ 2009554 w 2817628"/>
              <a:gd name="connsiteY2" fmla="*/ 2685334 h 2726886"/>
              <a:gd name="connsiteX3" fmla="*/ 2817628 w 2817628"/>
              <a:gd name="connsiteY3" fmla="*/ 1685874 h 27268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17628" h="2726886">
                <a:moveTo>
                  <a:pt x="0" y="1111715"/>
                </a:moveTo>
                <a:cubicBezTo>
                  <a:pt x="715039" y="454268"/>
                  <a:pt x="1430079" y="-203178"/>
                  <a:pt x="1765005" y="59092"/>
                </a:cubicBezTo>
                <a:cubicBezTo>
                  <a:pt x="2099931" y="321362"/>
                  <a:pt x="1834117" y="2414204"/>
                  <a:pt x="2009554" y="2685334"/>
                </a:cubicBezTo>
                <a:cubicBezTo>
                  <a:pt x="2184991" y="2956464"/>
                  <a:pt x="2681177" y="1817009"/>
                  <a:pt x="2817628" y="1685874"/>
                </a:cubicBezTo>
              </a:path>
            </a:pathLst>
          </a:custGeom>
          <a:noFill/>
          <a:ln w="38100">
            <a:solidFill>
              <a:srgbClr val="4A7EBB"/>
            </a:solidFill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4329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/>
          <p:nvPr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l="1897" t="2250" r="3524" b="3274"/>
          <a:stretch/>
        </p:blipFill>
        <p:spPr bwMode="auto">
          <a:xfrm>
            <a:off x="3733800" y="990600"/>
            <a:ext cx="5241890" cy="4182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ZoneTexte 3"/>
          <p:cNvSpPr txBox="1"/>
          <p:nvPr/>
        </p:nvSpPr>
        <p:spPr>
          <a:xfrm>
            <a:off x="1219201" y="3476449"/>
            <a:ext cx="2667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Mise en œuvre de processus cognitifs </a:t>
            </a:r>
            <a:br>
              <a:rPr lang="fr-FR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fr-FR" u="sng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</a:t>
            </a: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niveau</a:t>
            </a:r>
          </a:p>
        </p:txBody>
      </p:sp>
      <p:sp>
        <p:nvSpPr>
          <p:cNvPr id="5" name="Ellipse 4"/>
          <p:cNvSpPr/>
          <p:nvPr/>
        </p:nvSpPr>
        <p:spPr>
          <a:xfrm>
            <a:off x="4678345" y="1981200"/>
            <a:ext cx="3352800" cy="3352800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1655879" y="5733367"/>
            <a:ext cx="61927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Peut-on rendre l’utilisation des manuels + motivante ?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0" y="6486525"/>
            <a:ext cx="635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4006979E-C6D8-463F-86B7-B485D3378489}" type="slidenum">
              <a:rPr lang="fr-FR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pPr/>
              <a:t>14</a:t>
            </a:fld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/30</a:t>
            </a:r>
          </a:p>
        </p:txBody>
      </p:sp>
      <p:sp>
        <p:nvSpPr>
          <p:cNvPr id="8" name="Titre 1"/>
          <p:cNvSpPr txBox="1">
            <a:spLocks/>
          </p:cNvSpPr>
          <p:nvPr/>
        </p:nvSpPr>
        <p:spPr>
          <a:xfrm>
            <a:off x="428596" y="0"/>
            <a:ext cx="8229600" cy="1399032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fr-FR" dirty="0">
                <a:solidFill>
                  <a:schemeClr val="accent1"/>
                </a:solidFill>
                <a:latin typeface="Arial" panose="020B0604020202020204" pitchFamily="34" charset="0"/>
                <a:ea typeface="MS Mincho"/>
                <a:cs typeface="Arial" panose="020B0604020202020204" pitchFamily="34" charset="0"/>
              </a:rPr>
              <a:t>Pédagogie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5562600" y="6494953"/>
            <a:ext cx="35574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Bloom (1956) &amp; Anderson (2001)</a:t>
            </a:r>
          </a:p>
        </p:txBody>
      </p:sp>
      <p:sp>
        <p:nvSpPr>
          <p:cNvPr id="10" name="Pentagone 9"/>
          <p:cNvSpPr/>
          <p:nvPr/>
        </p:nvSpPr>
        <p:spPr>
          <a:xfrm>
            <a:off x="1517568" y="5831534"/>
            <a:ext cx="152400" cy="172998"/>
          </a:xfrm>
          <a:prstGeom prst="homePlate">
            <a:avLst/>
          </a:prstGeom>
          <a:solidFill>
            <a:srgbClr val="5E72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7283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521062" y="5368074"/>
            <a:ext cx="83861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MOTIVATION : </a:t>
            </a: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État dynamique qui a ses origines dans les perceptions qu'un élève a de lui-même et de son environnement et qui l'incite à choisir une activité, à s'y engager et à persévérer dans son accomplissement afin d'atteindre un but.</a:t>
            </a:r>
          </a:p>
        </p:txBody>
      </p:sp>
      <p:pic>
        <p:nvPicPr>
          <p:cNvPr id="1031" name="Picture 7" descr="http://www.montampon.fr/images/carte_de_fidelite_cible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2311246"/>
            <a:ext cx="3009900" cy="1314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http://www.mobilesport.ch/wp-content/uploads/2013/07/L_D2_VS_C_T1.pn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3497" y="2830773"/>
            <a:ext cx="5553752" cy="2415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Arc 6"/>
          <p:cNvSpPr/>
          <p:nvPr/>
        </p:nvSpPr>
        <p:spPr>
          <a:xfrm flipH="1">
            <a:off x="2590800" y="2291245"/>
            <a:ext cx="990600" cy="1056640"/>
          </a:xfrm>
          <a:prstGeom prst="arc">
            <a:avLst>
              <a:gd name="adj1" fmla="val 9385235"/>
              <a:gd name="adj2" fmla="val 4726063"/>
            </a:avLst>
          </a:prstGeom>
          <a:ln w="381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3686907" y="1684925"/>
            <a:ext cx="61266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"/>
            </a:pPr>
            <a:r>
              <a:rPr lang="fr-FR" b="1" dirty="0">
                <a:solidFill>
                  <a:srgbClr val="C00000"/>
                </a:solidFill>
              </a:rPr>
              <a:t>A</a:t>
            </a:r>
          </a:p>
          <a:p>
            <a:pPr marL="285750" indent="-285750">
              <a:buFont typeface="Wingdings" panose="05000000000000000000" pitchFamily="2" charset="2"/>
              <a:buChar char=""/>
            </a:pPr>
            <a:r>
              <a:rPr lang="fr-FR" b="1" dirty="0">
                <a:solidFill>
                  <a:srgbClr val="C00000"/>
                </a:solidFill>
              </a:rPr>
              <a:t>B</a:t>
            </a:r>
          </a:p>
          <a:p>
            <a:pPr marL="285750" indent="-285750">
              <a:buFont typeface="Wingdings" panose="05000000000000000000" pitchFamily="2" charset="2"/>
              <a:buChar char="¨"/>
            </a:pPr>
            <a:r>
              <a:rPr lang="fr-FR" b="1" dirty="0">
                <a:solidFill>
                  <a:srgbClr val="C00000"/>
                </a:solidFill>
              </a:rPr>
              <a:t>C</a:t>
            </a:r>
          </a:p>
        </p:txBody>
      </p:sp>
      <p:pic>
        <p:nvPicPr>
          <p:cNvPr id="1035" name="Picture 11" descr="http://coreight.com/sites/default/files/persister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1600200"/>
            <a:ext cx="22860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7" name="Picture 13" descr="http://cdn.flaticon.com/png/256/14030.pn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4744" y="2440152"/>
            <a:ext cx="758825" cy="758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1" name="Picture 17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019" y="1960116"/>
            <a:ext cx="1857375" cy="1304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ZoneTexte 20"/>
          <p:cNvSpPr txBox="1"/>
          <p:nvPr/>
        </p:nvSpPr>
        <p:spPr>
          <a:xfrm>
            <a:off x="0" y="6486525"/>
            <a:ext cx="635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4006979E-C6D8-463F-86B7-B485D3378489}" type="slidenum">
              <a:rPr lang="fr-FR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pPr/>
              <a:t>15</a:t>
            </a:fld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/30</a:t>
            </a:r>
          </a:p>
        </p:txBody>
      </p:sp>
      <p:sp>
        <p:nvSpPr>
          <p:cNvPr id="22" name="Titre 1"/>
          <p:cNvSpPr txBox="1">
            <a:spLocks/>
          </p:cNvSpPr>
          <p:nvPr/>
        </p:nvSpPr>
        <p:spPr>
          <a:xfrm>
            <a:off x="428596" y="0"/>
            <a:ext cx="8229600" cy="1399032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fr-FR" dirty="0">
                <a:solidFill>
                  <a:schemeClr val="accent1"/>
                </a:solidFill>
                <a:latin typeface="Arial" panose="020B0604020202020204" pitchFamily="34" charset="0"/>
                <a:ea typeface="MS Mincho"/>
                <a:cs typeface="Arial" panose="020B0604020202020204" pitchFamily="34" charset="0"/>
              </a:rPr>
              <a:t>Théories de l’apprentissage</a:t>
            </a:r>
          </a:p>
        </p:txBody>
      </p:sp>
      <p:sp>
        <p:nvSpPr>
          <p:cNvPr id="23" name="ZoneTexte 22"/>
          <p:cNvSpPr txBox="1"/>
          <p:nvPr/>
        </p:nvSpPr>
        <p:spPr>
          <a:xfrm>
            <a:off x="7770867" y="6494953"/>
            <a:ext cx="13731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Viau (2003)</a:t>
            </a:r>
          </a:p>
        </p:txBody>
      </p:sp>
      <p:sp>
        <p:nvSpPr>
          <p:cNvPr id="13" name="Triangle isocèle 12"/>
          <p:cNvSpPr/>
          <p:nvPr/>
        </p:nvSpPr>
        <p:spPr>
          <a:xfrm>
            <a:off x="153300" y="31899"/>
            <a:ext cx="796667" cy="680082"/>
          </a:xfrm>
          <a:prstGeom prst="triangl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riangle isocèle 13"/>
          <p:cNvSpPr/>
          <p:nvPr/>
        </p:nvSpPr>
        <p:spPr>
          <a:xfrm>
            <a:off x="152400" y="127901"/>
            <a:ext cx="682493" cy="582616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7960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905000" y="3276600"/>
            <a:ext cx="59811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Comment rendre une tâche motivante ?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0" y="6486525"/>
            <a:ext cx="635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4006979E-C6D8-463F-86B7-B485D3378489}" type="slidenum">
              <a:rPr lang="fr-FR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pPr/>
              <a:t>16</a:t>
            </a:fld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/30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4088004"/>
            <a:ext cx="106680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Pentagone 5"/>
          <p:cNvSpPr/>
          <p:nvPr/>
        </p:nvSpPr>
        <p:spPr>
          <a:xfrm>
            <a:off x="1600200" y="3431566"/>
            <a:ext cx="152400" cy="172998"/>
          </a:xfrm>
          <a:prstGeom prst="homePlate">
            <a:avLst/>
          </a:prstGeom>
          <a:solidFill>
            <a:srgbClr val="5E72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7017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52400" y="3516868"/>
            <a:ext cx="1180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VALEUR 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1174473" y="4501933"/>
            <a:ext cx="1210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SOCIALE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1168969" y="2564482"/>
            <a:ext cx="137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SCOLAIRE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2590800" y="4065331"/>
            <a:ext cx="35830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Intégration dans le </a:t>
            </a:r>
            <a:r>
              <a:rPr lang="fr-FR" u="sng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groupe</a:t>
            </a: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classe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2590800" y="2933814"/>
            <a:ext cx="2249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Envie de progresser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2590800" y="2204307"/>
            <a:ext cx="64171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Envie d’être reconnu (</a:t>
            </a:r>
            <a:r>
              <a:rPr lang="fr-FR" u="sng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gratification</a:t>
            </a: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bonne </a:t>
            </a:r>
            <a:r>
              <a:rPr lang="fr-FR" u="sng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note</a:t>
            </a: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u="sng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diplôme</a:t>
            </a: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etc.)</a:t>
            </a:r>
          </a:p>
        </p:txBody>
      </p:sp>
      <p:sp>
        <p:nvSpPr>
          <p:cNvPr id="8" name="Titre 1"/>
          <p:cNvSpPr txBox="1">
            <a:spLocks/>
          </p:cNvSpPr>
          <p:nvPr/>
        </p:nvSpPr>
        <p:spPr>
          <a:xfrm>
            <a:off x="428596" y="0"/>
            <a:ext cx="8229600" cy="1399032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fr-FR" dirty="0">
                <a:solidFill>
                  <a:schemeClr val="accent1"/>
                </a:solidFill>
                <a:latin typeface="Arial" panose="020B0604020202020204" pitchFamily="34" charset="0"/>
                <a:ea typeface="MS Mincho"/>
                <a:cs typeface="Arial" panose="020B0604020202020204" pitchFamily="34" charset="0"/>
              </a:rPr>
              <a:t>Valeur de la tâche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0" y="6486525"/>
            <a:ext cx="635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4006979E-C6D8-463F-86B7-B485D3378489}" type="slidenum">
              <a:rPr lang="fr-FR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pPr/>
              <a:t>17</a:t>
            </a:fld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/30</a:t>
            </a:r>
          </a:p>
        </p:txBody>
      </p:sp>
      <p:cxnSp>
        <p:nvCxnSpPr>
          <p:cNvPr id="11" name="Connecteur droit 10"/>
          <p:cNvCxnSpPr>
            <a:stCxn id="2" idx="3"/>
          </p:cNvCxnSpPr>
          <p:nvPr/>
        </p:nvCxnSpPr>
        <p:spPr>
          <a:xfrm>
            <a:off x="1333044" y="3701534"/>
            <a:ext cx="7048956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>
            <a:off x="2533252" y="2362200"/>
            <a:ext cx="0" cy="838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ZoneTexte 9"/>
          <p:cNvSpPr txBox="1"/>
          <p:nvPr/>
        </p:nvSpPr>
        <p:spPr>
          <a:xfrm>
            <a:off x="2590800" y="4871265"/>
            <a:ext cx="19030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Envie de devenir</a:t>
            </a:r>
          </a:p>
        </p:txBody>
      </p:sp>
      <p:cxnSp>
        <p:nvCxnSpPr>
          <p:cNvPr id="14" name="Connecteur droit 13"/>
          <p:cNvCxnSpPr/>
          <p:nvPr/>
        </p:nvCxnSpPr>
        <p:spPr>
          <a:xfrm>
            <a:off x="2522310" y="4217731"/>
            <a:ext cx="0" cy="838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/>
          <p:cNvSpPr txBox="1"/>
          <p:nvPr/>
        </p:nvSpPr>
        <p:spPr>
          <a:xfrm rot="212880">
            <a:off x="6107828" y="5708527"/>
            <a:ext cx="2264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accent1"/>
                </a:solidFill>
              </a:rPr>
              <a:t>COMÉNIUS, ERASMUS</a:t>
            </a:r>
          </a:p>
        </p:txBody>
      </p:sp>
    </p:spTree>
    <p:extLst>
      <p:ext uri="{BB962C8B-B14F-4D97-AF65-F5344CB8AC3E}">
        <p14:creationId xmlns:p14="http://schemas.microsoft.com/office/powerpoint/2010/main" val="3908053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1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762000" y="2579132"/>
            <a:ext cx="14157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CONSIGNE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2092569" y="1752600"/>
            <a:ext cx="18731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FORMULATION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2092569" y="3881080"/>
            <a:ext cx="1146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TERMES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3431041" y="3174611"/>
            <a:ext cx="1210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Objectifs :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5044442" y="3168469"/>
            <a:ext cx="32175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Calibri" panose="020F0502020204030204" pitchFamily="34" charset="0"/>
              <a:buChar char="–"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réussite d’actions </a:t>
            </a:r>
            <a:r>
              <a:rPr lang="fr-FR" u="sng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sociales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3428726" y="3881080"/>
            <a:ext cx="1300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Modalités :</a:t>
            </a:r>
          </a:p>
        </p:txBody>
      </p:sp>
      <p:sp>
        <p:nvSpPr>
          <p:cNvPr id="9" name="Titre 1"/>
          <p:cNvSpPr txBox="1">
            <a:spLocks/>
          </p:cNvSpPr>
          <p:nvPr/>
        </p:nvSpPr>
        <p:spPr>
          <a:xfrm>
            <a:off x="428596" y="0"/>
            <a:ext cx="8229600" cy="1399032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fr-FR" dirty="0">
                <a:solidFill>
                  <a:schemeClr val="accent1"/>
                </a:solidFill>
                <a:latin typeface="Arial" panose="020B0604020202020204" pitchFamily="34" charset="0"/>
                <a:ea typeface="MS Mincho"/>
                <a:cs typeface="Arial" panose="020B0604020202020204" pitchFamily="34" charset="0"/>
              </a:rPr>
              <a:t>Contenus de la consigne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0" y="6486525"/>
            <a:ext cx="7425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4006979E-C6D8-463F-86B7-B485D3378489}" type="slidenum">
              <a:rPr lang="fr-FR" smtClean="0">
                <a:solidFill>
                  <a:schemeClr val="accent1">
                    <a:lumMod val="50000"/>
                  </a:schemeClr>
                </a:solidFill>
              </a:rPr>
              <a:pPr/>
              <a:t>18</a:t>
            </a:fld>
            <a:r>
              <a:rPr lang="fr-FR" dirty="0">
                <a:solidFill>
                  <a:schemeClr val="accent1">
                    <a:lumMod val="50000"/>
                  </a:schemeClr>
                </a:solidFill>
              </a:rPr>
              <a:t>/30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044442" y="3875720"/>
            <a:ext cx="2884123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Calibri" panose="020F0502020204030204" pitchFamily="34" charset="0"/>
              <a:buChar char="–"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temps imparti</a:t>
            </a:r>
          </a:p>
          <a:p>
            <a:pPr marL="285750" indent="-285750">
              <a:buFont typeface="Calibri" panose="020F0502020204030204" pitchFamily="34" charset="0"/>
              <a:buChar char="–"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ressources disponibles</a:t>
            </a:r>
          </a:p>
          <a:p>
            <a:pPr marL="285750" indent="-285750">
              <a:buFont typeface="Calibri" panose="020F0502020204030204" pitchFamily="34" charset="0"/>
              <a:buChar char="–"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outils disponibles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5072912" y="5128515"/>
            <a:ext cx="328166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Calibri" panose="020F0502020204030204" pitchFamily="34" charset="0"/>
              <a:buChar char="–"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fini, concret, tangible</a:t>
            </a:r>
          </a:p>
          <a:p>
            <a:pPr marL="285750" indent="-285750">
              <a:buFont typeface="Calibri" panose="020F0502020204030204" pitchFamily="34" charset="0"/>
              <a:buChar char="–"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trike="sngStrike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consommable</a:t>
            </a: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consommé</a:t>
            </a:r>
          </a:p>
          <a:p>
            <a:pPr marL="285750" indent="-285750">
              <a:buFont typeface="Calibri" panose="020F0502020204030204" pitchFamily="34" charset="0"/>
              <a:buChar char="–"/>
            </a:pPr>
            <a:endParaRPr lang="fr-FR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3431041" y="5281136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Produit  :</a:t>
            </a:r>
          </a:p>
        </p:txBody>
      </p:sp>
      <p:cxnSp>
        <p:nvCxnSpPr>
          <p:cNvPr id="17" name="Connecteur droit 16"/>
          <p:cNvCxnSpPr/>
          <p:nvPr/>
        </p:nvCxnSpPr>
        <p:spPr>
          <a:xfrm>
            <a:off x="3352800" y="3339113"/>
            <a:ext cx="0" cy="22510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5072912" y="1752600"/>
            <a:ext cx="10246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Calibri" panose="020F0502020204030204" pitchFamily="34" charset="0"/>
              <a:buChar char="–"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claire</a:t>
            </a:r>
          </a:p>
        </p:txBody>
      </p:sp>
      <p:cxnSp>
        <p:nvCxnSpPr>
          <p:cNvPr id="22" name="Connecteur droit 21"/>
          <p:cNvCxnSpPr/>
          <p:nvPr/>
        </p:nvCxnSpPr>
        <p:spPr>
          <a:xfrm>
            <a:off x="2209800" y="2787636"/>
            <a:ext cx="5867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8053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11" grpId="0"/>
      <p:bldP spid="14" grpId="0"/>
      <p:bldP spid="2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91596" y="1463325"/>
            <a:ext cx="7893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DÉFI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355531" y="2925580"/>
            <a:ext cx="15588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DIVERSITÉ</a:t>
            </a:r>
          </a:p>
        </p:txBody>
      </p:sp>
      <p:pic>
        <p:nvPicPr>
          <p:cNvPr id="8" name="Image 7"/>
          <p:cNvPicPr/>
          <p:nvPr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l="1897" t="2250" r="3524" b="3274"/>
          <a:stretch/>
        </p:blipFill>
        <p:spPr bwMode="auto">
          <a:xfrm>
            <a:off x="750074" y="3619500"/>
            <a:ext cx="3657600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 descr="http://3.bp.blogspot.com/-BLiqMr0dhKk/Tl1pOgjRogI/AAAAAAAAAGo/tvLGOOkaq7Y/s1600/Screen%2Bshot%2B2011-08-31%2Bat%2B10.48.10%2BAM.pn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1068644"/>
            <a:ext cx="5733728" cy="5655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://www.melectronics.ch/medias/sys_master/imagevariant/hbc/h97/9173175500830/_medias_sys_master_celum_assets_8867141320734_717348900000_01_NO_54003_jpg.jpg%20%28auto-generated%20-1x570-image%29%281418242505025%29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4273" y="719573"/>
            <a:ext cx="2380927" cy="1924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itre 1"/>
          <p:cNvSpPr txBox="1">
            <a:spLocks/>
          </p:cNvSpPr>
          <p:nvPr/>
        </p:nvSpPr>
        <p:spPr>
          <a:xfrm>
            <a:off x="0" y="0"/>
            <a:ext cx="9144000" cy="1399032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fr-FR" dirty="0">
                <a:solidFill>
                  <a:schemeClr val="accent1"/>
                </a:solidFill>
                <a:latin typeface="Arial" panose="020B0604020202020204" pitchFamily="34" charset="0"/>
                <a:ea typeface="MS Mincho"/>
                <a:cs typeface="Arial" panose="020B0604020202020204" pitchFamily="34" charset="0"/>
              </a:rPr>
              <a:t>Caractère stimulant des activités</a:t>
            </a:r>
          </a:p>
        </p:txBody>
      </p:sp>
      <p:sp>
        <p:nvSpPr>
          <p:cNvPr id="16" name="ZoneTexte 15"/>
          <p:cNvSpPr txBox="1"/>
          <p:nvPr/>
        </p:nvSpPr>
        <p:spPr>
          <a:xfrm>
            <a:off x="0" y="6486525"/>
            <a:ext cx="635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4006979E-C6D8-463F-86B7-B485D3378489}" type="slidenum">
              <a:rPr lang="fr-FR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pPr/>
              <a:t>19</a:t>
            </a:fld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/30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7381978" y="6494953"/>
            <a:ext cx="17620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Gardner (2008)</a:t>
            </a:r>
          </a:p>
        </p:txBody>
      </p:sp>
    </p:spTree>
    <p:extLst>
      <p:ext uri="{BB962C8B-B14F-4D97-AF65-F5344CB8AC3E}">
        <p14:creationId xmlns:p14="http://schemas.microsoft.com/office/powerpoint/2010/main" val="3908053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rc 6"/>
          <p:cNvSpPr/>
          <p:nvPr/>
        </p:nvSpPr>
        <p:spPr>
          <a:xfrm rot="10800000">
            <a:off x="1448149" y="973667"/>
            <a:ext cx="4680000" cy="4680000"/>
          </a:xfrm>
          <a:prstGeom prst="arc">
            <a:avLst>
              <a:gd name="adj1" fmla="val 180207"/>
              <a:gd name="adj2" fmla="val 18237494"/>
            </a:avLst>
          </a:prstGeom>
          <a:ln w="63500">
            <a:solidFill>
              <a:schemeClr val="accent1">
                <a:shade val="95000"/>
                <a:satMod val="105000"/>
                <a:alpha val="50000"/>
              </a:schemeClr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635110" y="3492142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MÉTHODE</a:t>
            </a:r>
            <a:endParaRPr lang="fr-FR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724400" y="1376402"/>
            <a:ext cx="3048000" cy="1219199"/>
          </a:xfrm>
          <a:prstGeom prst="rect">
            <a:avLst/>
          </a:prstGeom>
          <a:solidFill>
            <a:schemeClr val="bg1"/>
          </a:solidFill>
          <a:ln w="635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ZoneTexte 2"/>
          <p:cNvSpPr txBox="1"/>
          <p:nvPr/>
        </p:nvSpPr>
        <p:spPr>
          <a:xfrm>
            <a:off x="5257800" y="1464270"/>
            <a:ext cx="2240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MÉTHODOLOGIE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609600" y="3861474"/>
            <a:ext cx="2743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Organisation codifiée de techniques et de moyens mis en œuvre pour atteindre un objectif.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5257800" y="1843353"/>
            <a:ext cx="243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Réflexion sur </a:t>
            </a:r>
            <a:br>
              <a:rPr lang="fr-FR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la/les méthodes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5214706" y="5594866"/>
            <a:ext cx="3595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compétence méthodologique ?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0" y="6486525"/>
            <a:ext cx="635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4006979E-C6D8-463F-86B7-B485D3378489}" type="slidenum">
              <a:rPr lang="fr-FR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pPr/>
              <a:t>2</a:t>
            </a:fld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/30</a:t>
            </a:r>
          </a:p>
        </p:txBody>
      </p:sp>
      <p:cxnSp>
        <p:nvCxnSpPr>
          <p:cNvPr id="11" name="Connecteur droit avec flèche 10"/>
          <p:cNvCxnSpPr/>
          <p:nvPr/>
        </p:nvCxnSpPr>
        <p:spPr>
          <a:xfrm>
            <a:off x="7010400" y="2595601"/>
            <a:ext cx="2234" cy="2743201"/>
          </a:xfrm>
          <a:prstGeom prst="straightConnector1">
            <a:avLst/>
          </a:prstGeom>
          <a:ln w="63500">
            <a:solidFill>
              <a:schemeClr val="accent1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/>
          <p:cNvSpPr txBox="1"/>
          <p:nvPr/>
        </p:nvSpPr>
        <p:spPr>
          <a:xfrm>
            <a:off x="6384105" y="6488668"/>
            <a:ext cx="27751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Raynal &amp; </a:t>
            </a:r>
            <a:r>
              <a:rPr lang="fr-FR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Rieunier</a:t>
            </a:r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(2009)</a:t>
            </a:r>
          </a:p>
        </p:txBody>
      </p:sp>
      <p:sp>
        <p:nvSpPr>
          <p:cNvPr id="13" name="Titre 1"/>
          <p:cNvSpPr txBox="1">
            <a:spLocks/>
          </p:cNvSpPr>
          <p:nvPr/>
        </p:nvSpPr>
        <p:spPr>
          <a:xfrm>
            <a:off x="428596" y="0"/>
            <a:ext cx="8229600" cy="1399032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fr-FR" dirty="0">
                <a:solidFill>
                  <a:schemeClr val="accent1"/>
                </a:solidFill>
                <a:latin typeface="Arial" panose="020B0604020202020204" pitchFamily="34" charset="0"/>
                <a:ea typeface="MS Mincho"/>
                <a:cs typeface="Arial" panose="020B0604020202020204" pitchFamily="34" charset="0"/>
              </a:rPr>
              <a:t>Méthode et méthodologie</a:t>
            </a:r>
          </a:p>
        </p:txBody>
      </p:sp>
      <p:pic>
        <p:nvPicPr>
          <p:cNvPr id="7170" name="Picture 2" descr="http://www.fancyicons.com/download/?id=3523&amp;t=png&amp;s=256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6210300"/>
            <a:ext cx="68580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Pentagone 9"/>
          <p:cNvSpPr/>
          <p:nvPr/>
        </p:nvSpPr>
        <p:spPr>
          <a:xfrm>
            <a:off x="5029200" y="5703927"/>
            <a:ext cx="152400" cy="172998"/>
          </a:xfrm>
          <a:prstGeom prst="homePlate">
            <a:avLst/>
          </a:prstGeom>
          <a:solidFill>
            <a:srgbClr val="5E72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14" name="Groupe 13"/>
          <p:cNvGrpSpPr/>
          <p:nvPr/>
        </p:nvGrpSpPr>
        <p:grpSpPr>
          <a:xfrm rot="187935">
            <a:off x="7227604" y="3048377"/>
            <a:ext cx="1856598" cy="1778051"/>
            <a:chOff x="7153761" y="2854885"/>
            <a:chExt cx="1856598" cy="1778051"/>
          </a:xfrm>
        </p:grpSpPr>
        <p:sp>
          <p:nvSpPr>
            <p:cNvPr id="16" name="ZoneTexte 15"/>
            <p:cNvSpPr txBox="1"/>
            <p:nvPr/>
          </p:nvSpPr>
          <p:spPr>
            <a:xfrm>
              <a:off x="7153761" y="3515920"/>
              <a:ext cx="1856598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6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SYNCHRONIQUE</a:t>
              </a:r>
            </a:p>
            <a:p>
              <a:endParaRPr lang="fr-FR" sz="16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ZoneTexte 16"/>
            <p:cNvSpPr txBox="1"/>
            <p:nvPr/>
          </p:nvSpPr>
          <p:spPr>
            <a:xfrm rot="16200000">
              <a:off x="7168440" y="3451523"/>
              <a:ext cx="1778051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fr-FR" sz="16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fr-FR" sz="16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DIACHRONIQUE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24245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717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17555" y="1828800"/>
            <a:ext cx="21937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INTERACTION</a:t>
            </a:r>
            <a:br>
              <a:rPr lang="fr-FR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COLLABORATION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2971800" y="1404348"/>
            <a:ext cx="580711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 SEPT POSTULATS DE BURNS (1972) </a:t>
            </a:r>
          </a:p>
          <a:p>
            <a:pPr lvl="0"/>
            <a:endParaRPr lang="fr-FR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 n’y a pas 2 apprenants </a:t>
            </a:r>
          </a:p>
          <a:p>
            <a:pPr marL="285750" lvl="0" indent="-285750">
              <a:buFont typeface="Calibri" panose="020F0502020204030204" pitchFamily="34" charset="0"/>
              <a:buChar char="–"/>
            </a:pPr>
            <a:endParaRPr lang="fr-FR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spcAft>
                <a:spcPts val="600"/>
              </a:spcAft>
              <a:buFont typeface="Calibri" panose="020F0502020204030204" pitchFamily="34" charset="0"/>
              <a:buChar char="–"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 progressent à la même vitesse.</a:t>
            </a:r>
          </a:p>
          <a:p>
            <a:pPr marL="285750" lvl="0" indent="-285750">
              <a:spcAft>
                <a:spcPts val="600"/>
              </a:spcAft>
              <a:buFont typeface="Calibri" panose="020F0502020204030204" pitchFamily="34" charset="0"/>
              <a:buChar char="–"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 soient prêts à apprendre en même temps. </a:t>
            </a:r>
          </a:p>
          <a:p>
            <a:pPr marL="285750" lvl="0" indent="-285750">
              <a:spcAft>
                <a:spcPts val="600"/>
              </a:spcAft>
              <a:buFont typeface="Calibri" panose="020F0502020204030204" pitchFamily="34" charset="0"/>
              <a:buChar char="–"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 utilisent les mêmes techniques d’étude.</a:t>
            </a:r>
          </a:p>
          <a:p>
            <a:pPr marL="285750" lvl="0" indent="-285750">
              <a:spcAft>
                <a:spcPts val="600"/>
              </a:spcAft>
              <a:buFont typeface="Calibri" panose="020F0502020204030204" pitchFamily="34" charset="0"/>
              <a:buChar char="–"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 résolvent les problèmes exactement de la même manière.</a:t>
            </a:r>
          </a:p>
          <a:p>
            <a:pPr marL="285750" lvl="0" indent="-285750">
              <a:spcAft>
                <a:spcPts val="600"/>
              </a:spcAft>
              <a:buFont typeface="Calibri" panose="020F0502020204030204" pitchFamily="34" charset="0"/>
              <a:buChar char="–"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 possèdent le même répertoire de comportements.</a:t>
            </a:r>
          </a:p>
          <a:p>
            <a:pPr marL="285750" lvl="0" indent="-285750">
              <a:spcAft>
                <a:spcPts val="600"/>
              </a:spcAft>
              <a:buFont typeface="Calibri" panose="020F0502020204030204" pitchFamily="34" charset="0"/>
              <a:buChar char="–"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 possèdent le même profil d’intérêt.</a:t>
            </a:r>
          </a:p>
          <a:p>
            <a:pPr marL="285750" lvl="0" indent="-285750">
              <a:spcAft>
                <a:spcPts val="600"/>
              </a:spcAft>
              <a:buFont typeface="Calibri" panose="020F0502020204030204" pitchFamily="34" charset="0"/>
              <a:buChar char="–"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 soient motivés pour atteindre les mêmes buts. </a:t>
            </a:r>
          </a:p>
        </p:txBody>
      </p:sp>
      <p:sp>
        <p:nvSpPr>
          <p:cNvPr id="9" name="Titre 1"/>
          <p:cNvSpPr txBox="1">
            <a:spLocks/>
          </p:cNvSpPr>
          <p:nvPr/>
        </p:nvSpPr>
        <p:spPr>
          <a:xfrm>
            <a:off x="0" y="0"/>
            <a:ext cx="9144000" cy="1399032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fr-FR" dirty="0">
                <a:solidFill>
                  <a:schemeClr val="accent1"/>
                </a:solidFill>
                <a:latin typeface="Arial" panose="020B0604020202020204" pitchFamily="34" charset="0"/>
                <a:ea typeface="MS Mincho"/>
                <a:cs typeface="Arial" panose="020B0604020202020204" pitchFamily="34" charset="0"/>
              </a:rPr>
              <a:t>Caractère stimulant des activités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0" y="6486525"/>
            <a:ext cx="635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4006979E-C6D8-463F-86B7-B485D3378489}" type="slidenum">
              <a:rPr lang="fr-FR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pPr/>
              <a:t>20</a:t>
            </a:fld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/30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5996920" y="6494953"/>
            <a:ext cx="31470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Burns (1972) &amp; </a:t>
            </a:r>
            <a:r>
              <a:rPr lang="fr-FR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Astofli</a:t>
            </a:r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(1995)</a:t>
            </a:r>
          </a:p>
        </p:txBody>
      </p:sp>
    </p:spTree>
    <p:extLst>
      <p:ext uri="{BB962C8B-B14F-4D97-AF65-F5344CB8AC3E}">
        <p14:creationId xmlns:p14="http://schemas.microsoft.com/office/powerpoint/2010/main" val="327554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219200" y="1902802"/>
            <a:ext cx="1599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INNOVATION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1219200" y="4953000"/>
            <a:ext cx="27708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RESPONSABILISATION</a:t>
            </a:r>
            <a:br>
              <a:rPr lang="fr-FR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AUTONOMISATION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4968" y="4038600"/>
            <a:ext cx="1887415" cy="2104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ZoneTexte 6"/>
          <p:cNvSpPr txBox="1"/>
          <p:nvPr/>
        </p:nvSpPr>
        <p:spPr>
          <a:xfrm>
            <a:off x="4602835" y="4294632"/>
            <a:ext cx="979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Autorité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6003783" y="5599331"/>
            <a:ext cx="1749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Liberté d’action</a:t>
            </a:r>
          </a:p>
        </p:txBody>
      </p:sp>
      <p:sp>
        <p:nvSpPr>
          <p:cNvPr id="9" name="Titre 1"/>
          <p:cNvSpPr txBox="1">
            <a:spLocks/>
          </p:cNvSpPr>
          <p:nvPr/>
        </p:nvSpPr>
        <p:spPr>
          <a:xfrm>
            <a:off x="0" y="0"/>
            <a:ext cx="9144000" cy="1399032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fr-FR" dirty="0">
                <a:solidFill>
                  <a:schemeClr val="accent1"/>
                </a:solidFill>
                <a:latin typeface="Arial" panose="020B0604020202020204" pitchFamily="34" charset="0"/>
                <a:ea typeface="MS Mincho"/>
                <a:cs typeface="Arial" panose="020B0604020202020204" pitchFamily="34" charset="0"/>
              </a:rPr>
              <a:t>Caractère stimulant des activités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0" y="6486525"/>
            <a:ext cx="635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4006979E-C6D8-463F-86B7-B485D3378489}" type="slidenum">
              <a:rPr lang="fr-FR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pPr/>
              <a:t>21</a:t>
            </a:fld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/30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6303076" y="4065686"/>
            <a:ext cx="1236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Motivation</a:t>
            </a:r>
          </a:p>
        </p:txBody>
      </p:sp>
      <p:cxnSp>
        <p:nvCxnSpPr>
          <p:cNvPr id="13" name="Connecteur droit avec flèche 12"/>
          <p:cNvCxnSpPr/>
          <p:nvPr/>
        </p:nvCxnSpPr>
        <p:spPr>
          <a:xfrm flipH="1">
            <a:off x="5851383" y="4109966"/>
            <a:ext cx="837" cy="462034"/>
          </a:xfrm>
          <a:prstGeom prst="straightConnector1">
            <a:avLst/>
          </a:prstGeom>
          <a:ln w="254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avec flèche 13"/>
          <p:cNvCxnSpPr/>
          <p:nvPr/>
        </p:nvCxnSpPr>
        <p:spPr>
          <a:xfrm>
            <a:off x="5852220" y="4776115"/>
            <a:ext cx="0" cy="1367237"/>
          </a:xfrm>
          <a:prstGeom prst="straightConnector1">
            <a:avLst/>
          </a:prstGeom>
          <a:ln w="254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ZoneTexte 16"/>
          <p:cNvSpPr txBox="1"/>
          <p:nvPr/>
        </p:nvSpPr>
        <p:spPr>
          <a:xfrm>
            <a:off x="5791200" y="6494953"/>
            <a:ext cx="33650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Tannenbaum</a:t>
            </a:r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&amp; Schmidt (1976)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1219200" y="2714352"/>
            <a:ext cx="22236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FAISABILITÉ</a:t>
            </a:r>
            <a:br>
              <a:rPr lang="fr-FR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CONTRÔLABILITÉ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73802">
            <a:off x="665183" y="1154755"/>
            <a:ext cx="1108034" cy="871537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 rotWithShape="1"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l="1047" t="1471" b="7700"/>
          <a:stretch/>
        </p:blipFill>
        <p:spPr>
          <a:xfrm>
            <a:off x="3531565" y="2204599"/>
            <a:ext cx="1284025" cy="1221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8053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7" grpId="0"/>
      <p:bldP spid="8" grpId="0"/>
      <p:bldP spid="11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http://blog.francoiscombes.fr/wp-content/uploads/2011/03/maslow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676400"/>
            <a:ext cx="6575303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 descr="http://deficit-attention.com/wp-content/uploads/2010/02/fille-baille.jpg"/>
          <p:cNvPicPr>
            <a:picLocks noChangeAspect="1" noChangeArrowheads="1"/>
          </p:cNvPicPr>
          <p:nvPr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5542"/>
          <a:stretch/>
        </p:blipFill>
        <p:spPr bwMode="auto">
          <a:xfrm>
            <a:off x="635110" y="4712782"/>
            <a:ext cx="2381250" cy="12308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re 1"/>
          <p:cNvSpPr txBox="1">
            <a:spLocks/>
          </p:cNvSpPr>
          <p:nvPr/>
        </p:nvSpPr>
        <p:spPr>
          <a:xfrm>
            <a:off x="0" y="0"/>
            <a:ext cx="9144000" cy="1399032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fr-FR" dirty="0">
                <a:solidFill>
                  <a:schemeClr val="accent1"/>
                </a:solidFill>
                <a:latin typeface="Arial" panose="020B0604020202020204" pitchFamily="34" charset="0"/>
                <a:ea typeface="MS Mincho"/>
                <a:cs typeface="Arial" panose="020B0604020202020204" pitchFamily="34" charset="0"/>
              </a:rPr>
              <a:t>Instauration d’un climat sécurisant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0" y="6486525"/>
            <a:ext cx="635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4006979E-C6D8-463F-86B7-B485D3378489}" type="slidenum">
              <a:rPr lang="fr-FR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pPr/>
              <a:t>22</a:t>
            </a:fld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/30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7446098" y="6494953"/>
            <a:ext cx="16979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Maslow (1943)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6986678" y="1168384"/>
            <a:ext cx="1308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chemeClr val="accent1">
                    <a:lumMod val="50000"/>
                  </a:schemeClr>
                </a:solidFill>
              </a:rPr>
              <a:t>AMBITIONS</a:t>
            </a:r>
          </a:p>
        </p:txBody>
      </p:sp>
      <p:sp>
        <p:nvSpPr>
          <p:cNvPr id="9" name="Forme libre 8"/>
          <p:cNvSpPr/>
          <p:nvPr/>
        </p:nvSpPr>
        <p:spPr>
          <a:xfrm>
            <a:off x="5715000" y="1609145"/>
            <a:ext cx="1693889" cy="1210255"/>
          </a:xfrm>
          <a:custGeom>
            <a:avLst/>
            <a:gdLst>
              <a:gd name="connsiteX0" fmla="*/ 0 w 1693889"/>
              <a:gd name="connsiteY0" fmla="*/ 494675 h 1210255"/>
              <a:gd name="connsiteX1" fmla="*/ 1274164 w 1693889"/>
              <a:gd name="connsiteY1" fmla="*/ 1199213 h 1210255"/>
              <a:gd name="connsiteX2" fmla="*/ 1693889 w 1693889"/>
              <a:gd name="connsiteY2" fmla="*/ 0 h 12102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693889" h="1210255">
                <a:moveTo>
                  <a:pt x="0" y="494675"/>
                </a:moveTo>
                <a:cubicBezTo>
                  <a:pt x="495924" y="888167"/>
                  <a:pt x="991849" y="1281659"/>
                  <a:pt x="1274164" y="1199213"/>
                </a:cubicBezTo>
                <a:cubicBezTo>
                  <a:pt x="1556479" y="1116767"/>
                  <a:pt x="1548984" y="127416"/>
                  <a:pt x="1693889" y="0"/>
                </a:cubicBezTo>
              </a:path>
            </a:pathLst>
          </a:custGeom>
          <a:noFill/>
          <a:ln>
            <a:solidFill>
              <a:srgbClr val="4F81B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8053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rrondir un rectangle avec un coin du même côté 9"/>
          <p:cNvSpPr/>
          <p:nvPr/>
        </p:nvSpPr>
        <p:spPr>
          <a:xfrm>
            <a:off x="838200" y="4343400"/>
            <a:ext cx="3048000" cy="2590800"/>
          </a:xfrm>
          <a:prstGeom prst="round2Same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1231993" y="4689917"/>
            <a:ext cx="234756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LONGUE LISTE </a:t>
            </a:r>
            <a:br>
              <a:rPr lang="fr-FR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FACTEURS </a:t>
            </a:r>
            <a:br>
              <a:rPr lang="fr-FR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LA MOTIVATION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4648200" y="3883290"/>
            <a:ext cx="39379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LISTE BEAUCOUP PLUS COURTE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4648200" y="4389184"/>
            <a:ext cx="449353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Situations réelles ou hautement probables</a:t>
            </a:r>
          </a:p>
          <a:p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Situations sociales donc (&gt;&lt; scolaires)</a:t>
            </a:r>
          </a:p>
          <a:p>
            <a:endParaRPr lang="fr-FR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6617169" y="6117193"/>
            <a:ext cx="1646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Lesquelles ? 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4648200" y="5220181"/>
            <a:ext cx="417415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TÂCHES = ACTIONS</a:t>
            </a:r>
          </a:p>
          <a:p>
            <a:r>
              <a:rPr lang="fr-FR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acteurs, spectateurs, récompenses, échecs</a:t>
            </a:r>
          </a:p>
        </p:txBody>
      </p:sp>
      <p:sp>
        <p:nvSpPr>
          <p:cNvPr id="11" name="Titre 1"/>
          <p:cNvSpPr txBox="1">
            <a:spLocks/>
          </p:cNvSpPr>
          <p:nvPr/>
        </p:nvSpPr>
        <p:spPr>
          <a:xfrm>
            <a:off x="428596" y="0"/>
            <a:ext cx="8229600" cy="1399032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fr-FR" dirty="0">
                <a:solidFill>
                  <a:schemeClr val="accent1"/>
                </a:solidFill>
                <a:ea typeface="MS Mincho"/>
                <a:cs typeface="Arial" pitchFamily="34" charset="0"/>
              </a:rPr>
              <a:t>Bref…</a:t>
            </a:r>
          </a:p>
        </p:txBody>
      </p:sp>
      <p:pic>
        <p:nvPicPr>
          <p:cNvPr id="4102" name="Picture 6" descr="https://fsddc.files.wordpress.com/2012/09/deni-de-justice.jpg?w=540&amp;h=300&amp;crop=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032636" y="762000"/>
            <a:ext cx="6309360" cy="350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ZoneTexte 12"/>
          <p:cNvSpPr txBox="1"/>
          <p:nvPr/>
        </p:nvSpPr>
        <p:spPr>
          <a:xfrm>
            <a:off x="0" y="6486525"/>
            <a:ext cx="635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4006979E-C6D8-463F-86B7-B485D3378489}" type="slidenum">
              <a:rPr lang="fr-FR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pPr/>
              <a:t>23</a:t>
            </a:fld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/30</a:t>
            </a:r>
          </a:p>
        </p:txBody>
      </p:sp>
      <p:sp>
        <p:nvSpPr>
          <p:cNvPr id="12" name="Pentagone 11"/>
          <p:cNvSpPr/>
          <p:nvPr/>
        </p:nvSpPr>
        <p:spPr>
          <a:xfrm>
            <a:off x="6400800" y="6214062"/>
            <a:ext cx="152400" cy="172998"/>
          </a:xfrm>
          <a:prstGeom prst="homePlate">
            <a:avLst/>
          </a:prstGeom>
          <a:solidFill>
            <a:srgbClr val="5E72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8053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048"/>
          <a:stretch/>
        </p:blipFill>
        <p:spPr>
          <a:xfrm>
            <a:off x="-1" y="0"/>
            <a:ext cx="9144001" cy="4800600"/>
          </a:xfrm>
          <a:prstGeom prst="rect">
            <a:avLst/>
          </a:prstGeom>
        </p:spPr>
      </p:pic>
      <p:sp>
        <p:nvSpPr>
          <p:cNvPr id="12" name="Titre 1"/>
          <p:cNvSpPr txBox="1">
            <a:spLocks/>
          </p:cNvSpPr>
          <p:nvPr/>
        </p:nvSpPr>
        <p:spPr>
          <a:xfrm>
            <a:off x="12492" y="0"/>
            <a:ext cx="9158990" cy="838200"/>
          </a:xfrm>
          <a:prstGeom prst="rect">
            <a:avLst/>
          </a:prstGeom>
          <a:solidFill>
            <a:schemeClr val="bg1">
              <a:alpha val="19000"/>
            </a:schemeClr>
          </a:solidFill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fr-FR" dirty="0">
                <a:solidFill>
                  <a:schemeClr val="bg1"/>
                </a:solidFill>
                <a:latin typeface="Arial" panose="020B0604020202020204" pitchFamily="34" charset="0"/>
                <a:ea typeface="MS Mincho"/>
                <a:cs typeface="Arial" panose="020B0604020202020204" pitchFamily="34" charset="0"/>
              </a:rPr>
              <a:t>Propositions d’activités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1273852" y="5702376"/>
            <a:ext cx="68403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Après la </a:t>
            </a:r>
            <a:r>
              <a:rPr lang="fr-FR" u="sng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dictée </a:t>
            </a: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(survie) et la </a:t>
            </a:r>
            <a:r>
              <a:rPr lang="fr-FR" u="sng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rédaction d’un mode d’emploi</a:t>
            </a: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(défi), </a:t>
            </a:r>
          </a:p>
          <a:p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fr-FR" u="sng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préparation de l’embauche</a:t>
            </a: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(actionnel)…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1274690" y="5050183"/>
            <a:ext cx="78992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L’étude d’un phénomène grammatical ne devrait </a:t>
            </a:r>
            <a:r>
              <a:rPr lang="fr-FR" strike="sngStrike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</a:t>
            </a: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plus constituer un objectif de cours déclaré.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0" y="6486525"/>
            <a:ext cx="635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4006979E-C6D8-463F-86B7-B485D3378489}" type="slidenum">
              <a:rPr lang="fr-FR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pPr/>
              <a:t>24</a:t>
            </a:fld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/30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152400" y="2900028"/>
            <a:ext cx="5181600" cy="1754326"/>
          </a:xfrm>
          <a:prstGeom prst="rect">
            <a:avLst/>
          </a:prstGeom>
          <a:solidFill>
            <a:schemeClr val="tx1">
              <a:alpha val="58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 Avant même de maîtriser un savoir, en l’occurrence l’imparfait du subjonctif, vous êtes déjà en train de me dire que ça ne sert à rien. </a:t>
            </a:r>
          </a:p>
          <a:p>
            <a:endParaRPr lang="fr-FR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Commencez pas le maîtriser et après, vous pourrez remettre en cause le fait qu’on l’utilise. »</a:t>
            </a:r>
            <a:endParaRPr lang="fr-FR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7010400" y="6494953"/>
            <a:ext cx="20954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Bégaudeau</a:t>
            </a:r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(2006)</a:t>
            </a:r>
          </a:p>
        </p:txBody>
      </p:sp>
    </p:spTree>
    <p:extLst>
      <p:ext uri="{BB962C8B-B14F-4D97-AF65-F5344CB8AC3E}">
        <p14:creationId xmlns:p14="http://schemas.microsoft.com/office/powerpoint/2010/main" val="3016135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4" grpId="0"/>
      <p:bldP spid="5" grpId="0"/>
      <p:bldP spid="14" grpId="0" animBg="1"/>
      <p:bldP spid="14" grpId="1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re 1"/>
          <p:cNvSpPr txBox="1">
            <a:spLocks/>
          </p:cNvSpPr>
          <p:nvPr/>
        </p:nvSpPr>
        <p:spPr>
          <a:xfrm>
            <a:off x="428596" y="0"/>
            <a:ext cx="8229600" cy="1399032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fr-FR" dirty="0">
                <a:solidFill>
                  <a:schemeClr val="accent1"/>
                </a:solidFill>
                <a:latin typeface="Arial" panose="020B0604020202020204" pitchFamily="34" charset="0"/>
                <a:ea typeface="MS Mincho"/>
                <a:cs typeface="Arial" panose="020B0604020202020204" pitchFamily="34" charset="0"/>
              </a:rPr>
              <a:t>Propositions d’activités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2657069" y="2546086"/>
            <a:ext cx="32560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Calibri" panose="020F0502020204030204" pitchFamily="34" charset="0"/>
              <a:buChar char="–"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Participation à un concours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2657069" y="2883878"/>
            <a:ext cx="28328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Calibri" panose="020F0502020204030204" pitchFamily="34" charset="0"/>
              <a:buChar char="–"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Mise en ligne d’un blog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2657069" y="3221670"/>
            <a:ext cx="17171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Calibri" panose="020F0502020204030204" pitchFamily="34" charset="0"/>
              <a:buChar char="–"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Réseautage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2657069" y="4235046"/>
            <a:ext cx="68171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Calibri" panose="020F0502020204030204" pitchFamily="34" charset="0"/>
              <a:buChar char="–"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Jeu « rire, jouer, comprendre, réfléchir, grandir, s’affirmer,… »)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2940563" y="4747736"/>
            <a:ext cx="20697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Milliers d’idées…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0" y="6486525"/>
            <a:ext cx="635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4006979E-C6D8-463F-86B7-B485D3378489}" type="slidenum">
              <a:rPr lang="fr-FR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pPr/>
              <a:t>25</a:t>
            </a:fld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/30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2657069" y="1870502"/>
            <a:ext cx="36279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Calibri" panose="020F0502020204030204" pitchFamily="34" charset="0"/>
              <a:buChar char="–"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Recherche d’un correspondant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2657069" y="3559462"/>
            <a:ext cx="19351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Calibri" panose="020F0502020204030204" pitchFamily="34" charset="0"/>
              <a:buChar char="–"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Achat en ligne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2657069" y="2208294"/>
            <a:ext cx="31277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Calibri" panose="020F0502020204030204" pitchFamily="34" charset="0"/>
              <a:buChar char="–"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Participation à des débats</a:t>
            </a:r>
          </a:p>
        </p:txBody>
      </p:sp>
      <p:sp>
        <p:nvSpPr>
          <p:cNvPr id="16" name="ZoneTexte 15"/>
          <p:cNvSpPr txBox="1"/>
          <p:nvPr/>
        </p:nvSpPr>
        <p:spPr>
          <a:xfrm>
            <a:off x="2657069" y="3897254"/>
            <a:ext cx="30123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Calibri" panose="020F0502020204030204" pitchFamily="34" charset="0"/>
              <a:buChar char="–"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Échanges internationaux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2657069" y="1532710"/>
            <a:ext cx="53976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Calibri" panose="020F0502020204030204" pitchFamily="34" charset="0"/>
              <a:buChar char="–"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Préparation de la poursuite d’études à l’étranger</a:t>
            </a:r>
          </a:p>
        </p:txBody>
      </p:sp>
      <p:sp>
        <p:nvSpPr>
          <p:cNvPr id="18" name="ZoneTexte 17"/>
          <p:cNvSpPr txBox="1"/>
          <p:nvPr/>
        </p:nvSpPr>
        <p:spPr>
          <a:xfrm>
            <a:off x="3202205" y="1084465"/>
            <a:ext cx="1043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VRAIES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7116390" y="1965351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VRAIS</a:t>
            </a:r>
          </a:p>
        </p:txBody>
      </p:sp>
      <p:sp>
        <p:nvSpPr>
          <p:cNvPr id="22" name="ZoneTexte 21"/>
          <p:cNvSpPr txBox="1"/>
          <p:nvPr/>
        </p:nvSpPr>
        <p:spPr>
          <a:xfrm>
            <a:off x="6525115" y="1084465"/>
            <a:ext cx="736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VRAI</a:t>
            </a:r>
          </a:p>
        </p:txBody>
      </p:sp>
      <p:sp>
        <p:nvSpPr>
          <p:cNvPr id="23" name="ZoneTexte 22"/>
          <p:cNvSpPr txBox="1"/>
          <p:nvPr/>
        </p:nvSpPr>
        <p:spPr>
          <a:xfrm>
            <a:off x="6517628" y="2568586"/>
            <a:ext cx="736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VRAI</a:t>
            </a:r>
          </a:p>
        </p:txBody>
      </p:sp>
      <p:sp>
        <p:nvSpPr>
          <p:cNvPr id="24" name="ZoneTexte 23"/>
          <p:cNvSpPr txBox="1"/>
          <p:nvPr/>
        </p:nvSpPr>
        <p:spPr>
          <a:xfrm>
            <a:off x="6095465" y="3187864"/>
            <a:ext cx="736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VRAI</a:t>
            </a:r>
          </a:p>
        </p:txBody>
      </p:sp>
      <p:sp>
        <p:nvSpPr>
          <p:cNvPr id="25" name="ZoneTexte 24"/>
          <p:cNvSpPr txBox="1"/>
          <p:nvPr/>
        </p:nvSpPr>
        <p:spPr>
          <a:xfrm>
            <a:off x="1752600" y="2990694"/>
            <a:ext cx="736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VRAI</a:t>
            </a:r>
          </a:p>
        </p:txBody>
      </p:sp>
      <p:sp>
        <p:nvSpPr>
          <p:cNvPr id="26" name="ZoneTexte 25"/>
          <p:cNvSpPr txBox="1"/>
          <p:nvPr/>
        </p:nvSpPr>
        <p:spPr>
          <a:xfrm>
            <a:off x="854020" y="3825157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VRAIS</a:t>
            </a:r>
          </a:p>
        </p:txBody>
      </p:sp>
      <p:sp>
        <p:nvSpPr>
          <p:cNvPr id="28" name="ZoneTexte 27"/>
          <p:cNvSpPr txBox="1"/>
          <p:nvPr/>
        </p:nvSpPr>
        <p:spPr>
          <a:xfrm>
            <a:off x="1643596" y="4293540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VRAIS</a:t>
            </a:r>
          </a:p>
        </p:txBody>
      </p:sp>
      <p:sp>
        <p:nvSpPr>
          <p:cNvPr id="29" name="ZoneTexte 28"/>
          <p:cNvSpPr txBox="1"/>
          <p:nvPr/>
        </p:nvSpPr>
        <p:spPr>
          <a:xfrm>
            <a:off x="5036983" y="4478206"/>
            <a:ext cx="736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VRAI</a:t>
            </a:r>
          </a:p>
        </p:txBody>
      </p:sp>
      <p:cxnSp>
        <p:nvCxnSpPr>
          <p:cNvPr id="30" name="Connecteur droit 29"/>
          <p:cNvCxnSpPr/>
          <p:nvPr/>
        </p:nvCxnSpPr>
        <p:spPr>
          <a:xfrm>
            <a:off x="4072315" y="1374884"/>
            <a:ext cx="1939840" cy="301516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34"/>
          <p:cNvCxnSpPr>
            <a:stCxn id="21" idx="1"/>
            <a:endCxn id="15" idx="3"/>
          </p:cNvCxnSpPr>
          <p:nvPr/>
        </p:nvCxnSpPr>
        <p:spPr>
          <a:xfrm flipH="1">
            <a:off x="5784848" y="2150017"/>
            <a:ext cx="1331542" cy="242943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35"/>
          <p:cNvCxnSpPr>
            <a:stCxn id="23" idx="1"/>
            <a:endCxn id="6" idx="3"/>
          </p:cNvCxnSpPr>
          <p:nvPr/>
        </p:nvCxnSpPr>
        <p:spPr>
          <a:xfrm flipH="1" flipV="1">
            <a:off x="5913089" y="2730752"/>
            <a:ext cx="604539" cy="2250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36"/>
          <p:cNvCxnSpPr/>
          <p:nvPr/>
        </p:nvCxnSpPr>
        <p:spPr>
          <a:xfrm flipH="1" flipV="1">
            <a:off x="5301758" y="3068544"/>
            <a:ext cx="685069" cy="213919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droit 37"/>
          <p:cNvCxnSpPr/>
          <p:nvPr/>
        </p:nvCxnSpPr>
        <p:spPr>
          <a:xfrm flipH="1" flipV="1">
            <a:off x="2436545" y="3187865"/>
            <a:ext cx="504019" cy="172161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38"/>
          <p:cNvCxnSpPr/>
          <p:nvPr/>
        </p:nvCxnSpPr>
        <p:spPr>
          <a:xfrm flipH="1">
            <a:off x="1676400" y="3788454"/>
            <a:ext cx="1264164" cy="17196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cteur droit 39"/>
          <p:cNvCxnSpPr>
            <a:endCxn id="28" idx="3"/>
          </p:cNvCxnSpPr>
          <p:nvPr/>
        </p:nvCxnSpPr>
        <p:spPr>
          <a:xfrm flipH="1">
            <a:off x="2533583" y="4194489"/>
            <a:ext cx="406981" cy="283717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40"/>
          <p:cNvCxnSpPr>
            <a:stCxn id="29" idx="1"/>
          </p:cNvCxnSpPr>
          <p:nvPr/>
        </p:nvCxnSpPr>
        <p:spPr>
          <a:xfrm flipH="1" flipV="1">
            <a:off x="3202205" y="4541292"/>
            <a:ext cx="1834778" cy="12158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necteur droit 57"/>
          <p:cNvCxnSpPr/>
          <p:nvPr/>
        </p:nvCxnSpPr>
        <p:spPr>
          <a:xfrm flipH="1">
            <a:off x="5986827" y="1421531"/>
            <a:ext cx="690688" cy="480511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8574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000"/>
                            </p:stCondLst>
                            <p:childTnLst>
                              <p:par>
                                <p:cTn id="6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500"/>
                            </p:stCondLst>
                            <p:childTnLst>
                              <p:par>
                                <p:cTn id="6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000"/>
                            </p:stCondLst>
                            <p:childTnLst>
                              <p:par>
                                <p:cTn id="6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8500"/>
                            </p:stCondLst>
                            <p:childTnLst>
                              <p:par>
                                <p:cTn id="7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1" grpId="0"/>
      <p:bldP spid="22" grpId="0"/>
      <p:bldP spid="23" grpId="0"/>
      <p:bldP spid="24" grpId="0"/>
      <p:bldP spid="25" grpId="0"/>
      <p:bldP spid="26" grpId="0"/>
      <p:bldP spid="28" grpId="0"/>
      <p:bldP spid="29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2101052" y="3200400"/>
            <a:ext cx="556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i="1" dirty="0">
                <a:solidFill>
                  <a:schemeClr val="accent1">
                    <a:lumMod val="50000"/>
                  </a:schemeClr>
                </a:solidFill>
              </a:rPr>
              <a:t>« Il faut que Dina vienne ! »</a:t>
            </a:r>
          </a:p>
        </p:txBody>
      </p:sp>
      <p:pic>
        <p:nvPicPr>
          <p:cNvPr id="6146" name="Picture 2" descr="http://p6.storage.canalblog.com/68/24/1115569/90424549_o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3514245"/>
            <a:ext cx="1898259" cy="26902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7653604" y="3886200"/>
            <a:ext cx="11432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accent1"/>
                </a:solidFill>
              </a:rPr>
              <a:t>4 ou 5 ans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0" y="6486525"/>
            <a:ext cx="635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4006979E-C6D8-463F-86B7-B485D3378489}" type="slidenum">
              <a:rPr lang="fr-FR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pPr/>
              <a:t>26</a:t>
            </a:fld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/30</a:t>
            </a:r>
          </a:p>
        </p:txBody>
      </p:sp>
      <p:sp>
        <p:nvSpPr>
          <p:cNvPr id="7" name="Titre 1"/>
          <p:cNvSpPr txBox="1">
            <a:spLocks/>
          </p:cNvSpPr>
          <p:nvPr/>
        </p:nvSpPr>
        <p:spPr>
          <a:xfrm>
            <a:off x="428596" y="0"/>
            <a:ext cx="8229600" cy="1399032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fr-FR" dirty="0">
                <a:solidFill>
                  <a:schemeClr val="accent1"/>
                </a:solidFill>
                <a:ea typeface="MS Mincho"/>
                <a:cs typeface="Arial" pitchFamily="34" charset="0"/>
              </a:rPr>
              <a:t>Et la grammaire dans tout ça ?</a:t>
            </a:r>
          </a:p>
        </p:txBody>
      </p:sp>
      <p:cxnSp>
        <p:nvCxnSpPr>
          <p:cNvPr id="8" name="Connecteur droit 7"/>
          <p:cNvCxnSpPr/>
          <p:nvPr/>
        </p:nvCxnSpPr>
        <p:spPr>
          <a:xfrm flipH="1">
            <a:off x="7232259" y="4191000"/>
            <a:ext cx="311541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9941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0" y="6486525"/>
            <a:ext cx="635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4006979E-C6D8-463F-86B7-B485D3378489}" type="slidenum">
              <a:rPr lang="fr-FR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pPr/>
              <a:t>27</a:t>
            </a:fld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/30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1143000" y="3245376"/>
            <a:ext cx="723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/>
              <a:t>Enseignement/apprentissage motivé et motivant ?</a:t>
            </a:r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428596" y="0"/>
            <a:ext cx="8229600" cy="1399032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fr-FR" dirty="0">
                <a:solidFill>
                  <a:schemeClr val="accent1"/>
                </a:solidFill>
                <a:ea typeface="MS Mincho"/>
                <a:cs typeface="Arial" pitchFamily="34" charset="0"/>
              </a:rPr>
              <a:t>La recette</a:t>
            </a: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7075" y="4347091"/>
            <a:ext cx="2324100" cy="2324100"/>
          </a:xfrm>
          <a:prstGeom prst="rect">
            <a:avLst/>
          </a:prstGeom>
        </p:spPr>
      </p:pic>
      <p:sp>
        <p:nvSpPr>
          <p:cNvPr id="7" name="Bulle ronde 6"/>
          <p:cNvSpPr/>
          <p:nvPr/>
        </p:nvSpPr>
        <p:spPr>
          <a:xfrm>
            <a:off x="5410200" y="1724993"/>
            <a:ext cx="1911461" cy="1336986"/>
          </a:xfrm>
          <a:prstGeom prst="wedgeEllipseCallo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justifié</a:t>
            </a:r>
          </a:p>
        </p:txBody>
      </p:sp>
      <p:sp>
        <p:nvSpPr>
          <p:cNvPr id="8" name="Bulle ronde 7"/>
          <p:cNvSpPr/>
          <p:nvPr/>
        </p:nvSpPr>
        <p:spPr>
          <a:xfrm flipH="1">
            <a:off x="6746734" y="3905919"/>
            <a:ext cx="2244865" cy="1336986"/>
          </a:xfrm>
          <a:prstGeom prst="wedgeEllipseCallout">
            <a:avLst>
              <a:gd name="adj1" fmla="val 32968"/>
              <a:gd name="adj2" fmla="val -59566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 donne envie</a:t>
            </a:r>
          </a:p>
        </p:txBody>
      </p:sp>
    </p:spTree>
    <p:extLst>
      <p:ext uri="{BB962C8B-B14F-4D97-AF65-F5344CB8AC3E}">
        <p14:creationId xmlns:p14="http://schemas.microsoft.com/office/powerpoint/2010/main" val="2982022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0" y="6486525"/>
            <a:ext cx="635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4006979E-C6D8-463F-86B7-B485D3378489}" type="slidenum">
              <a:rPr lang="fr-FR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pPr/>
              <a:t>28</a:t>
            </a:fld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/30</a:t>
            </a:r>
          </a:p>
        </p:txBody>
      </p:sp>
      <p:pic>
        <p:nvPicPr>
          <p:cNvPr id="1028" name="Picture 4" descr="http://cdns2.freepik.com/photos-libre/entonnoir_318-10034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1" y="2146722"/>
            <a:ext cx="1390650" cy="1390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ZoneTexte 7"/>
          <p:cNvSpPr txBox="1"/>
          <p:nvPr/>
        </p:nvSpPr>
        <p:spPr>
          <a:xfrm>
            <a:off x="2138415" y="3250640"/>
            <a:ext cx="63197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apprentissage </a:t>
            </a:r>
            <a:r>
              <a:rPr lang="fr-FR" sz="2400" b="1" dirty="0">
                <a:solidFill>
                  <a:srgbClr val="C00000"/>
                </a:solidFill>
              </a:rPr>
              <a:t>motivé</a:t>
            </a:r>
            <a:r>
              <a:rPr lang="fr-FR" sz="2400" b="1" dirty="0"/>
              <a:t> </a:t>
            </a:r>
            <a:r>
              <a:rPr lang="fr-FR" sz="2400" b="1" dirty="0">
                <a:latin typeface="Calibri"/>
              </a:rPr>
              <a:t>→</a:t>
            </a:r>
            <a:r>
              <a:rPr lang="fr-FR" sz="2400" b="1" dirty="0"/>
              <a:t> apprentissage </a:t>
            </a:r>
            <a:r>
              <a:rPr lang="fr-FR" sz="2400" b="1" dirty="0">
                <a:solidFill>
                  <a:srgbClr val="C00000"/>
                </a:solidFill>
              </a:rPr>
              <a:t>motivant</a:t>
            </a:r>
          </a:p>
        </p:txBody>
      </p:sp>
      <p:sp>
        <p:nvSpPr>
          <p:cNvPr id="5" name="ZoneTexte 4"/>
          <p:cNvSpPr txBox="1"/>
          <p:nvPr/>
        </p:nvSpPr>
        <p:spPr>
          <a:xfrm rot="5400000">
            <a:off x="626398" y="5019377"/>
            <a:ext cx="19963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Enseignement</a:t>
            </a:r>
          </a:p>
        </p:txBody>
      </p:sp>
      <p:pic>
        <p:nvPicPr>
          <p:cNvPr id="1030" name="Picture 6" descr="http://cdns2.freepik.com/photos-libre/entonnoir_318-9902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215" y="3076773"/>
            <a:ext cx="1390650" cy="1390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ZoneTexte 5"/>
          <p:cNvSpPr txBox="1"/>
          <p:nvPr/>
        </p:nvSpPr>
        <p:spPr>
          <a:xfrm rot="5400000">
            <a:off x="3742078" y="1073963"/>
            <a:ext cx="13740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/>
              <a:t>actionnel</a:t>
            </a:r>
          </a:p>
        </p:txBody>
      </p:sp>
      <p:sp>
        <p:nvSpPr>
          <p:cNvPr id="11" name="Pentagone 10"/>
          <p:cNvSpPr/>
          <p:nvPr/>
        </p:nvSpPr>
        <p:spPr>
          <a:xfrm rot="5400000">
            <a:off x="1531157" y="6274778"/>
            <a:ext cx="152400" cy="172998"/>
          </a:xfrm>
          <a:prstGeom prst="homePlate">
            <a:avLst/>
          </a:prstGeom>
          <a:solidFill>
            <a:srgbClr val="5E72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Pentagone 11"/>
          <p:cNvSpPr/>
          <p:nvPr/>
        </p:nvSpPr>
        <p:spPr>
          <a:xfrm rot="5400000">
            <a:off x="4352925" y="2003011"/>
            <a:ext cx="152400" cy="172998"/>
          </a:xfrm>
          <a:prstGeom prst="homePlate">
            <a:avLst/>
          </a:prstGeom>
          <a:solidFill>
            <a:srgbClr val="5E72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Image 12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7075" y="4347091"/>
            <a:ext cx="2324100" cy="2324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8294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85750" y="1066800"/>
            <a:ext cx="85725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200" dirty="0"/>
              <a:t>ANDERSON L. W., et al., 2001 – </a:t>
            </a:r>
            <a:r>
              <a:rPr lang="en-US" sz="1200" i="1" dirty="0"/>
              <a:t>A Taxonomy for Learning, Teaching, and Assessing. A Revision of Bloom's Taxonomy of Educational Objectives</a:t>
            </a:r>
            <a:r>
              <a:rPr lang="en-US" sz="1200" dirty="0"/>
              <a:t>, Addison Wesley Longman, Inc.</a:t>
            </a:r>
            <a:endParaRPr lang="fr-FR" sz="1200" dirty="0"/>
          </a:p>
          <a:p>
            <a:pPr algn="just"/>
            <a:r>
              <a:rPr lang="fr-FR" sz="1200" dirty="0"/>
              <a:t>ASTOLFI J.-P., 1995 – « Essor des didactiques et Apprentissage scolaire » in Éducations.</a:t>
            </a:r>
          </a:p>
          <a:p>
            <a:pPr algn="just"/>
            <a:r>
              <a:rPr lang="fr-FR" sz="1200" dirty="0"/>
              <a:t>BÉGAUDEAU Fr., 2006 – </a:t>
            </a:r>
            <a:r>
              <a:rPr lang="fr-FR" sz="1200" i="1" dirty="0"/>
              <a:t>Entre les murs</a:t>
            </a:r>
            <a:r>
              <a:rPr lang="fr-FR" sz="1200" dirty="0"/>
              <a:t>, Éditions Verticales</a:t>
            </a:r>
          </a:p>
          <a:p>
            <a:pPr algn="just"/>
            <a:r>
              <a:rPr lang="en-US" sz="1200" dirty="0"/>
              <a:t>BLOOM B.S. &amp; KRATHWOHL D.R., 1956 – </a:t>
            </a:r>
            <a:r>
              <a:rPr lang="en-US" sz="1200" i="1" dirty="0"/>
              <a:t>The classification of educational goals, by a committee of college and university examiners</a:t>
            </a:r>
            <a:r>
              <a:rPr lang="en-US" sz="1200" dirty="0"/>
              <a:t>, Longmans, New York.</a:t>
            </a:r>
            <a:endParaRPr lang="fr-FR" sz="1200" dirty="0"/>
          </a:p>
          <a:p>
            <a:pPr algn="just"/>
            <a:r>
              <a:rPr lang="fr-FR" sz="1200" dirty="0"/>
              <a:t>BRUNER J.S., 1981 – </a:t>
            </a:r>
            <a:r>
              <a:rPr lang="fr-FR" sz="1200" i="1" dirty="0"/>
              <a:t>Le développement de l'enfant. Savoir faire, savoir dire</a:t>
            </a:r>
            <a:r>
              <a:rPr lang="fr-FR" sz="1200" dirty="0"/>
              <a:t>. PUF, Paris, </a:t>
            </a:r>
          </a:p>
          <a:p>
            <a:pPr algn="just"/>
            <a:r>
              <a:rPr lang="en-US" sz="1200" dirty="0"/>
              <a:t>BRUNER J.S., 1997 – </a:t>
            </a:r>
            <a:r>
              <a:rPr lang="en-US" sz="1200" i="1" dirty="0"/>
              <a:t>The culture of education</a:t>
            </a:r>
            <a:r>
              <a:rPr lang="en-US" sz="1200" dirty="0"/>
              <a:t>. </a:t>
            </a:r>
            <a:r>
              <a:rPr lang="fr-FR" sz="1200" dirty="0"/>
              <a:t>Harvard </a:t>
            </a:r>
            <a:r>
              <a:rPr lang="fr-FR" sz="1200" dirty="0" err="1"/>
              <a:t>University</a:t>
            </a:r>
            <a:r>
              <a:rPr lang="fr-FR" sz="1200" dirty="0"/>
              <a:t> </a:t>
            </a:r>
            <a:r>
              <a:rPr lang="fr-FR" sz="1200" dirty="0" err="1"/>
              <a:t>Press</a:t>
            </a:r>
            <a:r>
              <a:rPr lang="fr-FR" sz="1200" dirty="0"/>
              <a:t>, Cambridge. </a:t>
            </a:r>
          </a:p>
          <a:p>
            <a:pPr algn="just"/>
            <a:r>
              <a:rPr lang="fr-FR" sz="1200" dirty="0"/>
              <a:t>CATROUX M., 2006 – « Perspective </a:t>
            </a:r>
            <a:r>
              <a:rPr lang="fr-FR" sz="1200" dirty="0" err="1"/>
              <a:t>co</a:t>
            </a:r>
            <a:r>
              <a:rPr lang="fr-FR" sz="1200" dirty="0"/>
              <a:t>-actionnelle et TICE : quelles convergences pour l’enseignement de la langue de spécialité? » Communication donnée dans le cadre des Journées d’Étude de l’EA 2025. 2-3 février 2006, IUT Bordeaux I, Bordeaux. </a:t>
            </a:r>
          </a:p>
          <a:p>
            <a:pPr algn="just"/>
            <a:r>
              <a:rPr lang="fr-FR" sz="1200" dirty="0"/>
              <a:t>Conseil de l'Europe C.E., 2011 – </a:t>
            </a:r>
            <a:r>
              <a:rPr lang="fr-FR" sz="1200" i="1" dirty="0"/>
              <a:t>Un cadre européen commun de référence pour les langues: apprendre, enseigner, évaluer</a:t>
            </a:r>
            <a:r>
              <a:rPr lang="fr-FR" sz="1200" dirty="0"/>
              <a:t>, Didier, Paris.</a:t>
            </a:r>
          </a:p>
          <a:p>
            <a:pPr algn="just"/>
            <a:r>
              <a:rPr lang="fr-FR" sz="1200" dirty="0"/>
              <a:t>DELHAYE O., 2010 – « Possibilités d’élaboration d’une culture partagée de l’acte éducatif en environnement d’apprentissage médiatisé. Étude de cas ». In : Actes du Congrès International. </a:t>
            </a:r>
            <a:r>
              <a:rPr lang="fr-FR" sz="1200" i="1" dirty="0"/>
              <a:t>2008, année européenne du dialogue interculturel : communiquer avec les langues-cultures</a:t>
            </a:r>
            <a:r>
              <a:rPr lang="fr-FR" sz="1200" dirty="0"/>
              <a:t>, Thessaloniki, 12-14 décembre 2008, Thessaloniki : </a:t>
            </a:r>
            <a:r>
              <a:rPr lang="fr-FR" sz="1200" dirty="0" err="1"/>
              <a:t>University</a:t>
            </a:r>
            <a:r>
              <a:rPr lang="fr-FR" sz="1200" dirty="0"/>
              <a:t> Studio </a:t>
            </a:r>
            <a:r>
              <a:rPr lang="fr-FR" sz="1200" dirty="0" err="1"/>
              <a:t>Press</a:t>
            </a:r>
            <a:r>
              <a:rPr lang="fr-FR" sz="1200" dirty="0"/>
              <a:t>, pp. 144-150. </a:t>
            </a:r>
          </a:p>
          <a:p>
            <a:pPr algn="just"/>
            <a:r>
              <a:rPr lang="fr-FR" sz="1200" dirty="0"/>
              <a:t>DOISE W. &amp; MUGNY G., 1981 – </a:t>
            </a:r>
            <a:r>
              <a:rPr lang="fr-FR" sz="1200" i="1" dirty="0"/>
              <a:t>Le développement social de l'intelligence</a:t>
            </a:r>
            <a:r>
              <a:rPr lang="fr-FR" sz="1200" dirty="0"/>
              <a:t>. </a:t>
            </a:r>
            <a:r>
              <a:rPr lang="en-US" sz="1200" dirty="0" err="1"/>
              <a:t>Interéditions</a:t>
            </a:r>
            <a:r>
              <a:rPr lang="en-US" sz="1200" dirty="0"/>
              <a:t>, Paris. </a:t>
            </a:r>
            <a:endParaRPr lang="fr-FR" sz="1200" dirty="0"/>
          </a:p>
          <a:p>
            <a:pPr algn="just"/>
            <a:r>
              <a:rPr lang="fr-FR" sz="1200" dirty="0"/>
              <a:t>GARDNER H., 2008 – Les intelligences multiples : La théorie qui bouleverse nos idées reçues. Retz.</a:t>
            </a:r>
          </a:p>
          <a:p>
            <a:pPr algn="just"/>
            <a:r>
              <a:rPr lang="fr-FR" sz="1200" dirty="0"/>
              <a:t>HOUSSAYE J., 2000 – </a:t>
            </a:r>
            <a:r>
              <a:rPr lang="fr-FR" sz="1200" i="1" dirty="0"/>
              <a:t>Le triangle pédagogique. Théorie et pratiques de l'éducation scolaire</a:t>
            </a:r>
            <a:r>
              <a:rPr lang="fr-FR" sz="1200" dirty="0"/>
              <a:t>, Peter Lang, Berne.</a:t>
            </a:r>
          </a:p>
          <a:p>
            <a:pPr algn="just"/>
            <a:r>
              <a:rPr lang="en-US" sz="1200" dirty="0"/>
              <a:t>HYMES D., 1967 </a:t>
            </a:r>
            <a:r>
              <a:rPr lang="fr-FR" sz="1200" dirty="0"/>
              <a:t>–</a:t>
            </a:r>
            <a:r>
              <a:rPr lang="en-US" sz="1200" dirty="0"/>
              <a:t> « Models of the interaction of language and social life » in Journal of Social Issues, No 59.</a:t>
            </a:r>
            <a:endParaRPr lang="fr-FR" sz="1200" dirty="0"/>
          </a:p>
          <a:p>
            <a:pPr algn="just"/>
            <a:r>
              <a:rPr lang="fr-FR" sz="1200" dirty="0"/>
              <a:t>LEBRUN M., 2002 – </a:t>
            </a:r>
            <a:r>
              <a:rPr lang="fr-FR" sz="1200" i="1" dirty="0"/>
              <a:t>Des technologies pour enseigner et apprendre, </a:t>
            </a:r>
            <a:r>
              <a:rPr lang="fr-FR" sz="1200" dirty="0"/>
              <a:t>2e éd. , De Boeck Université, Coll. Perspectives en Éducation et Formation, Bruxelles. </a:t>
            </a:r>
          </a:p>
          <a:p>
            <a:pPr algn="just"/>
            <a:r>
              <a:rPr lang="en-US" sz="1200" dirty="0"/>
              <a:t>MASLOW, A.H., 1043 – « A Theory of Human Motivation », In  </a:t>
            </a:r>
            <a:r>
              <a:rPr lang="en-US" sz="1200" i="1" dirty="0"/>
              <a:t>Psychological Review</a:t>
            </a:r>
            <a:r>
              <a:rPr lang="en-US" sz="1200" dirty="0"/>
              <a:t>, 50.</a:t>
            </a:r>
            <a:endParaRPr lang="fr-FR" sz="1200" dirty="0"/>
          </a:p>
          <a:p>
            <a:pPr algn="just"/>
            <a:r>
              <a:rPr lang="fr-FR" sz="1200" dirty="0"/>
              <a:t>PERETTI A. de, 1993 – </a:t>
            </a:r>
            <a:r>
              <a:rPr lang="fr-FR" sz="1200" i="1" dirty="0"/>
              <a:t>Controverses en Éducation,</a:t>
            </a:r>
            <a:r>
              <a:rPr lang="fr-FR" sz="1200" dirty="0"/>
              <a:t> Hachette Éducation.</a:t>
            </a:r>
          </a:p>
          <a:p>
            <a:pPr algn="just"/>
            <a:r>
              <a:rPr lang="fr-FR" sz="1200" dirty="0"/>
              <a:t>PERRET-CLERMONT A.N., SCHUBAUER-LEONI M.L. &amp; GROSSEN M., 1991 – « Interactions sociales dans le développement cognitif : nouvelles directions de recherche » in </a:t>
            </a:r>
            <a:r>
              <a:rPr lang="fr-FR" sz="1200" i="1" dirty="0"/>
              <a:t>Cahiers de psychologie</a:t>
            </a:r>
            <a:r>
              <a:rPr lang="fr-FR" sz="1200" dirty="0"/>
              <a:t>, no 29. </a:t>
            </a:r>
          </a:p>
          <a:p>
            <a:pPr algn="just"/>
            <a:r>
              <a:rPr lang="fr-FR" sz="1200" dirty="0"/>
              <a:t>PUREN Chr., 1994 – La didactique des langues étrangères. À la croisée des méthodes. Essai sur l’éclectisme. Paris, CRÉDIF-Didier, coll. « Essais ».</a:t>
            </a:r>
          </a:p>
          <a:p>
            <a:pPr algn="just"/>
            <a:r>
              <a:rPr lang="fr-FR" sz="1200" dirty="0"/>
              <a:t>RAYNAL Fr. &amp; RIEUNIER A., 2012. Pédagogie, dictionnaire des concepts clés. Apprentissages, formation, psychologie cognitive. Paris : </a:t>
            </a:r>
            <a:r>
              <a:rPr lang="fr-FR" sz="1200" dirty="0" err="1"/>
              <a:t>Esf</a:t>
            </a:r>
            <a:r>
              <a:rPr lang="fr-FR" sz="1200" dirty="0"/>
              <a:t>.</a:t>
            </a:r>
          </a:p>
          <a:p>
            <a:pPr algn="just"/>
            <a:r>
              <a:rPr lang="fr-FR" sz="1200" dirty="0"/>
              <a:t>TANNENBAUM R. &amp; SCHMIDT W., 1976 – Choisissez votre style de direction, Harvard expansion.</a:t>
            </a:r>
          </a:p>
          <a:p>
            <a:pPr algn="just"/>
            <a:r>
              <a:rPr lang="fr-FR" sz="1200" dirty="0"/>
              <a:t>VIAU R., 2003 – La motivation en contexte scolaire, De Boeck Supérieur.</a:t>
            </a:r>
          </a:p>
        </p:txBody>
      </p:sp>
      <p:sp>
        <p:nvSpPr>
          <p:cNvPr id="3" name="Titre 1"/>
          <p:cNvSpPr txBox="1">
            <a:spLocks/>
          </p:cNvSpPr>
          <p:nvPr/>
        </p:nvSpPr>
        <p:spPr>
          <a:xfrm>
            <a:off x="457200" y="76200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fr-FR" dirty="0">
                <a:solidFill>
                  <a:schemeClr val="accent1"/>
                </a:solidFill>
                <a:latin typeface="+mn-lt"/>
                <a:ea typeface="MS Mincho"/>
                <a:cs typeface="Arial" pitchFamily="34" charset="0"/>
              </a:rPr>
              <a:t>Ouvrages évoqués</a:t>
            </a:r>
          </a:p>
        </p:txBody>
      </p:sp>
    </p:spTree>
    <p:extLst>
      <p:ext uri="{BB962C8B-B14F-4D97-AF65-F5344CB8AC3E}">
        <p14:creationId xmlns:p14="http://schemas.microsoft.com/office/powerpoint/2010/main" val="1933269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llipse 8"/>
          <p:cNvSpPr/>
          <p:nvPr/>
        </p:nvSpPr>
        <p:spPr>
          <a:xfrm>
            <a:off x="353189" y="3096389"/>
            <a:ext cx="4218811" cy="4218811"/>
          </a:xfrm>
          <a:prstGeom prst="ellipse">
            <a:avLst/>
          </a:prstGeom>
          <a:solidFill>
            <a:srgbClr val="95B3D7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ZoneTexte 2"/>
          <p:cNvSpPr txBox="1"/>
          <p:nvPr/>
        </p:nvSpPr>
        <p:spPr>
          <a:xfrm>
            <a:off x="3917490" y="2842874"/>
            <a:ext cx="10951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Obstacle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547610" y="2301779"/>
            <a:ext cx="30444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Parcours de l’apprentissage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789462" y="5116018"/>
            <a:ext cx="339067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 Éclectisme méthodologique »</a:t>
            </a:r>
          </a:p>
          <a:p>
            <a:pPr algn="ctr"/>
            <a:endParaRPr lang="fr-FR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Outils très divers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1026674" y="4591643"/>
            <a:ext cx="2916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GESTION DE L’IMPRÉVU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4263007" y="6031468"/>
            <a:ext cx="40190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champs disciplinaires concernés ?</a:t>
            </a:r>
          </a:p>
        </p:txBody>
      </p:sp>
      <p:sp>
        <p:nvSpPr>
          <p:cNvPr id="28" name="Cœur 27"/>
          <p:cNvSpPr/>
          <p:nvPr/>
        </p:nvSpPr>
        <p:spPr>
          <a:xfrm>
            <a:off x="5492495" y="4012860"/>
            <a:ext cx="336617" cy="324595"/>
          </a:xfrm>
          <a:prstGeom prst="hear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C00000"/>
              </a:solidFill>
            </a:endParaRPr>
          </a:p>
        </p:txBody>
      </p:sp>
      <p:cxnSp>
        <p:nvCxnSpPr>
          <p:cNvPr id="10" name="Connecteur droit 9"/>
          <p:cNvCxnSpPr/>
          <p:nvPr/>
        </p:nvCxnSpPr>
        <p:spPr>
          <a:xfrm flipV="1">
            <a:off x="660400" y="2660233"/>
            <a:ext cx="7696200" cy="12661"/>
          </a:xfrm>
          <a:prstGeom prst="line">
            <a:avLst/>
          </a:prstGeom>
          <a:ln w="63500">
            <a:solidFill>
              <a:schemeClr val="accent1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droit 37"/>
          <p:cNvCxnSpPr/>
          <p:nvPr/>
        </p:nvCxnSpPr>
        <p:spPr>
          <a:xfrm>
            <a:off x="5218541" y="2649859"/>
            <a:ext cx="1524000" cy="0"/>
          </a:xfrm>
          <a:prstGeom prst="line">
            <a:avLst/>
          </a:prstGeom>
          <a:ln w="7620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cteur droit 39"/>
          <p:cNvCxnSpPr/>
          <p:nvPr/>
        </p:nvCxnSpPr>
        <p:spPr>
          <a:xfrm flipV="1">
            <a:off x="3799352" y="2651816"/>
            <a:ext cx="1331450" cy="8773"/>
          </a:xfrm>
          <a:prstGeom prst="line">
            <a:avLst/>
          </a:prstGeom>
          <a:ln w="7620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Explosion 1 26"/>
          <p:cNvSpPr/>
          <p:nvPr/>
        </p:nvSpPr>
        <p:spPr>
          <a:xfrm>
            <a:off x="4250578" y="2408259"/>
            <a:ext cx="515843" cy="472157"/>
          </a:xfrm>
          <a:prstGeom prst="irregularSeal1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C00000"/>
              </a:solidFill>
            </a:endParaRPr>
          </a:p>
        </p:txBody>
      </p:sp>
      <p:sp>
        <p:nvSpPr>
          <p:cNvPr id="45" name="ZoneTexte 44"/>
          <p:cNvSpPr txBox="1"/>
          <p:nvPr/>
        </p:nvSpPr>
        <p:spPr>
          <a:xfrm>
            <a:off x="5839745" y="3986014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Besoin</a:t>
            </a:r>
          </a:p>
        </p:txBody>
      </p:sp>
      <p:sp>
        <p:nvSpPr>
          <p:cNvPr id="46" name="ZoneTexte 45"/>
          <p:cNvSpPr txBox="1"/>
          <p:nvPr/>
        </p:nvSpPr>
        <p:spPr>
          <a:xfrm>
            <a:off x="4648200" y="1207273"/>
            <a:ext cx="14157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Modification</a:t>
            </a:r>
          </a:p>
        </p:txBody>
      </p:sp>
      <p:sp>
        <p:nvSpPr>
          <p:cNvPr id="48" name="ZoneTexte 47"/>
          <p:cNvSpPr txBox="1"/>
          <p:nvPr/>
        </p:nvSpPr>
        <p:spPr>
          <a:xfrm>
            <a:off x="0" y="6486525"/>
            <a:ext cx="635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4006979E-C6D8-463F-86B7-B485D3378489}" type="slidenum">
              <a:rPr lang="fr-FR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pPr/>
              <a:t>3</a:t>
            </a:fld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/30</a:t>
            </a:r>
          </a:p>
        </p:txBody>
      </p:sp>
      <p:sp>
        <p:nvSpPr>
          <p:cNvPr id="19" name="Titre 1"/>
          <p:cNvSpPr txBox="1">
            <a:spLocks/>
          </p:cNvSpPr>
          <p:nvPr/>
        </p:nvSpPr>
        <p:spPr>
          <a:xfrm>
            <a:off x="428596" y="0"/>
            <a:ext cx="8229600" cy="1399032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fr-FR" dirty="0">
                <a:solidFill>
                  <a:schemeClr val="accent1"/>
                </a:solidFill>
                <a:latin typeface="Arial" panose="020B0604020202020204" pitchFamily="34" charset="0"/>
                <a:ea typeface="MS Mincho"/>
                <a:cs typeface="Arial" panose="020B0604020202020204" pitchFamily="34" charset="0"/>
              </a:rPr>
              <a:t>Compétence méthodologique</a:t>
            </a:r>
          </a:p>
        </p:txBody>
      </p:sp>
      <p:sp>
        <p:nvSpPr>
          <p:cNvPr id="20" name="Pentagone 19"/>
          <p:cNvSpPr/>
          <p:nvPr/>
        </p:nvSpPr>
        <p:spPr>
          <a:xfrm>
            <a:off x="4114800" y="6140268"/>
            <a:ext cx="152400" cy="172998"/>
          </a:xfrm>
          <a:prstGeom prst="homePlate">
            <a:avLst/>
          </a:prstGeom>
          <a:solidFill>
            <a:srgbClr val="5E72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Forme libre 1"/>
          <p:cNvSpPr/>
          <p:nvPr/>
        </p:nvSpPr>
        <p:spPr>
          <a:xfrm>
            <a:off x="3762153" y="1688667"/>
            <a:ext cx="3009014" cy="2192378"/>
          </a:xfrm>
          <a:custGeom>
            <a:avLst/>
            <a:gdLst>
              <a:gd name="connsiteX0" fmla="*/ 0 w 3009014"/>
              <a:gd name="connsiteY0" fmla="*/ 946331 h 2172201"/>
              <a:gd name="connsiteX1" fmla="*/ 1222745 w 3009014"/>
              <a:gd name="connsiteY1" fmla="*/ 42564 h 2172201"/>
              <a:gd name="connsiteX2" fmla="*/ 1850066 w 3009014"/>
              <a:gd name="connsiteY2" fmla="*/ 2158443 h 2172201"/>
              <a:gd name="connsiteX3" fmla="*/ 3009014 w 3009014"/>
              <a:gd name="connsiteY3" fmla="*/ 967597 h 21722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09014" h="2172201">
                <a:moveTo>
                  <a:pt x="0" y="946331"/>
                </a:moveTo>
                <a:cubicBezTo>
                  <a:pt x="457200" y="393438"/>
                  <a:pt x="914401" y="-159455"/>
                  <a:pt x="1222745" y="42564"/>
                </a:cubicBezTo>
                <a:cubicBezTo>
                  <a:pt x="1531089" y="244583"/>
                  <a:pt x="1552355" y="2004271"/>
                  <a:pt x="1850066" y="2158443"/>
                </a:cubicBezTo>
                <a:cubicBezTo>
                  <a:pt x="2147777" y="2312615"/>
                  <a:pt x="2814084" y="1123541"/>
                  <a:pt x="3009014" y="967597"/>
                </a:cubicBezTo>
              </a:path>
            </a:pathLst>
          </a:custGeom>
          <a:noFill/>
          <a:ln w="63500">
            <a:solidFill>
              <a:srgbClr val="95B3D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/>
          <p:cNvSpPr txBox="1"/>
          <p:nvPr/>
        </p:nvSpPr>
        <p:spPr>
          <a:xfrm>
            <a:off x="6297521" y="3241720"/>
            <a:ext cx="1287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Adaptation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516462" y="6486525"/>
            <a:ext cx="15311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fr-FR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Puren</a:t>
            </a:r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(1994)</a:t>
            </a:r>
          </a:p>
        </p:txBody>
      </p:sp>
    </p:spTree>
    <p:extLst>
      <p:ext uri="{BB962C8B-B14F-4D97-AF65-F5344CB8AC3E}">
        <p14:creationId xmlns:p14="http://schemas.microsoft.com/office/powerpoint/2010/main" val="2082213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7" descr="http://www.lib.umich.edu/files/services/copyright/cc-by-sa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3779911" y="6147210"/>
            <a:ext cx="1584176" cy="554266"/>
          </a:xfrm>
          <a:prstGeom prst="rect">
            <a:avLst/>
          </a:prstGeom>
          <a:noFill/>
        </p:spPr>
      </p:pic>
      <p:sp>
        <p:nvSpPr>
          <p:cNvPr id="3" name="ZoneTexte 2">
            <a:hlinkClick r:id="rId4"/>
          </p:cNvPr>
          <p:cNvSpPr txBox="1"/>
          <p:nvPr/>
        </p:nvSpPr>
        <p:spPr>
          <a:xfrm>
            <a:off x="3124200" y="4495800"/>
            <a:ext cx="31422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http://goo.gl/F91k2O  </a:t>
            </a:r>
          </a:p>
        </p:txBody>
      </p:sp>
      <p:sp>
        <p:nvSpPr>
          <p:cNvPr id="6" name="Titre 1"/>
          <p:cNvSpPr txBox="1">
            <a:spLocks/>
          </p:cNvSpPr>
          <p:nvPr/>
        </p:nvSpPr>
        <p:spPr>
          <a:xfrm>
            <a:off x="0" y="28074"/>
            <a:ext cx="91440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fr-FR" dirty="0">
                <a:solidFill>
                  <a:schemeClr val="accent1"/>
                </a:solidFill>
                <a:latin typeface="Arial" panose="020B0604020202020204" pitchFamily="34" charset="0"/>
                <a:ea typeface="MS Mincho"/>
                <a:cs typeface="Arial" panose="020B0604020202020204" pitchFamily="34" charset="0"/>
              </a:rPr>
              <a:t>Ce diaporama </a:t>
            </a:r>
            <a:br>
              <a:rPr lang="fr-FR" dirty="0">
                <a:solidFill>
                  <a:schemeClr val="accent1"/>
                </a:solidFill>
                <a:latin typeface="Arial" panose="020B0604020202020204" pitchFamily="34" charset="0"/>
                <a:ea typeface="MS Mincho"/>
                <a:cs typeface="Arial" panose="020B0604020202020204" pitchFamily="34" charset="0"/>
              </a:rPr>
            </a:br>
            <a:r>
              <a:rPr lang="fr-FR" dirty="0">
                <a:solidFill>
                  <a:schemeClr val="accent1"/>
                </a:solidFill>
                <a:latin typeface="Arial" panose="020B0604020202020204" pitchFamily="34" charset="0"/>
                <a:ea typeface="MS Mincho"/>
                <a:cs typeface="Arial" panose="020B0604020202020204" pitchFamily="34" charset="0"/>
              </a:rPr>
              <a:t>peut être téléchargé ici :</a:t>
            </a:r>
          </a:p>
        </p:txBody>
      </p:sp>
      <p:pic>
        <p:nvPicPr>
          <p:cNvPr id="10246" name="Picture 6" descr="http://thumbs.dreamstime.com/t/main-tenant-le-t%C3%A9l%C3%A9phone-intelligent-avec-l-%C3%A9cran-vide-45456329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5333999"/>
            <a:ext cx="2209800" cy="1524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2623" y="5850393"/>
            <a:ext cx="296429" cy="29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ZoneTexte 8"/>
          <p:cNvSpPr txBox="1"/>
          <p:nvPr/>
        </p:nvSpPr>
        <p:spPr>
          <a:xfrm>
            <a:off x="3004903" y="5100935"/>
            <a:ext cx="32704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accent1">
                    <a:lumMod val="50000"/>
                  </a:schemeClr>
                </a:solidFill>
                <a:latin typeface="FontAwesome" pitchFamily="2" charset="0"/>
                <a:cs typeface="Arial" panose="020B0604020202020204" pitchFamily="34" charset="0"/>
              </a:rPr>
              <a:t></a:t>
            </a:r>
            <a:r>
              <a:rPr lang="fr-FR" sz="2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delhaye@otenet.gr</a:t>
            </a:r>
          </a:p>
        </p:txBody>
      </p:sp>
      <p:pic>
        <p:nvPicPr>
          <p:cNvPr id="11" name="Image 10" descr="static_qr_code_without_logo.jpg"/>
          <p:cNvPicPr>
            <a:picLocks noChangeAspect="1"/>
          </p:cNvPicPr>
          <p:nvPr/>
        </p:nvPicPr>
        <p:blipFill>
          <a:blip r:embed="rId7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b="11212"/>
          <a:stretch>
            <a:fillRect/>
          </a:stretch>
        </p:blipFill>
        <p:spPr>
          <a:xfrm>
            <a:off x="2971800" y="1676400"/>
            <a:ext cx="3143250" cy="2790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357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iangle isocèle 1"/>
          <p:cNvSpPr/>
          <p:nvPr/>
        </p:nvSpPr>
        <p:spPr>
          <a:xfrm>
            <a:off x="3107521" y="1988082"/>
            <a:ext cx="2928958" cy="250033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255327" y="2297073"/>
            <a:ext cx="15953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DIDACTIQUE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7086600" y="2057400"/>
            <a:ext cx="2133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THÉORIES DE </a:t>
            </a:r>
            <a:br>
              <a:rPr lang="fr-FR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L’APPRENTISSAGE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3791829" y="5867400"/>
            <a:ext cx="156034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PÉDAGOGIE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4091703" y="1459468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1333504" y="4592598"/>
            <a:ext cx="16979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ENSEIGNANT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6172200" y="4592598"/>
            <a:ext cx="1620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APPRENANT</a:t>
            </a:r>
          </a:p>
        </p:txBody>
      </p:sp>
      <p:sp>
        <p:nvSpPr>
          <p:cNvPr id="25" name="ZoneTexte 24"/>
          <p:cNvSpPr txBox="1"/>
          <p:nvPr/>
        </p:nvSpPr>
        <p:spPr>
          <a:xfrm>
            <a:off x="6781800" y="299806"/>
            <a:ext cx="23249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ACTANTS</a:t>
            </a:r>
          </a:p>
          <a:p>
            <a:pPr algn="r"/>
            <a:r>
              <a:rPr lang="fr-FR" sz="14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Ancrages des processus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75391" y="4182070"/>
            <a:ext cx="877163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5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ebdings"/>
              </a:rPr>
              <a:t></a:t>
            </a:r>
            <a:endParaRPr lang="fr-FR" sz="54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7543800" y="4182070"/>
            <a:ext cx="877163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5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ebdings"/>
              </a:rPr>
              <a:t></a:t>
            </a:r>
            <a:endParaRPr lang="fr-FR" sz="54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Arc 27"/>
          <p:cNvSpPr/>
          <p:nvPr/>
        </p:nvSpPr>
        <p:spPr>
          <a:xfrm>
            <a:off x="2705100" y="2093026"/>
            <a:ext cx="3886200" cy="3393374"/>
          </a:xfrm>
          <a:prstGeom prst="arc">
            <a:avLst>
              <a:gd name="adj1" fmla="val 2174749"/>
              <a:gd name="adj2" fmla="val 15390308"/>
            </a:avLst>
          </a:prstGeom>
          <a:ln w="63500">
            <a:solidFill>
              <a:schemeClr val="accent1">
                <a:shade val="95000"/>
                <a:satMod val="105000"/>
                <a:alpha val="50000"/>
              </a:schemeClr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Arc 28"/>
          <p:cNvSpPr/>
          <p:nvPr/>
        </p:nvSpPr>
        <p:spPr>
          <a:xfrm>
            <a:off x="2833662" y="2133600"/>
            <a:ext cx="3643338" cy="3200400"/>
          </a:xfrm>
          <a:prstGeom prst="arc">
            <a:avLst>
              <a:gd name="adj1" fmla="val 16539007"/>
              <a:gd name="adj2" fmla="val 8474626"/>
            </a:avLst>
          </a:prstGeom>
          <a:ln w="63500">
            <a:solidFill>
              <a:schemeClr val="accent1">
                <a:shade val="95000"/>
                <a:satMod val="105000"/>
                <a:alpha val="50000"/>
              </a:schemeClr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ZoneTexte 29"/>
          <p:cNvSpPr txBox="1"/>
          <p:nvPr/>
        </p:nvSpPr>
        <p:spPr>
          <a:xfrm>
            <a:off x="401233" y="2604832"/>
            <a:ext cx="14542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Élaboration</a:t>
            </a:r>
          </a:p>
          <a:p>
            <a:pPr algn="r"/>
            <a:r>
              <a:rPr lang="fr-FR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didactique</a:t>
            </a:r>
          </a:p>
        </p:txBody>
      </p:sp>
      <p:sp>
        <p:nvSpPr>
          <p:cNvPr id="31" name="ZoneTexte 30"/>
          <p:cNvSpPr txBox="1"/>
          <p:nvPr/>
        </p:nvSpPr>
        <p:spPr>
          <a:xfrm>
            <a:off x="7095926" y="2604832"/>
            <a:ext cx="19543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Stratégies </a:t>
            </a:r>
          </a:p>
          <a:p>
            <a:r>
              <a:rPr lang="fr-FR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d’apprentissage</a:t>
            </a:r>
          </a:p>
        </p:txBody>
      </p:sp>
      <p:sp>
        <p:nvSpPr>
          <p:cNvPr id="32" name="ZoneTexte 31"/>
          <p:cNvSpPr txBox="1"/>
          <p:nvPr/>
        </p:nvSpPr>
        <p:spPr>
          <a:xfrm>
            <a:off x="3270965" y="5574268"/>
            <a:ext cx="25955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Relation pédagogique</a:t>
            </a:r>
          </a:p>
        </p:txBody>
      </p:sp>
      <p:sp>
        <p:nvSpPr>
          <p:cNvPr id="34" name="ZoneTexte 33"/>
          <p:cNvSpPr txBox="1"/>
          <p:nvPr/>
        </p:nvSpPr>
        <p:spPr>
          <a:xfrm>
            <a:off x="7202443" y="6477000"/>
            <a:ext cx="19415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Houssaye</a:t>
            </a:r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(2000)</a:t>
            </a:r>
          </a:p>
        </p:txBody>
      </p:sp>
      <p:pic>
        <p:nvPicPr>
          <p:cNvPr id="37" name="Picture 2" descr="http://www.lemarchenoir.fr/110-285-thickbox/faux-tatouage-temporaire-ancre-marine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8453" y="2834754"/>
            <a:ext cx="241821" cy="2418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http://www.xn--icne-wqa.com/images/icones/6/4/light-bulb.png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8189" y="946666"/>
            <a:ext cx="501134" cy="5011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" name="Rectangle 38"/>
          <p:cNvSpPr/>
          <p:nvPr/>
        </p:nvSpPr>
        <p:spPr>
          <a:xfrm>
            <a:off x="705738" y="4181475"/>
            <a:ext cx="877163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5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ebdings"/>
              </a:rPr>
              <a:t></a:t>
            </a:r>
            <a:endParaRPr lang="fr-FR" sz="54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7733437" y="4181475"/>
            <a:ext cx="877163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5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ebdings"/>
              </a:rPr>
              <a:t></a:t>
            </a:r>
            <a:endParaRPr lang="fr-FR" sz="54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2" name="Picture 2" descr="http://www.lemarchenoir.fr/110-285-thickbox/faux-tatouage-temporaire-ancre-marine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9899" y="2834754"/>
            <a:ext cx="241821" cy="2418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2" descr="http://www.lemarchenoir.fr/110-285-thickbox/faux-tatouage-temporaire-ancre-marine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7845" y="5334000"/>
            <a:ext cx="241821" cy="2418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8" name="ZoneTexte 47"/>
          <p:cNvSpPr txBox="1"/>
          <p:nvPr/>
        </p:nvSpPr>
        <p:spPr>
          <a:xfrm>
            <a:off x="7202443" y="6474857"/>
            <a:ext cx="19415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Houssaye</a:t>
            </a:r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(2000)</a:t>
            </a:r>
          </a:p>
        </p:txBody>
      </p:sp>
      <p:sp>
        <p:nvSpPr>
          <p:cNvPr id="33" name="ZoneTexte 32"/>
          <p:cNvSpPr txBox="1"/>
          <p:nvPr/>
        </p:nvSpPr>
        <p:spPr>
          <a:xfrm>
            <a:off x="0" y="6486525"/>
            <a:ext cx="635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4006979E-C6D8-463F-86B7-B485D3378489}" type="slidenum">
              <a:rPr lang="fr-FR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pPr/>
              <a:t>4</a:t>
            </a:fld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/30</a:t>
            </a:r>
          </a:p>
        </p:txBody>
      </p:sp>
    </p:spTree>
    <p:extLst>
      <p:ext uri="{BB962C8B-B14F-4D97-AF65-F5344CB8AC3E}">
        <p14:creationId xmlns:p14="http://schemas.microsoft.com/office/powerpoint/2010/main" val="3164537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500"/>
                            </p:stCondLst>
                            <p:childTnLst>
                              <p:par>
                                <p:cTn id="40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00"/>
                            </p:stCondLst>
                            <p:childTnLst>
                              <p:par>
                                <p:cTn id="81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5" grpId="0"/>
      <p:bldP spid="19" grpId="0"/>
      <p:bldP spid="20" grpId="0"/>
      <p:bldP spid="21" grpId="0"/>
      <p:bldP spid="26" grpId="0"/>
      <p:bldP spid="27" grpId="0"/>
      <p:bldP spid="28" grpId="0" animBg="1"/>
      <p:bldP spid="29" grpId="0" animBg="1"/>
      <p:bldP spid="30" grpId="0"/>
      <p:bldP spid="31" grpId="0"/>
      <p:bldP spid="32" grpId="0"/>
      <p:bldP spid="39" grpId="0"/>
      <p:bldP spid="40" grpId="0"/>
      <p:bldP spid="48" grpId="0"/>
      <p:bldP spid="48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rde 11"/>
          <p:cNvSpPr/>
          <p:nvPr/>
        </p:nvSpPr>
        <p:spPr>
          <a:xfrm rot="6720377">
            <a:off x="1821618" y="1738029"/>
            <a:ext cx="5500764" cy="5500764"/>
          </a:xfrm>
          <a:prstGeom prst="chord">
            <a:avLst/>
          </a:prstGeom>
          <a:solidFill>
            <a:schemeClr val="accent1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riangle isocèle 1"/>
          <p:cNvSpPr/>
          <p:nvPr/>
        </p:nvSpPr>
        <p:spPr>
          <a:xfrm>
            <a:off x="3107521" y="1988082"/>
            <a:ext cx="2928958" cy="250033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Ellipse 5"/>
          <p:cNvSpPr/>
          <p:nvPr/>
        </p:nvSpPr>
        <p:spPr>
          <a:xfrm>
            <a:off x="1992133" y="1676400"/>
            <a:ext cx="2667000" cy="2667000"/>
          </a:xfrm>
          <a:prstGeom prst="ellipse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Ellipse 6"/>
          <p:cNvSpPr/>
          <p:nvPr/>
        </p:nvSpPr>
        <p:spPr>
          <a:xfrm>
            <a:off x="3238500" y="3048000"/>
            <a:ext cx="2667000" cy="2667000"/>
          </a:xfrm>
          <a:prstGeom prst="ellipse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Ellipse 7"/>
          <p:cNvSpPr/>
          <p:nvPr/>
        </p:nvSpPr>
        <p:spPr>
          <a:xfrm>
            <a:off x="4495800" y="1676400"/>
            <a:ext cx="2667000" cy="2667000"/>
          </a:xfrm>
          <a:prstGeom prst="ellipse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7556877" y="5257800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SOC</a:t>
            </a:r>
          </a:p>
        </p:txBody>
      </p:sp>
      <p:sp>
        <p:nvSpPr>
          <p:cNvPr id="16" name="Rectangle à coins arrondis 15"/>
          <p:cNvSpPr/>
          <p:nvPr/>
        </p:nvSpPr>
        <p:spPr>
          <a:xfrm>
            <a:off x="2662511" y="457200"/>
            <a:ext cx="3818979" cy="4343400"/>
          </a:xfrm>
          <a:prstGeom prst="roundRect">
            <a:avLst/>
          </a:prstGeom>
          <a:noFill/>
          <a:ln>
            <a:solidFill>
              <a:schemeClr val="accent2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2891605" y="773668"/>
            <a:ext cx="33607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SCIENCE</a:t>
            </a:r>
            <a:r>
              <a:rPr lang="fr-FR" b="1" u="sng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fr-FR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L’ÉDUCATION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5791200" y="6477000"/>
            <a:ext cx="33650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Raynal &amp; </a:t>
            </a:r>
            <a:r>
              <a:rPr lang="fr-FR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Rieunier</a:t>
            </a:r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(1997-2009)</a:t>
            </a:r>
          </a:p>
        </p:txBody>
      </p:sp>
      <p:sp>
        <p:nvSpPr>
          <p:cNvPr id="24" name="ZoneTexte 23"/>
          <p:cNvSpPr txBox="1"/>
          <p:nvPr/>
        </p:nvSpPr>
        <p:spPr>
          <a:xfrm>
            <a:off x="255327" y="2297073"/>
            <a:ext cx="15953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DIDACTIQUE</a:t>
            </a:r>
          </a:p>
        </p:txBody>
      </p:sp>
      <p:sp>
        <p:nvSpPr>
          <p:cNvPr id="25" name="ZoneTexte 24"/>
          <p:cNvSpPr txBox="1"/>
          <p:nvPr/>
        </p:nvSpPr>
        <p:spPr>
          <a:xfrm>
            <a:off x="7086600" y="2057400"/>
            <a:ext cx="2133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THÉORIES DE </a:t>
            </a:r>
            <a:br>
              <a:rPr lang="fr-FR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L’APPRENTISSAGE</a:t>
            </a:r>
          </a:p>
        </p:txBody>
      </p:sp>
      <p:sp>
        <p:nvSpPr>
          <p:cNvPr id="26" name="ZoneTexte 25"/>
          <p:cNvSpPr txBox="1"/>
          <p:nvPr/>
        </p:nvSpPr>
        <p:spPr>
          <a:xfrm>
            <a:off x="3791829" y="5867400"/>
            <a:ext cx="156034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PÉDAGOGIE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0" y="6486525"/>
            <a:ext cx="635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4006979E-C6D8-463F-86B7-B485D3378489}" type="slidenum">
              <a:rPr lang="fr-FR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pPr/>
              <a:t>5</a:t>
            </a:fld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/30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l="1670" r="841"/>
          <a:stretch/>
        </p:blipFill>
        <p:spPr>
          <a:xfrm>
            <a:off x="7317385" y="5105400"/>
            <a:ext cx="602860" cy="546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936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" grpId="0" animBg="1"/>
      <p:bldP spid="6" grpId="0" animBg="1"/>
      <p:bldP spid="7" grpId="0" animBg="1"/>
      <p:bldP spid="8" grpId="0" animBg="1"/>
      <p:bldP spid="13" grpId="0"/>
      <p:bldP spid="16" grpId="0" animBg="1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rde 11"/>
          <p:cNvSpPr/>
          <p:nvPr/>
        </p:nvSpPr>
        <p:spPr>
          <a:xfrm rot="6720377">
            <a:off x="1821618" y="1738029"/>
            <a:ext cx="5500764" cy="5500764"/>
          </a:xfrm>
          <a:prstGeom prst="chord">
            <a:avLst/>
          </a:prstGeom>
          <a:solidFill>
            <a:schemeClr val="accent1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/>
          <p:cNvSpPr/>
          <p:nvPr/>
        </p:nvSpPr>
        <p:spPr>
          <a:xfrm>
            <a:off x="1992133" y="1676400"/>
            <a:ext cx="2667000" cy="2667000"/>
          </a:xfrm>
          <a:prstGeom prst="ellipse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Ellipse 6"/>
          <p:cNvSpPr/>
          <p:nvPr/>
        </p:nvSpPr>
        <p:spPr>
          <a:xfrm>
            <a:off x="3238500" y="3048000"/>
            <a:ext cx="2667000" cy="2667000"/>
          </a:xfrm>
          <a:prstGeom prst="ellipse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Ellipse 7"/>
          <p:cNvSpPr/>
          <p:nvPr/>
        </p:nvSpPr>
        <p:spPr>
          <a:xfrm>
            <a:off x="4495800" y="1676400"/>
            <a:ext cx="2667000" cy="2667000"/>
          </a:xfrm>
          <a:prstGeom prst="ellipse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6205921" y="5530334"/>
            <a:ext cx="99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SOC *</a:t>
            </a:r>
          </a:p>
        </p:txBody>
      </p:sp>
      <p:sp>
        <p:nvSpPr>
          <p:cNvPr id="16" name="Rectangle à coins arrondis 15"/>
          <p:cNvSpPr/>
          <p:nvPr/>
        </p:nvSpPr>
        <p:spPr>
          <a:xfrm>
            <a:off x="2662511" y="457200"/>
            <a:ext cx="3818979" cy="4343400"/>
          </a:xfrm>
          <a:prstGeom prst="roundRect">
            <a:avLst/>
          </a:prstGeom>
          <a:noFill/>
          <a:ln>
            <a:solidFill>
              <a:schemeClr val="accent1">
                <a:lumMod val="7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2891605" y="773668"/>
            <a:ext cx="33607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SCIENCES DE L’ÉDUCATION</a:t>
            </a:r>
          </a:p>
        </p:txBody>
      </p:sp>
      <p:sp>
        <p:nvSpPr>
          <p:cNvPr id="23" name="ZoneTexte 22"/>
          <p:cNvSpPr txBox="1"/>
          <p:nvPr/>
        </p:nvSpPr>
        <p:spPr>
          <a:xfrm>
            <a:off x="320534" y="2303621"/>
            <a:ext cx="15953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6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DIDACTIQUE</a:t>
            </a:r>
          </a:p>
        </p:txBody>
      </p:sp>
      <p:sp>
        <p:nvSpPr>
          <p:cNvPr id="24" name="ZoneTexte 23"/>
          <p:cNvSpPr txBox="1"/>
          <p:nvPr/>
        </p:nvSpPr>
        <p:spPr>
          <a:xfrm>
            <a:off x="7162800" y="2057400"/>
            <a:ext cx="2133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THÉORIES DE </a:t>
            </a:r>
            <a:br>
              <a:rPr lang="fr-FR" sz="16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16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L’APPRENTISSAGE</a:t>
            </a:r>
          </a:p>
        </p:txBody>
      </p:sp>
      <p:sp>
        <p:nvSpPr>
          <p:cNvPr id="25" name="ZoneTexte 24"/>
          <p:cNvSpPr txBox="1"/>
          <p:nvPr/>
        </p:nvSpPr>
        <p:spPr>
          <a:xfrm>
            <a:off x="3791829" y="5867400"/>
            <a:ext cx="156034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PÉDAGOGIE</a:t>
            </a:r>
          </a:p>
        </p:txBody>
      </p:sp>
      <p:sp>
        <p:nvSpPr>
          <p:cNvPr id="18" name="ZoneTexte 17"/>
          <p:cNvSpPr txBox="1"/>
          <p:nvPr/>
        </p:nvSpPr>
        <p:spPr>
          <a:xfrm>
            <a:off x="0" y="6486525"/>
            <a:ext cx="635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4006979E-C6D8-463F-86B7-B485D3378489}" type="slidenum">
              <a:rPr lang="fr-FR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pPr/>
              <a:t>6</a:t>
            </a:fld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/30</a:t>
            </a:r>
          </a:p>
        </p:txBody>
      </p:sp>
      <p:sp>
        <p:nvSpPr>
          <p:cNvPr id="26" name="ZoneTexte 25"/>
          <p:cNvSpPr txBox="1"/>
          <p:nvPr/>
        </p:nvSpPr>
        <p:spPr>
          <a:xfrm>
            <a:off x="709010" y="2604832"/>
            <a:ext cx="838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CECR</a:t>
            </a:r>
          </a:p>
        </p:txBody>
      </p:sp>
      <p:sp>
        <p:nvSpPr>
          <p:cNvPr id="27" name="ZoneTexte 26"/>
          <p:cNvSpPr txBox="1"/>
          <p:nvPr/>
        </p:nvSpPr>
        <p:spPr>
          <a:xfrm>
            <a:off x="901775" y="6128024"/>
            <a:ext cx="73404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Pédagogie</a:t>
            </a:r>
            <a:r>
              <a:rPr lang="fr-FR" b="1" u="sng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fr-FR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différenciée, du projet, du contrat, de la réussite, etc.</a:t>
            </a:r>
          </a:p>
        </p:txBody>
      </p:sp>
      <p:sp>
        <p:nvSpPr>
          <p:cNvPr id="28" name="ZoneTexte 27"/>
          <p:cNvSpPr txBox="1"/>
          <p:nvPr/>
        </p:nvSpPr>
        <p:spPr>
          <a:xfrm>
            <a:off x="7162800" y="2604832"/>
            <a:ext cx="2057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(socio-) constructivisme, etc.</a:t>
            </a:r>
          </a:p>
        </p:txBody>
      </p:sp>
      <p:sp>
        <p:nvSpPr>
          <p:cNvPr id="29" name="ZoneTexte 28"/>
          <p:cNvSpPr txBox="1"/>
          <p:nvPr/>
        </p:nvSpPr>
        <p:spPr>
          <a:xfrm>
            <a:off x="7543800" y="6477000"/>
            <a:ext cx="1582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Peretti (1993)</a:t>
            </a:r>
          </a:p>
        </p:txBody>
      </p:sp>
      <p:cxnSp>
        <p:nvCxnSpPr>
          <p:cNvPr id="5" name="Connecteur droit 4"/>
          <p:cNvCxnSpPr/>
          <p:nvPr/>
        </p:nvCxnSpPr>
        <p:spPr>
          <a:xfrm flipV="1">
            <a:off x="4572010" y="773668"/>
            <a:ext cx="2130200" cy="2426733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ZoneTexte 29"/>
          <p:cNvSpPr txBox="1"/>
          <p:nvPr/>
        </p:nvSpPr>
        <p:spPr>
          <a:xfrm>
            <a:off x="6745886" y="457200"/>
            <a:ext cx="1635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C00000"/>
                </a:solidFill>
              </a:rPr>
              <a:t>CONVERGENCE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608" y="7325"/>
            <a:ext cx="1359835" cy="1087100"/>
          </a:xfrm>
          <a:prstGeom prst="rect">
            <a:avLst/>
          </a:prstGeom>
        </p:spPr>
      </p:pic>
      <p:cxnSp>
        <p:nvCxnSpPr>
          <p:cNvPr id="4" name="Connecteur droit 3"/>
          <p:cNvCxnSpPr>
            <a:stCxn id="2" idx="2"/>
          </p:cNvCxnSpPr>
          <p:nvPr/>
        </p:nvCxnSpPr>
        <p:spPr>
          <a:xfrm>
            <a:off x="1124526" y="1094425"/>
            <a:ext cx="3829" cy="111537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8059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6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/>
      <p:bldP spid="26" grpId="0"/>
      <p:bldP spid="27" grpId="0"/>
      <p:bldP spid="28" grpId="0"/>
      <p:bldP spid="3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4600" y="1981200"/>
            <a:ext cx="46482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MS Mincho" pitchFamily="49" charset="-128"/>
                <a:cs typeface="Arial" panose="020B0604020202020204" pitchFamily="34" charset="0"/>
              </a:rPr>
              <a:t>L’approche permet</a:t>
            </a:r>
          </a:p>
          <a:p>
            <a:pPr marL="800100" lvl="1" indent="-342900">
              <a:lnSpc>
                <a:spcPct val="150000"/>
              </a:lnSpc>
              <a:buFont typeface="Calibri" panose="020F0502020204030204" pitchFamily="34" charset="0"/>
              <a:buChar char="̶"/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MS Mincho" pitchFamily="49" charset="-128"/>
                <a:cs typeface="Arial" panose="020B0604020202020204" pitchFamily="34" charset="0"/>
              </a:rPr>
              <a:t>construction de la connaissance</a:t>
            </a:r>
          </a:p>
          <a:p>
            <a:pPr marL="800100" lvl="1" indent="-342900">
              <a:buFont typeface="Calibri" panose="020F0502020204030204" pitchFamily="34" charset="0"/>
              <a:buChar char="̶"/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MS Mincho" pitchFamily="49" charset="-128"/>
                <a:cs typeface="Arial" panose="020B0604020202020204" pitchFamily="34" charset="0"/>
              </a:rPr>
              <a:t>développement d’attitudes et de compétences </a:t>
            </a:r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399032"/>
          </a:xfrm>
        </p:spPr>
        <p:txBody>
          <a:bodyPr/>
          <a:lstStyle/>
          <a:p>
            <a:pPr indent="0" eaLnBrk="1" fontAlgn="auto" hangingPunct="1">
              <a:spcAft>
                <a:spcPts val="0"/>
              </a:spcAft>
              <a:defRPr/>
            </a:pPr>
            <a:r>
              <a:rPr lang="fr-FR" dirty="0">
                <a:solidFill>
                  <a:schemeClr val="accent1"/>
                </a:solidFill>
                <a:latin typeface="Arial" panose="020B0604020202020204" pitchFamily="34" charset="0"/>
                <a:ea typeface="MS Mincho"/>
                <a:cs typeface="Arial" panose="020B0604020202020204" pitchFamily="34" charset="0"/>
              </a:rPr>
              <a:t>Points de convergence</a:t>
            </a:r>
          </a:p>
        </p:txBody>
      </p:sp>
      <p:sp>
        <p:nvSpPr>
          <p:cNvPr id="3" name="Rectangle 2"/>
          <p:cNvSpPr/>
          <p:nvPr/>
        </p:nvSpPr>
        <p:spPr>
          <a:xfrm>
            <a:off x="2514600" y="3886200"/>
            <a:ext cx="4572000" cy="161582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Clr>
                <a:schemeClr val="accent1"/>
              </a:buClr>
              <a:defRPr/>
            </a:pP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MS Mincho" pitchFamily="49" charset="-128"/>
                <a:cs typeface="Arial" panose="020B0604020202020204" pitchFamily="34" charset="0"/>
              </a:rPr>
              <a:t>qui conduisent l’apprenant à une certaine </a:t>
            </a:r>
            <a:r>
              <a:rPr lang="fr-FR" b="1" u="sng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MS Mincho" pitchFamily="49" charset="-128"/>
                <a:cs typeface="Arial" panose="020B0604020202020204" pitchFamily="34" charset="0"/>
              </a:rPr>
              <a:t>autonomie </a:t>
            </a:r>
          </a:p>
          <a:p>
            <a:pPr marL="800100" lvl="1" indent="-342900">
              <a:lnSpc>
                <a:spcPct val="150000"/>
              </a:lnSpc>
              <a:buFont typeface="Calibri" panose="020F0502020204030204" pitchFamily="34" charset="0"/>
              <a:buChar char="̶"/>
              <a:defRPr/>
            </a:pPr>
            <a:r>
              <a:rPr lang="fr-FR" b="1" u="sng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MS Mincho" pitchFamily="49" charset="-128"/>
                <a:cs typeface="Arial" panose="020B0604020202020204" pitchFamily="34" charset="0"/>
              </a:rPr>
              <a:t>dans la vie sociale</a:t>
            </a: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MS Mincho" pitchFamily="49" charset="-128"/>
                <a:cs typeface="Arial" panose="020B0604020202020204" pitchFamily="34" charset="0"/>
              </a:rPr>
              <a:t> et </a:t>
            </a:r>
          </a:p>
          <a:p>
            <a:pPr marL="800100" lvl="1" indent="-342900">
              <a:buFont typeface="Calibri" panose="020F0502020204030204" pitchFamily="34" charset="0"/>
              <a:buChar char="̶"/>
              <a:defRPr/>
            </a:pPr>
            <a:r>
              <a:rPr lang="fr-FR" b="1" u="sng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MS Mincho" pitchFamily="49" charset="-128"/>
                <a:cs typeface="Arial" panose="020B0604020202020204" pitchFamily="34" charset="0"/>
              </a:rPr>
              <a:t>dans la poursuite des apprentissages</a:t>
            </a: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MS Mincho" pitchFamily="49" charset="-128"/>
                <a:cs typeface="Arial" panose="020B0604020202020204" pitchFamily="34" charset="0"/>
              </a:rPr>
              <a:t>.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0" y="6486525"/>
            <a:ext cx="635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4006979E-C6D8-463F-86B7-B485D3378489}" type="slidenum">
              <a:rPr lang="fr-FR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pPr/>
              <a:t>7</a:t>
            </a:fld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/30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4256461" y="6488668"/>
            <a:ext cx="48910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Cadre européen commun de référence (2001)</a:t>
            </a:r>
          </a:p>
        </p:txBody>
      </p:sp>
      <p:sp>
        <p:nvSpPr>
          <p:cNvPr id="7" name="Pentagone 6"/>
          <p:cNvSpPr/>
          <p:nvPr/>
        </p:nvSpPr>
        <p:spPr>
          <a:xfrm>
            <a:off x="5317370" y="5950965"/>
            <a:ext cx="131816" cy="186772"/>
          </a:xfrm>
          <a:prstGeom prst="homePlate">
            <a:avLst/>
          </a:prstGeom>
          <a:solidFill>
            <a:srgbClr val="5E72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ZoneTexte 1"/>
          <p:cNvSpPr txBox="1"/>
          <p:nvPr/>
        </p:nvSpPr>
        <p:spPr>
          <a:xfrm>
            <a:off x="5486400" y="5846538"/>
            <a:ext cx="3403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autre point de convergence ?</a:t>
            </a:r>
          </a:p>
        </p:txBody>
      </p:sp>
    </p:spTree>
    <p:extLst>
      <p:ext uri="{BB962C8B-B14F-4D97-AF65-F5344CB8AC3E}">
        <p14:creationId xmlns:p14="http://schemas.microsoft.com/office/powerpoint/2010/main" val="3896316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iangle isocèle 1"/>
          <p:cNvSpPr/>
          <p:nvPr/>
        </p:nvSpPr>
        <p:spPr>
          <a:xfrm>
            <a:off x="3107521" y="1988082"/>
            <a:ext cx="2928958" cy="250033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4091703" y="1459468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1333504" y="4592598"/>
            <a:ext cx="16979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ENSEIGNANT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6172200" y="4592598"/>
            <a:ext cx="1620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APPRENANT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75391" y="4182070"/>
            <a:ext cx="877163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5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  <a:sym typeface="Webdings"/>
              </a:rPr>
              <a:t></a:t>
            </a:r>
            <a:endParaRPr lang="fr-FR" sz="54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7543800" y="4182070"/>
            <a:ext cx="877163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5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  <a:sym typeface="Webdings"/>
              </a:rPr>
              <a:t></a:t>
            </a:r>
            <a:endParaRPr lang="fr-FR" sz="54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ZoneTexte 33"/>
          <p:cNvSpPr txBox="1"/>
          <p:nvPr/>
        </p:nvSpPr>
        <p:spPr>
          <a:xfrm>
            <a:off x="7202443" y="6477000"/>
            <a:ext cx="19415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Houssaye</a:t>
            </a:r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(2000)</a:t>
            </a:r>
          </a:p>
        </p:txBody>
      </p:sp>
      <p:pic>
        <p:nvPicPr>
          <p:cNvPr id="2050" name="Picture 2" descr="http://www.xn--icne-wqa.com/images/icones/6/4/light-bulb.pn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8189" y="946666"/>
            <a:ext cx="501134" cy="5011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" name="Rectangle 38"/>
          <p:cNvSpPr/>
          <p:nvPr/>
        </p:nvSpPr>
        <p:spPr>
          <a:xfrm>
            <a:off x="705738" y="4181475"/>
            <a:ext cx="877163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5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  <a:sym typeface="Webdings"/>
              </a:rPr>
              <a:t></a:t>
            </a:r>
            <a:endParaRPr lang="fr-FR" sz="54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7733437" y="4181475"/>
            <a:ext cx="877163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5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  <a:sym typeface="Webdings"/>
              </a:rPr>
              <a:t></a:t>
            </a:r>
            <a:endParaRPr lang="fr-FR" sz="54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ZoneTexte 47"/>
          <p:cNvSpPr txBox="1"/>
          <p:nvPr/>
        </p:nvSpPr>
        <p:spPr>
          <a:xfrm>
            <a:off x="7202443" y="6474857"/>
            <a:ext cx="19415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Houssaye</a:t>
            </a:r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(2000)</a:t>
            </a:r>
          </a:p>
        </p:txBody>
      </p:sp>
      <p:sp>
        <p:nvSpPr>
          <p:cNvPr id="33" name="ZoneTexte 32"/>
          <p:cNvSpPr txBox="1"/>
          <p:nvPr/>
        </p:nvSpPr>
        <p:spPr>
          <a:xfrm>
            <a:off x="0" y="6486525"/>
            <a:ext cx="635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4006979E-C6D8-463F-86B7-B485D3378489}" type="slidenum">
              <a:rPr lang="fr-FR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pPr/>
              <a:t>8</a:t>
            </a:fld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/30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6400800" y="1388534"/>
            <a:ext cx="12971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Savoirs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6400800" y="1850962"/>
            <a:ext cx="17764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Savoir être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6400800" y="2313390"/>
            <a:ext cx="18790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Savoir-faire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6400800" y="2775818"/>
            <a:ext cx="27158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Savoir apprendre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6400800" y="3424535"/>
            <a:ext cx="2305439" cy="461665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fr-FR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Savoir devenir</a:t>
            </a:r>
          </a:p>
        </p:txBody>
      </p:sp>
      <p:sp>
        <p:nvSpPr>
          <p:cNvPr id="35" name="ZoneTexte 34"/>
          <p:cNvSpPr txBox="1"/>
          <p:nvPr/>
        </p:nvSpPr>
        <p:spPr>
          <a:xfrm>
            <a:off x="6409516" y="838200"/>
            <a:ext cx="22044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u="sng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Compétences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2439918" y="5588000"/>
            <a:ext cx="45704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Pourquoi distinguer ces approches ?</a:t>
            </a:r>
          </a:p>
          <a:p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Pourquoi distinguer ces compétences ?</a:t>
            </a:r>
          </a:p>
        </p:txBody>
      </p:sp>
      <p:sp>
        <p:nvSpPr>
          <p:cNvPr id="23" name="Pentagone 22"/>
          <p:cNvSpPr/>
          <p:nvPr/>
        </p:nvSpPr>
        <p:spPr>
          <a:xfrm>
            <a:off x="2047163" y="5824666"/>
            <a:ext cx="152400" cy="172998"/>
          </a:xfrm>
          <a:prstGeom prst="homePlate">
            <a:avLst/>
          </a:prstGeom>
          <a:solidFill>
            <a:srgbClr val="5E72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ZoneTexte 23"/>
          <p:cNvSpPr txBox="1"/>
          <p:nvPr/>
        </p:nvSpPr>
        <p:spPr>
          <a:xfrm>
            <a:off x="635110" y="1388534"/>
            <a:ext cx="24432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Connaissances</a:t>
            </a:r>
          </a:p>
        </p:txBody>
      </p:sp>
      <p:sp>
        <p:nvSpPr>
          <p:cNvPr id="25" name="ZoneTexte 24"/>
          <p:cNvSpPr txBox="1"/>
          <p:nvPr/>
        </p:nvSpPr>
        <p:spPr>
          <a:xfrm>
            <a:off x="643826" y="838200"/>
            <a:ext cx="11256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u="sng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Savoir</a:t>
            </a:r>
          </a:p>
        </p:txBody>
      </p:sp>
      <p:sp>
        <p:nvSpPr>
          <p:cNvPr id="3" name="Forme libre 2"/>
          <p:cNvSpPr/>
          <p:nvPr/>
        </p:nvSpPr>
        <p:spPr>
          <a:xfrm>
            <a:off x="1818168" y="168190"/>
            <a:ext cx="4480040" cy="3200221"/>
          </a:xfrm>
          <a:custGeom>
            <a:avLst/>
            <a:gdLst>
              <a:gd name="connsiteX0" fmla="*/ 0 w 4540103"/>
              <a:gd name="connsiteY0" fmla="*/ 852536 h 3200221"/>
              <a:gd name="connsiteX1" fmla="*/ 1796903 w 4540103"/>
              <a:gd name="connsiteY1" fmla="*/ 129522 h 3200221"/>
              <a:gd name="connsiteX2" fmla="*/ 2509284 w 4540103"/>
              <a:gd name="connsiteY2" fmla="*/ 3181066 h 3200221"/>
              <a:gd name="connsiteX3" fmla="*/ 4540103 w 4540103"/>
              <a:gd name="connsiteY3" fmla="*/ 1192777 h 32002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40103" h="3200221">
                <a:moveTo>
                  <a:pt x="0" y="852536"/>
                </a:moveTo>
                <a:cubicBezTo>
                  <a:pt x="689344" y="296985"/>
                  <a:pt x="1378689" y="-258566"/>
                  <a:pt x="1796903" y="129522"/>
                </a:cubicBezTo>
                <a:cubicBezTo>
                  <a:pt x="2215117" y="517610"/>
                  <a:pt x="2052084" y="3003857"/>
                  <a:pt x="2509284" y="3181066"/>
                </a:cubicBezTo>
                <a:cubicBezTo>
                  <a:pt x="2966484" y="3358275"/>
                  <a:pt x="3753293" y="2275526"/>
                  <a:pt x="4540103" y="1192777"/>
                </a:cubicBezTo>
              </a:path>
            </a:pathLst>
          </a:custGeom>
          <a:noFill/>
          <a:ln w="38100">
            <a:solidFill>
              <a:srgbClr val="C00000"/>
            </a:solidFill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596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50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5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5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5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60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650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7000"/>
                            </p:stCondLst>
                            <p:childTnLst>
                              <p:par>
                                <p:cTn id="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7500"/>
                            </p:stCondLst>
                            <p:childTnLst>
                              <p:par>
                                <p:cTn id="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9" grpId="0"/>
      <p:bldP spid="20" grpId="0"/>
      <p:bldP spid="21" grpId="0"/>
      <p:bldP spid="26" grpId="0"/>
      <p:bldP spid="27" grpId="0"/>
      <p:bldP spid="39" grpId="0"/>
      <p:bldP spid="40" grpId="0"/>
      <p:bldP spid="48" grpId="0"/>
      <p:bldP spid="6" grpId="0"/>
      <p:bldP spid="7" grpId="0"/>
      <p:bldP spid="8" grpId="0"/>
      <p:bldP spid="9" grpId="0"/>
      <p:bldP spid="10" grpId="0" animBg="1"/>
      <p:bldP spid="35" grpId="0"/>
      <p:bldP spid="11" grpId="0"/>
      <p:bldP spid="24" grpId="0"/>
      <p:bldP spid="25" grpId="0"/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Triangle isocèle 65"/>
          <p:cNvSpPr/>
          <p:nvPr/>
        </p:nvSpPr>
        <p:spPr>
          <a:xfrm>
            <a:off x="2164500" y="31899"/>
            <a:ext cx="796667" cy="680082"/>
          </a:xfrm>
          <a:prstGeom prst="triangl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8" name="Rectangle 217"/>
          <p:cNvSpPr/>
          <p:nvPr/>
        </p:nvSpPr>
        <p:spPr>
          <a:xfrm>
            <a:off x="0" y="3068603"/>
            <a:ext cx="9144000" cy="1808197"/>
          </a:xfrm>
          <a:prstGeom prst="rect">
            <a:avLst/>
          </a:prstGeom>
          <a:solidFill>
            <a:schemeClr val="accent1">
              <a:lumMod val="20000"/>
              <a:lumOff val="80000"/>
              <a:alpha val="7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ZoneTexte 22"/>
          <p:cNvSpPr txBox="1"/>
          <p:nvPr/>
        </p:nvSpPr>
        <p:spPr>
          <a:xfrm>
            <a:off x="336144" y="5602069"/>
            <a:ext cx="997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accent1">
                    <a:lumMod val="50000"/>
                  </a:schemeClr>
                </a:solidFill>
              </a:rPr>
              <a:t>[aller au cinéma]</a:t>
            </a:r>
          </a:p>
        </p:txBody>
      </p:sp>
      <p:sp>
        <p:nvSpPr>
          <p:cNvPr id="24" name="ZoneTexte 23"/>
          <p:cNvSpPr txBox="1"/>
          <p:nvPr/>
        </p:nvSpPr>
        <p:spPr>
          <a:xfrm>
            <a:off x="1683583" y="5736740"/>
            <a:ext cx="20664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accent1">
                    <a:lumMod val="50000"/>
                  </a:schemeClr>
                </a:solidFill>
              </a:rPr>
              <a:t>saluer, se présenter</a:t>
            </a:r>
          </a:p>
        </p:txBody>
      </p:sp>
      <p:sp>
        <p:nvSpPr>
          <p:cNvPr id="28" name="ZoneTexte 27"/>
          <p:cNvSpPr txBox="1"/>
          <p:nvPr/>
        </p:nvSpPr>
        <p:spPr>
          <a:xfrm>
            <a:off x="5845834" y="5049803"/>
            <a:ext cx="13034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accent1">
                    <a:lumMod val="50000"/>
                  </a:schemeClr>
                </a:solidFill>
              </a:rPr>
              <a:t>turc, turque</a:t>
            </a:r>
          </a:p>
        </p:txBody>
      </p:sp>
      <p:sp>
        <p:nvSpPr>
          <p:cNvPr id="29" name="ZoneTexte 28"/>
          <p:cNvSpPr txBox="1"/>
          <p:nvPr/>
        </p:nvSpPr>
        <p:spPr>
          <a:xfrm>
            <a:off x="5845834" y="5234469"/>
            <a:ext cx="959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accent1">
                    <a:lumMod val="50000"/>
                  </a:schemeClr>
                </a:solidFill>
              </a:rPr>
              <a:t>je + être</a:t>
            </a:r>
          </a:p>
        </p:txBody>
      </p:sp>
      <p:sp>
        <p:nvSpPr>
          <p:cNvPr id="30" name="ZoneTexte 29"/>
          <p:cNvSpPr txBox="1"/>
          <p:nvPr/>
        </p:nvSpPr>
        <p:spPr>
          <a:xfrm>
            <a:off x="5845834" y="5419135"/>
            <a:ext cx="14745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accent1">
                    <a:lumMod val="50000"/>
                  </a:schemeClr>
                </a:solidFill>
              </a:rPr>
              <a:t>bonjour, salut</a:t>
            </a:r>
          </a:p>
        </p:txBody>
      </p:sp>
      <p:sp>
        <p:nvSpPr>
          <p:cNvPr id="31" name="ZoneTexte 30"/>
          <p:cNvSpPr txBox="1"/>
          <p:nvPr/>
        </p:nvSpPr>
        <p:spPr>
          <a:xfrm>
            <a:off x="5845834" y="5729198"/>
            <a:ext cx="929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accent1">
                    <a:lumMod val="50000"/>
                  </a:schemeClr>
                </a:solidFill>
              </a:rPr>
              <a:t>tu/vous</a:t>
            </a:r>
          </a:p>
        </p:txBody>
      </p:sp>
      <p:sp>
        <p:nvSpPr>
          <p:cNvPr id="32" name="ZoneTexte 31"/>
          <p:cNvSpPr txBox="1"/>
          <p:nvPr/>
        </p:nvSpPr>
        <p:spPr>
          <a:xfrm>
            <a:off x="5845834" y="6260068"/>
            <a:ext cx="16988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accent1">
                    <a:lumMod val="50000"/>
                  </a:schemeClr>
                </a:solidFill>
              </a:rPr>
              <a:t>d’abord/ensuite</a:t>
            </a:r>
          </a:p>
        </p:txBody>
      </p:sp>
      <p:sp>
        <p:nvSpPr>
          <p:cNvPr id="33" name="ZoneTexte 32"/>
          <p:cNvSpPr txBox="1"/>
          <p:nvPr/>
        </p:nvSpPr>
        <p:spPr>
          <a:xfrm>
            <a:off x="5845834" y="6087070"/>
            <a:ext cx="28853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accent1">
                    <a:lumMod val="50000"/>
                  </a:schemeClr>
                </a:solidFill>
              </a:rPr>
              <a:t>donner infos sur nationalité</a:t>
            </a:r>
          </a:p>
        </p:txBody>
      </p:sp>
      <p:sp>
        <p:nvSpPr>
          <p:cNvPr id="34" name="Ellipse 33"/>
          <p:cNvSpPr/>
          <p:nvPr/>
        </p:nvSpPr>
        <p:spPr>
          <a:xfrm rot="313337">
            <a:off x="2503002" y="762000"/>
            <a:ext cx="3962400" cy="1600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138" name="Groupe 137"/>
          <p:cNvGrpSpPr/>
          <p:nvPr/>
        </p:nvGrpSpPr>
        <p:grpSpPr>
          <a:xfrm>
            <a:off x="3106137" y="1066800"/>
            <a:ext cx="2743200" cy="990600"/>
            <a:chOff x="3106137" y="1066800"/>
            <a:chExt cx="2743200" cy="990600"/>
          </a:xfrm>
        </p:grpSpPr>
        <p:sp>
          <p:nvSpPr>
            <p:cNvPr id="35" name="Ellipse 34"/>
            <p:cNvSpPr/>
            <p:nvPr/>
          </p:nvSpPr>
          <p:spPr>
            <a:xfrm>
              <a:off x="3106137" y="1066800"/>
              <a:ext cx="2743200" cy="9906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37" name="Connecteur droit 36"/>
            <p:cNvCxnSpPr/>
            <p:nvPr/>
          </p:nvCxnSpPr>
          <p:spPr>
            <a:xfrm flipH="1">
              <a:off x="4031916" y="1104900"/>
              <a:ext cx="10929" cy="927100"/>
            </a:xfrm>
            <a:prstGeom prst="line">
              <a:avLst/>
            </a:prstGeom>
            <a:ln w="25400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Connecteur droit 39"/>
            <p:cNvCxnSpPr/>
            <p:nvPr/>
          </p:nvCxnSpPr>
          <p:spPr>
            <a:xfrm>
              <a:off x="4953000" y="1104900"/>
              <a:ext cx="4011" cy="921753"/>
            </a:xfrm>
            <a:prstGeom prst="line">
              <a:avLst/>
            </a:prstGeom>
            <a:ln w="25400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Connecteur droit 40"/>
            <p:cNvCxnSpPr/>
            <p:nvPr/>
          </p:nvCxnSpPr>
          <p:spPr>
            <a:xfrm>
              <a:off x="3200400" y="1371600"/>
              <a:ext cx="838200" cy="0"/>
            </a:xfrm>
            <a:prstGeom prst="line">
              <a:avLst/>
            </a:prstGeom>
            <a:ln w="25400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Connecteur droit 42"/>
            <p:cNvCxnSpPr/>
            <p:nvPr/>
          </p:nvCxnSpPr>
          <p:spPr>
            <a:xfrm>
              <a:off x="4042843" y="1176867"/>
              <a:ext cx="910157" cy="0"/>
            </a:xfrm>
            <a:prstGeom prst="line">
              <a:avLst/>
            </a:prstGeom>
            <a:ln w="25400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Connecteur droit 43"/>
            <p:cNvCxnSpPr/>
            <p:nvPr/>
          </p:nvCxnSpPr>
          <p:spPr>
            <a:xfrm>
              <a:off x="3134952" y="1676400"/>
              <a:ext cx="903648" cy="0"/>
            </a:xfrm>
            <a:prstGeom prst="line">
              <a:avLst/>
            </a:prstGeom>
            <a:ln w="25400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Connecteur droit 44"/>
            <p:cNvCxnSpPr/>
            <p:nvPr/>
          </p:nvCxnSpPr>
          <p:spPr>
            <a:xfrm>
              <a:off x="4038600" y="1432279"/>
              <a:ext cx="914400" cy="0"/>
            </a:xfrm>
            <a:prstGeom prst="line">
              <a:avLst/>
            </a:prstGeom>
            <a:ln w="25400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Connecteur droit 45"/>
            <p:cNvCxnSpPr/>
            <p:nvPr/>
          </p:nvCxnSpPr>
          <p:spPr>
            <a:xfrm>
              <a:off x="4038600" y="1559985"/>
              <a:ext cx="914400" cy="2115"/>
            </a:xfrm>
            <a:prstGeom prst="line">
              <a:avLst/>
            </a:prstGeom>
            <a:ln w="25400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Connecteur droit 46"/>
            <p:cNvCxnSpPr/>
            <p:nvPr/>
          </p:nvCxnSpPr>
          <p:spPr>
            <a:xfrm>
              <a:off x="4030133" y="1687691"/>
              <a:ext cx="922867" cy="0"/>
            </a:xfrm>
            <a:prstGeom prst="line">
              <a:avLst/>
            </a:prstGeom>
            <a:ln w="25400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Connecteur droit 47"/>
            <p:cNvCxnSpPr/>
            <p:nvPr/>
          </p:nvCxnSpPr>
          <p:spPr>
            <a:xfrm>
              <a:off x="4042843" y="1815396"/>
              <a:ext cx="910157" cy="0"/>
            </a:xfrm>
            <a:prstGeom prst="line">
              <a:avLst/>
            </a:prstGeom>
            <a:ln w="25400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Connecteur droit 48"/>
            <p:cNvCxnSpPr/>
            <p:nvPr/>
          </p:nvCxnSpPr>
          <p:spPr>
            <a:xfrm>
              <a:off x="4030133" y="1943100"/>
              <a:ext cx="922867" cy="0"/>
            </a:xfrm>
            <a:prstGeom prst="line">
              <a:avLst/>
            </a:prstGeom>
            <a:ln w="25400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Connecteur droit 49"/>
            <p:cNvCxnSpPr/>
            <p:nvPr/>
          </p:nvCxnSpPr>
          <p:spPr>
            <a:xfrm>
              <a:off x="4038600" y="1304573"/>
              <a:ext cx="914400" cy="0"/>
            </a:xfrm>
            <a:prstGeom prst="line">
              <a:avLst/>
            </a:prstGeom>
            <a:ln w="25400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Connecteur droit 50"/>
            <p:cNvCxnSpPr>
              <a:endCxn id="35" idx="6"/>
            </p:cNvCxnSpPr>
            <p:nvPr/>
          </p:nvCxnSpPr>
          <p:spPr>
            <a:xfrm>
              <a:off x="4972328" y="1559985"/>
              <a:ext cx="877009" cy="2115"/>
            </a:xfrm>
            <a:prstGeom prst="line">
              <a:avLst/>
            </a:prstGeom>
            <a:ln w="25400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Connecteur droit 51"/>
            <p:cNvCxnSpPr/>
            <p:nvPr/>
          </p:nvCxnSpPr>
          <p:spPr>
            <a:xfrm flipV="1">
              <a:off x="5410832" y="1570456"/>
              <a:ext cx="0" cy="361950"/>
            </a:xfrm>
            <a:prstGeom prst="line">
              <a:avLst/>
            </a:prstGeom>
            <a:ln w="25400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44" name="Connecteur droit 143"/>
          <p:cNvCxnSpPr/>
          <p:nvPr/>
        </p:nvCxnSpPr>
        <p:spPr>
          <a:xfrm flipH="1">
            <a:off x="1191775" y="1570456"/>
            <a:ext cx="1368881" cy="21580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Connecteur droit 144"/>
          <p:cNvCxnSpPr>
            <a:stCxn id="35" idx="3"/>
          </p:cNvCxnSpPr>
          <p:nvPr/>
        </p:nvCxnSpPr>
        <p:spPr>
          <a:xfrm flipH="1">
            <a:off x="2619766" y="1912330"/>
            <a:ext cx="888103" cy="18162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Connecteur droit 146"/>
          <p:cNvCxnSpPr/>
          <p:nvPr/>
        </p:nvCxnSpPr>
        <p:spPr>
          <a:xfrm>
            <a:off x="3733800" y="1562100"/>
            <a:ext cx="228600" cy="16440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Connecteur droit 148"/>
          <p:cNvCxnSpPr/>
          <p:nvPr/>
        </p:nvCxnSpPr>
        <p:spPr>
          <a:xfrm>
            <a:off x="4114800" y="1104900"/>
            <a:ext cx="369402" cy="26701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Connecteur droit 151"/>
          <p:cNvCxnSpPr/>
          <p:nvPr/>
        </p:nvCxnSpPr>
        <p:spPr>
          <a:xfrm flipH="1">
            <a:off x="4925908" y="1700577"/>
            <a:ext cx="328514" cy="24814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Connecteur droit 154"/>
          <p:cNvCxnSpPr/>
          <p:nvPr/>
        </p:nvCxnSpPr>
        <p:spPr>
          <a:xfrm>
            <a:off x="3810000" y="1304573"/>
            <a:ext cx="152400" cy="19015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Connecteur droit 157"/>
          <p:cNvCxnSpPr/>
          <p:nvPr/>
        </p:nvCxnSpPr>
        <p:spPr>
          <a:xfrm>
            <a:off x="3733800" y="1815396"/>
            <a:ext cx="228600" cy="13907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Connecteur droit 160"/>
          <p:cNvCxnSpPr/>
          <p:nvPr/>
        </p:nvCxnSpPr>
        <p:spPr>
          <a:xfrm flipH="1">
            <a:off x="4925908" y="1676400"/>
            <a:ext cx="712892" cy="25056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Connecteur droit 162"/>
          <p:cNvCxnSpPr/>
          <p:nvPr/>
        </p:nvCxnSpPr>
        <p:spPr>
          <a:xfrm flipH="1">
            <a:off x="4925908" y="1377937"/>
            <a:ext cx="226912" cy="28041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Connecteur droit 165"/>
          <p:cNvCxnSpPr/>
          <p:nvPr/>
        </p:nvCxnSpPr>
        <p:spPr>
          <a:xfrm flipH="1">
            <a:off x="4497921" y="1902923"/>
            <a:ext cx="217687" cy="18720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Connecteur droit 166"/>
          <p:cNvCxnSpPr/>
          <p:nvPr/>
        </p:nvCxnSpPr>
        <p:spPr>
          <a:xfrm flipH="1">
            <a:off x="4497921" y="1755122"/>
            <a:ext cx="155655" cy="20198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Connecteur droit 167"/>
          <p:cNvCxnSpPr/>
          <p:nvPr/>
        </p:nvCxnSpPr>
        <p:spPr>
          <a:xfrm flipH="1">
            <a:off x="4491566" y="1636912"/>
            <a:ext cx="84679" cy="21186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Connecteur droit 168"/>
          <p:cNvCxnSpPr/>
          <p:nvPr/>
        </p:nvCxnSpPr>
        <p:spPr>
          <a:xfrm>
            <a:off x="4495800" y="1514022"/>
            <a:ext cx="2121" cy="22339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Connecteur droit 169"/>
          <p:cNvCxnSpPr/>
          <p:nvPr/>
        </p:nvCxnSpPr>
        <p:spPr>
          <a:xfrm>
            <a:off x="4387997" y="1371600"/>
            <a:ext cx="109924" cy="24034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Connecteur droit 170"/>
          <p:cNvCxnSpPr/>
          <p:nvPr/>
        </p:nvCxnSpPr>
        <p:spPr>
          <a:xfrm>
            <a:off x="4284428" y="1253744"/>
            <a:ext cx="207138" cy="25212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Connecteur droit 183"/>
          <p:cNvCxnSpPr/>
          <p:nvPr/>
        </p:nvCxnSpPr>
        <p:spPr>
          <a:xfrm flipH="1">
            <a:off x="4497921" y="1996509"/>
            <a:ext cx="302679" cy="17784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Connecteur droit 192"/>
          <p:cNvCxnSpPr/>
          <p:nvPr/>
        </p:nvCxnSpPr>
        <p:spPr>
          <a:xfrm>
            <a:off x="1677485" y="3068603"/>
            <a:ext cx="0" cy="380568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Connecteur droit 193"/>
          <p:cNvCxnSpPr/>
          <p:nvPr/>
        </p:nvCxnSpPr>
        <p:spPr>
          <a:xfrm>
            <a:off x="3654405" y="3068603"/>
            <a:ext cx="15335" cy="378939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Connecteur droit 194"/>
          <p:cNvCxnSpPr/>
          <p:nvPr/>
        </p:nvCxnSpPr>
        <p:spPr>
          <a:xfrm>
            <a:off x="5825738" y="3068603"/>
            <a:ext cx="0" cy="380568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Connecteur droit 200"/>
          <p:cNvCxnSpPr/>
          <p:nvPr/>
        </p:nvCxnSpPr>
        <p:spPr>
          <a:xfrm>
            <a:off x="0" y="3068603"/>
            <a:ext cx="9144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Connecteur droit 203"/>
          <p:cNvCxnSpPr/>
          <p:nvPr/>
        </p:nvCxnSpPr>
        <p:spPr>
          <a:xfrm>
            <a:off x="0" y="4876800"/>
            <a:ext cx="9144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6" name="Titre 1"/>
          <p:cNvSpPr txBox="1">
            <a:spLocks/>
          </p:cNvSpPr>
          <p:nvPr/>
        </p:nvSpPr>
        <p:spPr>
          <a:xfrm>
            <a:off x="428596" y="0"/>
            <a:ext cx="8229600" cy="1399032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fr-FR" dirty="0">
                <a:solidFill>
                  <a:schemeClr val="accent1"/>
                </a:solidFill>
                <a:ea typeface="MS Mincho"/>
                <a:cs typeface="Arial" pitchFamily="34" charset="0"/>
              </a:rPr>
              <a:t>Didactique</a:t>
            </a:r>
          </a:p>
        </p:txBody>
      </p:sp>
      <p:sp>
        <p:nvSpPr>
          <p:cNvPr id="207" name="ZoneTexte 206"/>
          <p:cNvSpPr txBox="1"/>
          <p:nvPr/>
        </p:nvSpPr>
        <p:spPr>
          <a:xfrm>
            <a:off x="76200" y="3666925"/>
            <a:ext cx="15239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accent1">
                    <a:lumMod val="50000"/>
                  </a:schemeClr>
                </a:solidFill>
              </a:rPr>
              <a:t>COMPÉTENCE GÉNÉRALE</a:t>
            </a:r>
          </a:p>
        </p:txBody>
      </p:sp>
      <p:sp>
        <p:nvSpPr>
          <p:cNvPr id="208" name="ZoneTexte 207"/>
          <p:cNvSpPr txBox="1"/>
          <p:nvPr/>
        </p:nvSpPr>
        <p:spPr>
          <a:xfrm>
            <a:off x="1683584" y="3666925"/>
            <a:ext cx="19708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accent1">
                    <a:lumMod val="50000"/>
                  </a:schemeClr>
                </a:solidFill>
              </a:rPr>
              <a:t>COMPÉTENCE COMMUNICATIVE</a:t>
            </a:r>
          </a:p>
        </p:txBody>
      </p:sp>
      <p:sp>
        <p:nvSpPr>
          <p:cNvPr id="209" name="ZoneTexte 208"/>
          <p:cNvSpPr txBox="1"/>
          <p:nvPr/>
        </p:nvSpPr>
        <p:spPr>
          <a:xfrm>
            <a:off x="3665923" y="3253269"/>
            <a:ext cx="15295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accent1">
                    <a:lumMod val="50000"/>
                  </a:schemeClr>
                </a:solidFill>
              </a:rPr>
              <a:t>LINGUISTIQUE</a:t>
            </a:r>
          </a:p>
        </p:txBody>
      </p:sp>
      <p:sp>
        <p:nvSpPr>
          <p:cNvPr id="210" name="ZoneTexte 209"/>
          <p:cNvSpPr txBox="1"/>
          <p:nvPr/>
        </p:nvSpPr>
        <p:spPr>
          <a:xfrm>
            <a:off x="3665923" y="3755540"/>
            <a:ext cx="21210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accent1">
                    <a:lumMod val="50000"/>
                  </a:schemeClr>
                </a:solidFill>
              </a:rPr>
              <a:t>SOCIOLINGUISTIQUE</a:t>
            </a:r>
          </a:p>
        </p:txBody>
      </p:sp>
      <p:sp>
        <p:nvSpPr>
          <p:cNvPr id="211" name="ZoneTexte 210"/>
          <p:cNvSpPr txBox="1"/>
          <p:nvPr/>
        </p:nvSpPr>
        <p:spPr>
          <a:xfrm>
            <a:off x="3665923" y="4182073"/>
            <a:ext cx="16028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accent1">
                    <a:lumMod val="50000"/>
                  </a:schemeClr>
                </a:solidFill>
              </a:rPr>
              <a:t>PRAGMATIQUE</a:t>
            </a:r>
          </a:p>
        </p:txBody>
      </p:sp>
      <p:sp>
        <p:nvSpPr>
          <p:cNvPr id="212" name="ZoneTexte 211"/>
          <p:cNvSpPr txBox="1"/>
          <p:nvPr/>
        </p:nvSpPr>
        <p:spPr>
          <a:xfrm>
            <a:off x="5845834" y="3068603"/>
            <a:ext cx="2821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accent1">
                    <a:lumMod val="50000"/>
                  </a:schemeClr>
                </a:solidFill>
              </a:rPr>
              <a:t>ORTHOGRAPHE/ORTHOÉPIE</a:t>
            </a:r>
          </a:p>
        </p:txBody>
      </p:sp>
      <p:sp>
        <p:nvSpPr>
          <p:cNvPr id="213" name="ZoneTexte 212"/>
          <p:cNvSpPr txBox="1"/>
          <p:nvPr/>
        </p:nvSpPr>
        <p:spPr>
          <a:xfrm>
            <a:off x="5845834" y="3253269"/>
            <a:ext cx="19693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accent1">
                    <a:lumMod val="50000"/>
                  </a:schemeClr>
                </a:solidFill>
              </a:rPr>
              <a:t>MORPHO-SYNTAXE</a:t>
            </a:r>
          </a:p>
        </p:txBody>
      </p:sp>
      <p:sp>
        <p:nvSpPr>
          <p:cNvPr id="214" name="ZoneTexte 213"/>
          <p:cNvSpPr txBox="1"/>
          <p:nvPr/>
        </p:nvSpPr>
        <p:spPr>
          <a:xfrm>
            <a:off x="5845834" y="3437935"/>
            <a:ext cx="21991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accent1">
                    <a:lumMod val="50000"/>
                  </a:schemeClr>
                </a:solidFill>
              </a:rPr>
              <a:t>LEXICO-SÉMANTIQUE</a:t>
            </a:r>
          </a:p>
        </p:txBody>
      </p:sp>
      <p:sp>
        <p:nvSpPr>
          <p:cNvPr id="215" name="ZoneTexte 214"/>
          <p:cNvSpPr txBox="1"/>
          <p:nvPr/>
        </p:nvSpPr>
        <p:spPr>
          <a:xfrm>
            <a:off x="5845834" y="3747998"/>
            <a:ext cx="112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accent1">
                    <a:lumMod val="50000"/>
                  </a:schemeClr>
                </a:solidFill>
              </a:rPr>
              <a:t>SPEAKING</a:t>
            </a:r>
          </a:p>
        </p:txBody>
      </p:sp>
      <p:sp>
        <p:nvSpPr>
          <p:cNvPr id="216" name="ZoneTexte 215"/>
          <p:cNvSpPr txBox="1"/>
          <p:nvPr/>
        </p:nvSpPr>
        <p:spPr>
          <a:xfrm>
            <a:off x="5845834" y="4278868"/>
            <a:ext cx="24000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accent1">
                    <a:lumMod val="50000"/>
                  </a:schemeClr>
                </a:solidFill>
              </a:rPr>
              <a:t>COHÉRENCE-COHÉSION</a:t>
            </a:r>
          </a:p>
        </p:txBody>
      </p:sp>
      <p:sp>
        <p:nvSpPr>
          <p:cNvPr id="217" name="ZoneTexte 216"/>
          <p:cNvSpPr txBox="1"/>
          <p:nvPr/>
        </p:nvSpPr>
        <p:spPr>
          <a:xfrm>
            <a:off x="5845834" y="4105870"/>
            <a:ext cx="1291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accent1">
                    <a:lumMod val="50000"/>
                  </a:schemeClr>
                </a:solidFill>
              </a:rPr>
              <a:t>FONCTIONS</a:t>
            </a:r>
          </a:p>
        </p:txBody>
      </p:sp>
      <p:sp>
        <p:nvSpPr>
          <p:cNvPr id="60" name="ZoneTexte 59"/>
          <p:cNvSpPr txBox="1"/>
          <p:nvPr/>
        </p:nvSpPr>
        <p:spPr>
          <a:xfrm>
            <a:off x="7497744" y="6497096"/>
            <a:ext cx="16337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Hymes</a:t>
            </a:r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(1967)</a:t>
            </a:r>
          </a:p>
        </p:txBody>
      </p:sp>
      <p:sp>
        <p:nvSpPr>
          <p:cNvPr id="63" name="Triangle isocèle 62"/>
          <p:cNvSpPr/>
          <p:nvPr/>
        </p:nvSpPr>
        <p:spPr>
          <a:xfrm>
            <a:off x="2278519" y="127901"/>
            <a:ext cx="682493" cy="582616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2517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5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5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500"/>
                            </p:stCondLst>
                            <p:childTnLst>
                              <p:par>
                                <p:cTn id="5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000"/>
                            </p:stCondLst>
                            <p:childTnLst>
                              <p:par>
                                <p:cTn id="5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500"/>
                            </p:stCondLst>
                            <p:childTnLst>
                              <p:par>
                                <p:cTn id="7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000"/>
                            </p:stCondLst>
                            <p:childTnLst>
                              <p:par>
                                <p:cTn id="7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2500"/>
                            </p:stCondLst>
                            <p:childTnLst>
                              <p:par>
                                <p:cTn id="7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3000"/>
                            </p:stCondLst>
                            <p:childTnLst>
                              <p:par>
                                <p:cTn id="8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3500"/>
                            </p:stCondLst>
                            <p:childTnLst>
                              <p:par>
                                <p:cTn id="8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4000"/>
                            </p:stCondLst>
                            <p:childTnLst>
                              <p:par>
                                <p:cTn id="9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4500"/>
                            </p:stCondLst>
                            <p:childTnLst>
                              <p:par>
                                <p:cTn id="9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500"/>
                            </p:stCondLst>
                            <p:childTnLst>
                              <p:par>
                                <p:cTn id="10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500"/>
                            </p:stCondLst>
                            <p:childTnLst>
                              <p:par>
                                <p:cTn id="1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1000"/>
                            </p:stCondLst>
                            <p:childTnLst>
                              <p:par>
                                <p:cTn id="1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1500"/>
                            </p:stCondLst>
                            <p:childTnLst>
                              <p:par>
                                <p:cTn id="1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2000"/>
                            </p:stCondLst>
                            <p:childTnLst>
                              <p:par>
                                <p:cTn id="1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2500"/>
                            </p:stCondLst>
                            <p:childTnLst>
                              <p:par>
                                <p:cTn id="1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3000"/>
                            </p:stCondLst>
                            <p:childTnLst>
                              <p:par>
                                <p:cTn id="1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3500"/>
                            </p:stCondLst>
                            <p:childTnLst>
                              <p:par>
                                <p:cTn id="1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4000"/>
                            </p:stCondLst>
                            <p:childTnLst>
                              <p:par>
                                <p:cTn id="1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4500"/>
                            </p:stCondLst>
                            <p:childTnLst>
                              <p:par>
                                <p:cTn id="15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5000"/>
                            </p:stCondLst>
                            <p:childTnLst>
                              <p:par>
                                <p:cTn id="16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5500"/>
                            </p:stCondLst>
                            <p:childTnLst>
                              <p:par>
                                <p:cTn id="16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6000"/>
                            </p:stCondLst>
                            <p:childTnLst>
                              <p:par>
                                <p:cTn id="17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6500"/>
                            </p:stCondLst>
                            <p:childTnLst>
                              <p:par>
                                <p:cTn id="17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8" grpId="0" animBg="1"/>
      <p:bldP spid="23" grpId="0"/>
      <p:bldP spid="24" grpId="0"/>
      <p:bldP spid="28" grpId="0"/>
      <p:bldP spid="29" grpId="0"/>
      <p:bldP spid="30" grpId="0"/>
      <p:bldP spid="31" grpId="0"/>
      <p:bldP spid="32" grpId="0"/>
      <p:bldP spid="33" grpId="0"/>
      <p:bldP spid="34" grpId="0" animBg="1"/>
      <p:bldP spid="207" grpId="0"/>
      <p:bldP spid="208" grpId="0"/>
      <p:bldP spid="209" grpId="0"/>
      <p:bldP spid="210" grpId="0"/>
      <p:bldP spid="211" grpId="0"/>
      <p:bldP spid="212" grpId="0"/>
      <p:bldP spid="213" grpId="0"/>
      <p:bldP spid="214" grpId="0"/>
      <p:bldP spid="215" grpId="0"/>
      <p:bldP spid="216" grpId="0"/>
      <p:bldP spid="21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1648</TotalTime>
  <Words>1548</Words>
  <Application>Microsoft Office PowerPoint</Application>
  <PresentationFormat>Affichage à l'écran (4:3)</PresentationFormat>
  <Paragraphs>322</Paragraphs>
  <Slides>30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30</vt:i4>
      </vt:variant>
    </vt:vector>
  </HeadingPairs>
  <TitlesOfParts>
    <vt:vector size="36" baseType="lpstr">
      <vt:lpstr>Arial</vt:lpstr>
      <vt:lpstr>Wingdings</vt:lpstr>
      <vt:lpstr>FontAwesome</vt:lpstr>
      <vt:lpstr>Calibri</vt:lpstr>
      <vt:lpstr>MS Mincho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Points de convergence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Olivier</dc:creator>
  <cp:lastModifiedBy>Olivier Delhaye</cp:lastModifiedBy>
  <cp:revision>115</cp:revision>
  <dcterms:created xsi:type="dcterms:W3CDTF">2006-08-16T00:00:00Z</dcterms:created>
  <dcterms:modified xsi:type="dcterms:W3CDTF">2026-03-15T20:40:43Z</dcterms:modified>
</cp:coreProperties>
</file>