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87" r:id="rId4"/>
    <p:sldId id="288" r:id="rId5"/>
    <p:sldId id="289" r:id="rId6"/>
    <p:sldId id="290" r:id="rId7"/>
    <p:sldId id="291" r:id="rId8"/>
    <p:sldId id="292" r:id="rId9"/>
    <p:sldId id="294" r:id="rId10"/>
    <p:sldId id="260" r:id="rId11"/>
    <p:sldId id="261" r:id="rId12"/>
    <p:sldId id="262" r:id="rId13"/>
    <p:sldId id="295" r:id="rId14"/>
    <p:sldId id="263" r:id="rId15"/>
    <p:sldId id="298" r:id="rId16"/>
    <p:sldId id="264" r:id="rId17"/>
    <p:sldId id="265" r:id="rId18"/>
    <p:sldId id="266" r:id="rId19"/>
    <p:sldId id="267" r:id="rId20"/>
    <p:sldId id="268" r:id="rId21"/>
    <p:sldId id="296" r:id="rId22"/>
    <p:sldId id="297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Mistral" panose="03090702030407020403" pitchFamily="66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6" autoAdjust="0"/>
    <p:restoredTop sz="94660"/>
  </p:normalViewPr>
  <p:slideViewPr>
    <p:cSldViewPr snapToGrid="0">
      <p:cViewPr>
        <p:scale>
          <a:sx n="62" d="100"/>
          <a:sy n="62" d="100"/>
        </p:scale>
        <p:origin x="2448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5EC1B-1A38-4A23-A192-B44FDB457E3E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4C196-6968-4347-AFB1-D79E808A2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43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4C196-6968-4347-AFB1-D79E808A28E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28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4C196-6968-4347-AFB1-D79E808A28E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89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08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81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16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47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86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26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347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399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80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75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0B320-F381-4F20-AEB3-67AD55BB252C}" type="datetimeFigureOut">
              <a:rPr lang="fr-FR" smtClean="0"/>
              <a:t>21/12/2016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733FF-AF39-4016-937B-7EBCC9BDBE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90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o.gl/NU0hGi" TargetMode="External"/><Relationship Id="rId5" Type="http://schemas.openxmlformats.org/officeDocument/2006/relationships/image" Target="../media/image40.png"/><Relationship Id="rId4" Type="http://schemas.openxmlformats.org/officeDocument/2006/relationships/hyperlink" Target="https://creativecommons.org/licens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87221" y="3581108"/>
            <a:ext cx="5620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>
                <a:solidFill>
                  <a:schemeClr val="accent5">
                    <a:lumMod val="50000"/>
                  </a:schemeClr>
                </a:solidFill>
              </a:rPr>
              <a:t>Bonnes pratiques</a:t>
            </a:r>
            <a:endParaRPr lang="fr-FR" sz="6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-1"/>
            <a:ext cx="3609975" cy="6858001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087221" y="5514912"/>
            <a:ext cx="3106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Olivier Delhaye  </a:t>
            </a:r>
            <a:b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Didacticien des langues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87221" y="4247928"/>
            <a:ext cx="51283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>
                <a:solidFill>
                  <a:schemeClr val="accent5">
                    <a:lumMod val="50000"/>
                  </a:schemeClr>
                </a:solidFill>
              </a:rPr>
              <a:t>docimologiques</a:t>
            </a:r>
            <a:endParaRPr lang="fr-FR" sz="6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1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9563"/>
            <a:ext cx="11277600" cy="623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53353" y="4015582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0530753" y="4549665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509588"/>
            <a:ext cx="11106150" cy="583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073303" y="5425282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619500"/>
            <a:ext cx="12192000" cy="3238500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9428">
            <a:off x="605805" y="197139"/>
            <a:ext cx="4482876" cy="647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6064424" y="4970951"/>
            <a:ext cx="1732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Formulaire </a:t>
            </a:r>
            <a:br>
              <a:rPr lang="fr-FR" sz="2400" b="1" dirty="0" smtClean="0"/>
            </a:br>
            <a:r>
              <a:rPr lang="fr-FR" sz="2400" b="1" dirty="0" smtClean="0"/>
              <a:t>de réponses</a:t>
            </a:r>
            <a:endParaRPr lang="fr-FR" sz="2400" b="1" dirty="0"/>
          </a:p>
        </p:txBody>
      </p:sp>
      <p:sp>
        <p:nvSpPr>
          <p:cNvPr id="6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12/20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57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51489" y="2160443"/>
            <a:ext cx="7005508" cy="312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Critères pour le choix des documents d’exploitation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Authenticité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Étendue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Domaine professionnel des candidats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Adéquation aux publics potentiels d’apprenants </a:t>
            </a:r>
          </a:p>
          <a:p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2400" i="1" dirty="0" smtClean="0">
                <a:solidFill>
                  <a:schemeClr val="accent5">
                    <a:lumMod val="50000"/>
                  </a:schemeClr>
                </a:solidFill>
              </a:rPr>
              <a:t>Attention aux tabous !</a:t>
            </a:r>
          </a:p>
          <a:p>
            <a:endParaRPr lang="fr-FR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3857625" cy="6858000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13/20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376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57625" cy="6858000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954088"/>
            <a:ext cx="2409825" cy="3315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138">
            <a:off x="5653266" y="356440"/>
            <a:ext cx="4462283" cy="6145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onnecteur droit 9"/>
          <p:cNvCxnSpPr/>
          <p:nvPr/>
        </p:nvCxnSpPr>
        <p:spPr>
          <a:xfrm>
            <a:off x="10020300" y="3324225"/>
            <a:ext cx="1495425" cy="1020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0020300" y="4026694"/>
            <a:ext cx="1495425" cy="317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9867900" y="4344500"/>
            <a:ext cx="1647825" cy="680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9867900" y="4344500"/>
            <a:ext cx="1647825" cy="1360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9906000" y="4344500"/>
            <a:ext cx="1609725" cy="1898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9944099" y="4344500"/>
            <a:ext cx="1571626" cy="94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 rot="173138">
            <a:off x="3631732" y="489691"/>
            <a:ext cx="1242716" cy="1711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977690">
            <a:off x="3260223" y="806492"/>
            <a:ext cx="1640126" cy="15611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556237">
            <a:off x="3655901" y="1540009"/>
            <a:ext cx="1640126" cy="156115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125545" y="2982221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557634" y="19950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N|B</a:t>
            </a:r>
            <a:endParaRPr lang="fr-FR" dirty="0"/>
          </a:p>
        </p:txBody>
      </p:sp>
      <p:sp>
        <p:nvSpPr>
          <p:cNvPr id="16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14/20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143486" y="1181884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?</a:t>
            </a:r>
            <a:endParaRPr lang="fr-F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475" y="580477"/>
            <a:ext cx="4244856" cy="595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3857625" cy="6858000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954088"/>
            <a:ext cx="2409825" cy="3315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Connecteur droit 2"/>
          <p:cNvCxnSpPr/>
          <p:nvPr/>
        </p:nvCxnSpPr>
        <p:spPr>
          <a:xfrm flipV="1">
            <a:off x="5406013" y="4267965"/>
            <a:ext cx="2007661" cy="590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5406013" y="4858796"/>
            <a:ext cx="3498836" cy="2477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406013" y="4858796"/>
            <a:ext cx="3498836" cy="908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9196793" y="921368"/>
            <a:ext cx="1640126" cy="156115"/>
          </a:xfrm>
          <a:prstGeom prst="rect">
            <a:avLst/>
          </a:prstGeom>
        </p:spPr>
      </p:pic>
      <p:sp>
        <p:nvSpPr>
          <p:cNvPr id="1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15/20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70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1816">
            <a:off x="8010865" y="694430"/>
            <a:ext cx="2807192" cy="581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3857625" cy="6858000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41" y="3010486"/>
            <a:ext cx="2300163" cy="316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359">
            <a:off x="5371999" y="312804"/>
            <a:ext cx="2801329" cy="579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3564115" y="1252025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[…]</a:t>
            </a:r>
            <a:endParaRPr lang="fr-FR" sz="2400" dirty="0"/>
          </a:p>
        </p:txBody>
      </p:sp>
      <p:sp>
        <p:nvSpPr>
          <p:cNvPr id="9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16/20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73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4859">
            <a:off x="7196269" y="295295"/>
            <a:ext cx="4443551" cy="614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4859">
            <a:off x="908011" y="295295"/>
            <a:ext cx="4433900" cy="614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llipse 3"/>
          <p:cNvSpPr/>
          <p:nvPr/>
        </p:nvSpPr>
        <p:spPr>
          <a:xfrm>
            <a:off x="7183815" y="4733035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5" name="Triangle isocèle 4"/>
          <p:cNvSpPr/>
          <p:nvPr/>
        </p:nvSpPr>
        <p:spPr>
          <a:xfrm rot="5400000" flipH="1">
            <a:off x="6210146" y="2832286"/>
            <a:ext cx="598493" cy="1066800"/>
          </a:xfrm>
          <a:prstGeom prst="triangle">
            <a:avLst>
              <a:gd name="adj" fmla="val 51667"/>
            </a:avLst>
          </a:prstGeom>
          <a:solidFill>
            <a:schemeClr val="accent5">
              <a:lumMod val="5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17/20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10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34375" y="0"/>
            <a:ext cx="3857625" cy="6858000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4908">
            <a:off x="1208002" y="1336430"/>
            <a:ext cx="4836756" cy="4462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919" y="757122"/>
            <a:ext cx="2442536" cy="5621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18/20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37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891">
            <a:off x="1523094" y="355722"/>
            <a:ext cx="4312164" cy="594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891">
            <a:off x="6066227" y="355721"/>
            <a:ext cx="4315730" cy="594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llipse 3"/>
          <p:cNvSpPr/>
          <p:nvPr/>
        </p:nvSpPr>
        <p:spPr>
          <a:xfrm>
            <a:off x="1176910" y="653405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19/20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1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27857" y="2828259"/>
            <a:ext cx="4795548" cy="3891516"/>
          </a:xfrm>
          <a:prstGeom prst="rect">
            <a:avLst/>
          </a:prstGeom>
          <a:solidFill>
            <a:schemeClr val="accent5">
              <a:lumMod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/>
          <p:cNvSpPr/>
          <p:nvPr/>
        </p:nvSpPr>
        <p:spPr>
          <a:xfrm rot="13286337">
            <a:off x="8918917" y="6242671"/>
            <a:ext cx="1448972" cy="745587"/>
          </a:xfrm>
          <a:prstGeom prst="triangle">
            <a:avLst>
              <a:gd name="adj" fmla="val 95045"/>
            </a:avLst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90" b="1"/>
          <a:stretch/>
        </p:blipFill>
        <p:spPr>
          <a:xfrm rot="21429063">
            <a:off x="996641" y="-1204785"/>
            <a:ext cx="3300823" cy="469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373" y="2241593"/>
            <a:ext cx="3091381" cy="4373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7134184" y="3804521"/>
            <a:ext cx="45029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Fonctions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Contextes, domaines, situations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Genres de discours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Répertoire grammatical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Répertoire lexical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rapèze 10"/>
          <p:cNvSpPr/>
          <p:nvPr/>
        </p:nvSpPr>
        <p:spPr>
          <a:xfrm rot="16200000">
            <a:off x="2487754" y="2179673"/>
            <a:ext cx="3891515" cy="5188689"/>
          </a:xfrm>
          <a:prstGeom prst="trapezoid">
            <a:avLst>
              <a:gd name="adj" fmla="val 36697"/>
            </a:avLst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134184" y="1637414"/>
            <a:ext cx="3964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Référentiel de compétences +</a:t>
            </a:r>
          </a:p>
          <a:p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Spécifications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3359888" y="1765005"/>
            <a:ext cx="3667969" cy="287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288428" y="6246133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  <a:t>Qui en définit les contenus ?</a:t>
            </a:r>
            <a:endParaRPr lang="fr-FR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2/20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584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logo twitter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58" y="476687"/>
            <a:ext cx="2925828" cy="5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20263"/>
            <a:ext cx="12192000" cy="6872000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975">
            <a:off x="7033846" y="299506"/>
            <a:ext cx="4502793" cy="621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64" y="1137924"/>
            <a:ext cx="3696216" cy="454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299257" y="2085298"/>
            <a:ext cx="12442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00" b="1" dirty="0" smtClean="0">
                <a:solidFill>
                  <a:schemeClr val="bg1"/>
                </a:solidFill>
              </a:rPr>
              <a:t>+</a:t>
            </a:r>
            <a:endParaRPr lang="fr-FR" sz="16600" b="1" dirty="0">
              <a:solidFill>
                <a:schemeClr val="bg1"/>
              </a:solidFill>
            </a:endParaRPr>
          </a:p>
        </p:txBody>
      </p:sp>
      <p:sp>
        <p:nvSpPr>
          <p:cNvPr id="6" name="Triangle isocèle 5"/>
          <p:cNvSpPr/>
          <p:nvPr/>
        </p:nvSpPr>
        <p:spPr>
          <a:xfrm rot="5400000" flipH="1">
            <a:off x="6072360" y="2832286"/>
            <a:ext cx="598493" cy="1066800"/>
          </a:xfrm>
          <a:prstGeom prst="triangle">
            <a:avLst>
              <a:gd name="adj" fmla="val 51667"/>
            </a:avLst>
          </a:prstGeom>
          <a:solidFill>
            <a:schemeClr val="accent5">
              <a:lumMod val="5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20/20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38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21" y="304518"/>
            <a:ext cx="9566032" cy="618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 rot="16200000">
            <a:off x="2605" y="5282466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POUR S’ENTRAÎNER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095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7038716" cy="6858000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6" descr="http://thumbs.dreamstime.com/t/main-tenant-le-t%C3%A9l%C3%A9phone-intelligent-avec-l-%C3%A9cran-vide-4545632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333999"/>
            <a:ext cx="22098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12770" y="5558005"/>
            <a:ext cx="21037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chemeClr val="accent5">
                    <a:lumMod val="50000"/>
                  </a:schemeClr>
                </a:solidFill>
              </a:rPr>
              <a:t>HTTPS://GOO.GL/NU0HGI</a:t>
            </a:r>
            <a:endParaRPr lang="fr-FR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17" descr="http://www.lib.umich.edu/files/services/copyright/cc-by-s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12068" y="6133544"/>
            <a:ext cx="1847011" cy="646226"/>
          </a:xfrm>
          <a:prstGeom prst="rect">
            <a:avLst/>
          </a:prstGeom>
          <a:noFill/>
        </p:spPr>
      </p:pic>
      <p:pic>
        <p:nvPicPr>
          <p:cNvPr id="2" name="Image 1">
            <a:hlinkClick r:id="rId6"/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78310" y="3679870"/>
            <a:ext cx="1914525" cy="19526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8697" y="5867462"/>
            <a:ext cx="227236" cy="2315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836608" y="0"/>
            <a:ext cx="2355391" cy="6858000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angle isocèle 19"/>
          <p:cNvSpPr/>
          <p:nvPr/>
        </p:nvSpPr>
        <p:spPr>
          <a:xfrm rot="13286337">
            <a:off x="8918917" y="6242671"/>
            <a:ext cx="1448972" cy="745587"/>
          </a:xfrm>
          <a:prstGeom prst="triangle">
            <a:avLst>
              <a:gd name="adj" fmla="val 95045"/>
            </a:avLst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61000" y="3610108"/>
            <a:ext cx="5676169" cy="189458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41722" y="500035"/>
            <a:ext cx="6381750" cy="26384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147182" y="276456"/>
            <a:ext cx="1707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POLITIQUES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8549" y="1462990"/>
            <a:ext cx="22624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DE L’ÉDUCATION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30772" y="1065630"/>
            <a:ext cx="19795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LINGUISTIQUE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99724" y="4088123"/>
            <a:ext cx="1802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NATIONALES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77549" y="5199022"/>
            <a:ext cx="28749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RECOMMANDATIONS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448767" y="3115416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EU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72555" y="3115415"/>
            <a:ext cx="699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COE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764" y="3497164"/>
            <a:ext cx="1501327" cy="11951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862" y="3497164"/>
            <a:ext cx="1796329" cy="118191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133736" y="5948456"/>
            <a:ext cx="1655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DIRECTIVES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113700" y="6246133"/>
            <a:ext cx="252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  <a:t>Quelle est la mission du jour ?</a:t>
            </a:r>
            <a:endParaRPr lang="fr-FR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sp>
        <p:nvSpPr>
          <p:cNvPr id="16" name="Triangle isocèle 15"/>
          <p:cNvSpPr/>
          <p:nvPr/>
        </p:nvSpPr>
        <p:spPr>
          <a:xfrm rot="10800000">
            <a:off x="3073775" y="-2442"/>
            <a:ext cx="3847452" cy="6858000"/>
          </a:xfrm>
          <a:prstGeom prst="triangle">
            <a:avLst>
              <a:gd name="adj" fmla="val 51667"/>
            </a:avLst>
          </a:prstGeom>
          <a:solidFill>
            <a:schemeClr val="accent5">
              <a:lumMod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" y="3115415"/>
            <a:ext cx="12192001" cy="2595047"/>
          </a:xfrm>
          <a:prstGeom prst="rect">
            <a:avLst/>
          </a:prstGeom>
          <a:solidFill>
            <a:schemeClr val="accent5">
              <a:lumMod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3/20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49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66" y="3088463"/>
            <a:ext cx="3947813" cy="285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riangle isocèle 31"/>
          <p:cNvSpPr/>
          <p:nvPr/>
        </p:nvSpPr>
        <p:spPr>
          <a:xfrm rot="13286337">
            <a:off x="9658354" y="6455981"/>
            <a:ext cx="1448972" cy="745587"/>
          </a:xfrm>
          <a:prstGeom prst="triangle">
            <a:avLst>
              <a:gd name="adj" fmla="val 95045"/>
            </a:avLst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12192000" cy="3581006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0573" y="706098"/>
            <a:ext cx="485100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Mission</a:t>
            </a:r>
          </a:p>
          <a:p>
            <a:pPr>
              <a:spcAft>
                <a:spcPts val="600"/>
              </a:spcAft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Concours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Maîtrise de la langue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Compétence didactique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Connaissance des programmes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547024" y="706098"/>
            <a:ext cx="383617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Modèles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Approches didactiques</a:t>
            </a:r>
            <a:b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contemporaines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Programmes scolaires</a:t>
            </a:r>
            <a:b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en ligne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696066" y="3032896"/>
            <a:ext cx="4327643" cy="2894718"/>
            <a:chOff x="7438159" y="706581"/>
            <a:chExt cx="4327643" cy="289471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8159" y="706581"/>
              <a:ext cx="3947813" cy="2287299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7922"/>
            <a:stretch/>
          </p:blipFill>
          <p:spPr>
            <a:xfrm>
              <a:off x="7720993" y="2960347"/>
              <a:ext cx="4044809" cy="640952"/>
            </a:xfrm>
            <a:prstGeom prst="rect">
              <a:avLst/>
            </a:prstGeom>
          </p:spPr>
        </p:pic>
      </p:grpSp>
      <p:cxnSp>
        <p:nvCxnSpPr>
          <p:cNvPr id="11" name="Connecteur droit 10"/>
          <p:cNvCxnSpPr/>
          <p:nvPr/>
        </p:nvCxnSpPr>
        <p:spPr>
          <a:xfrm>
            <a:off x="8798922" y="2428875"/>
            <a:ext cx="325895" cy="2891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8798922" y="2428875"/>
            <a:ext cx="1428930" cy="3249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8798922" y="2428875"/>
            <a:ext cx="1083101" cy="3249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696066" y="3032896"/>
            <a:ext cx="3947813" cy="2912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riangle isocèle 29"/>
          <p:cNvSpPr/>
          <p:nvPr/>
        </p:nvSpPr>
        <p:spPr>
          <a:xfrm rot="16200000" flipH="1">
            <a:off x="5390955" y="1447604"/>
            <a:ext cx="598493" cy="1066800"/>
          </a:xfrm>
          <a:prstGeom prst="triangle">
            <a:avLst>
              <a:gd name="adj" fmla="val 51667"/>
            </a:avLst>
          </a:prstGeom>
          <a:solidFill>
            <a:schemeClr val="accent5">
              <a:lumMod val="5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9592999" y="6246133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  <a:t>Quel modèle didactique ?</a:t>
            </a:r>
            <a:endParaRPr lang="fr-FR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709" y="229046"/>
            <a:ext cx="919936" cy="129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9" name="Connecteur droit 38"/>
          <p:cNvCxnSpPr/>
          <p:nvPr/>
        </p:nvCxnSpPr>
        <p:spPr>
          <a:xfrm flipV="1">
            <a:off x="10383202" y="1302707"/>
            <a:ext cx="715580" cy="221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4/20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783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isocèle 9"/>
          <p:cNvSpPr/>
          <p:nvPr/>
        </p:nvSpPr>
        <p:spPr>
          <a:xfrm rot="13286337">
            <a:off x="9959925" y="6182796"/>
            <a:ext cx="1448972" cy="745587"/>
          </a:xfrm>
          <a:prstGeom prst="triangle">
            <a:avLst>
              <a:gd name="adj" fmla="val 95045"/>
            </a:avLst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04986" y="685488"/>
            <a:ext cx="9324759" cy="477708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8395" y="5153680"/>
            <a:ext cx="3396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MODÈLE </a:t>
            </a:r>
            <a:b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DES COMPÉTENCES ACTIONNELLES ET COMMUNICATIONNELLES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-1"/>
            <a:ext cx="3609975" cy="6858001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10829925" y="504825"/>
            <a:ext cx="28575" cy="535305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9459855" y="6077009"/>
            <a:ext cx="2334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  <a:t>Comment passe-t-on </a:t>
            </a:r>
            <a:b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</a:br>
            <a: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  <a:t>aux tables de spécifications ?</a:t>
            </a:r>
            <a:endParaRPr lang="fr-FR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3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isocèle 11"/>
          <p:cNvSpPr/>
          <p:nvPr/>
        </p:nvSpPr>
        <p:spPr>
          <a:xfrm rot="13286337">
            <a:off x="663450" y="6186711"/>
            <a:ext cx="1448972" cy="745587"/>
          </a:xfrm>
          <a:prstGeom prst="triangle">
            <a:avLst>
              <a:gd name="adj" fmla="val 95045"/>
            </a:avLst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426" y="3664418"/>
            <a:ext cx="4815164" cy="317863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434">
            <a:off x="1771169" y="2002185"/>
            <a:ext cx="7363105" cy="404414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98795">
            <a:off x="370580" y="264101"/>
            <a:ext cx="7380050" cy="42453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34549" y="3721894"/>
            <a:ext cx="752475" cy="3499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35848" y="4550829"/>
            <a:ext cx="752475" cy="3499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44677" y="6201133"/>
            <a:ext cx="752475" cy="3499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93049" y="5792192"/>
            <a:ext cx="752475" cy="34998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85652" y="5800554"/>
            <a:ext cx="752475" cy="34998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32332" y="6117212"/>
            <a:ext cx="3605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  <a:t>Quelles doivent être les qualités métrologiques </a:t>
            </a:r>
            <a:b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</a:br>
            <a: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  <a:t>d’une activité d’évaluation ?</a:t>
            </a:r>
            <a:endParaRPr lang="fr-FR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72425" y="-1"/>
            <a:ext cx="4219575" cy="6858001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isocèle 10"/>
          <p:cNvSpPr/>
          <p:nvPr/>
        </p:nvSpPr>
        <p:spPr>
          <a:xfrm rot="13286337">
            <a:off x="9836046" y="6242671"/>
            <a:ext cx="1448972" cy="745587"/>
          </a:xfrm>
          <a:prstGeom prst="triangle">
            <a:avLst>
              <a:gd name="adj" fmla="val 95045"/>
            </a:avLst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2803">
            <a:off x="796203" y="516082"/>
            <a:ext cx="5299998" cy="587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811" y="3379255"/>
            <a:ext cx="2548803" cy="26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lipse 4"/>
          <p:cNvSpPr/>
          <p:nvPr/>
        </p:nvSpPr>
        <p:spPr>
          <a:xfrm>
            <a:off x="5286742" y="5392181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100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149624" y="1499964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</a:rPr>
              <a:t>3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834303" y="5044282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</a:rPr>
              <a:t>5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478775" y="2448386"/>
            <a:ext cx="1362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Contrôle</a:t>
            </a:r>
            <a:b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FIABILITÉ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892761" y="6246133"/>
            <a:ext cx="174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olidFill>
                  <a:srgbClr val="FF0000"/>
                </a:solidFill>
                <a:latin typeface="Mistral" panose="03090702030407020403" pitchFamily="66" charset="0"/>
              </a:rPr>
              <a:t>Quid de la validité ?</a:t>
            </a:r>
            <a:endParaRPr lang="fr-FR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634294" y="559536"/>
            <a:ext cx="1127051" cy="1127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</a:rPr>
              <a:t>2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13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7/20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1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67900" y="-1"/>
            <a:ext cx="2324100" cy="6858001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1495424"/>
            <a:ext cx="8795185" cy="36290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064509" y="4477211"/>
            <a:ext cx="17154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Contrôle</a:t>
            </a:r>
          </a:p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VALIDITÉ</a:t>
            </a:r>
          </a:p>
          <a:p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de construit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8/20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7187" y="2935886"/>
            <a:ext cx="467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</a:rPr>
              <a:t>Cahier des charges</a:t>
            </a:r>
          </a:p>
          <a:p>
            <a:pPr algn="ctr"/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</a:rPr>
              <a:t>Table des spécifications</a:t>
            </a:r>
            <a:endParaRPr lang="fr-FR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48375" y="-1"/>
            <a:ext cx="6143625" cy="6858001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riangle isocèle 4"/>
          <p:cNvSpPr/>
          <p:nvPr/>
        </p:nvSpPr>
        <p:spPr>
          <a:xfrm rot="10800000" flipH="1">
            <a:off x="5342192" y="2508128"/>
            <a:ext cx="1412366" cy="2517510"/>
          </a:xfrm>
          <a:prstGeom prst="triangle">
            <a:avLst>
              <a:gd name="adj" fmla="val 51667"/>
            </a:avLst>
          </a:prstGeom>
          <a:solidFill>
            <a:schemeClr val="accent5">
              <a:lumMod val="5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200877" y="6429803"/>
            <a:ext cx="681233" cy="365125"/>
          </a:xfrm>
        </p:spPr>
        <p:txBody>
          <a:bodyPr/>
          <a:lstStyle/>
          <a:p>
            <a:pPr algn="l"/>
            <a:r>
              <a:rPr lang="fr-FR" dirty="0" smtClean="0"/>
              <a:t>9/20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05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139</Words>
  <Application>Microsoft Office PowerPoint</Application>
  <PresentationFormat>Grand écran</PresentationFormat>
  <Paragraphs>74</Paragraphs>
  <Slides>22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Calibri Light</vt:lpstr>
      <vt:lpstr>Arial</vt:lpstr>
      <vt:lpstr>Mistral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Olivier Delhaye</dc:creator>
  <cp:lastModifiedBy>Olivier Delhaye</cp:lastModifiedBy>
  <cp:revision>51</cp:revision>
  <dcterms:created xsi:type="dcterms:W3CDTF">2016-12-20T14:16:07Z</dcterms:created>
  <dcterms:modified xsi:type="dcterms:W3CDTF">2016-12-21T17:59:30Z</dcterms:modified>
</cp:coreProperties>
</file>