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8" r:id="rId3"/>
    <p:sldId id="290" r:id="rId4"/>
    <p:sldId id="291" r:id="rId5"/>
    <p:sldId id="292" r:id="rId6"/>
    <p:sldId id="293" r:id="rId7"/>
    <p:sldId id="294" r:id="rId8"/>
    <p:sldId id="296" r:id="rId9"/>
    <p:sldId id="297" r:id="rId10"/>
    <p:sldId id="298" r:id="rId11"/>
    <p:sldId id="299" r:id="rId12"/>
    <p:sldId id="300" r:id="rId13"/>
    <p:sldId id="301" r:id="rId14"/>
    <p:sldId id="295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5" r:id="rId26"/>
    <p:sldId id="313" r:id="rId27"/>
    <p:sldId id="316" r:id="rId28"/>
    <p:sldId id="311" r:id="rId29"/>
    <p:sldId id="317" r:id="rId30"/>
    <p:sldId id="31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98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8DC84DB-0029-EC0C-A52E-A637A48472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EA3CB4-1FED-6B9A-79F9-315E1542D1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C44FD7-5C3D-487F-ABAE-A12D46A63D73}" type="datetimeFigureOut">
              <a:rPr lang="fr-FR"/>
              <a:pPr>
                <a:defRPr/>
              </a:pPr>
              <a:t>15/03/2026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9EDC20E3-58B0-F5DA-8C5D-3CD5F5BF5D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584280E4-0C04-7756-CBA5-741CD8533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F44DCB-9333-2650-0291-0D89197F05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80E85E-C75C-64DE-0020-83C378D82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11455C-C7FF-4283-941D-EA2B8578715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4F8CF-7C8E-4FFC-E423-EF2DB1A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4F07-D96E-483E-9301-F78B9E1F9ADF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FEF8-3AA9-7B9E-CFD7-CDD9C93A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56AE2-7E9C-8DFE-757D-1C3CF232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8757-D8DC-4946-970B-70C2130FB7B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8137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7ECFC-6DF1-17E8-9F1A-8998FAF9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D5DDE-A03F-4C47-9126-3A4216DDE5DC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89376-47C6-FEE5-42E6-68224E7B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EBBB-55DA-4EF0-91AE-C44D90D2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8C727-081F-478A-B322-E6255A27FBB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772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6407F-B6F7-FD85-6E5A-D655AD7E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9CA6-F9FE-49B5-B4DE-893B7148B7BF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6D70B-B2E8-138D-777B-4DA2A72D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CFE6D-6E7A-5554-1036-446DC6D3E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0580E-9E1E-44AF-B27C-2072ED368CD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339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5E25B-24B3-F74A-4694-F3D23FAC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E6AB1-0504-46E5-9F3F-2C4171DD4988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D56E5-229B-A3FD-1BE0-217A8E93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2B64F-FC77-CD01-B7BA-3B89E451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A3325-A3D9-4251-884F-1EC6160EB88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2385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67285-CD89-51CE-4095-66815990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129B-4133-467C-956B-943E37A5BD98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4EB5E-37F6-46CC-9707-FFCD43CE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FC067-E547-D64D-D22B-4EF04FD5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CB5C8-E516-4F89-AC15-E134227DFD6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557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2D21CF-BC2F-CDFD-16D5-7C9EA2F0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2A508-6A7B-430D-8E12-C351E9FD8EBB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0E5D9C-7349-91CD-9E2D-88EB33B7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DE1534-36F2-53F9-F6B5-6FD67DF3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079C0-48D9-4954-A54B-8D5345F9764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3628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7C62A-B41D-92BA-4B05-6E5098E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2F24-9712-4D34-AD24-C53523F07EC9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69C586-A25E-EC94-AB7C-E388D1B9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DAAC1E-2EC2-5412-EDB2-7D29830A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34E3E-7538-4388-ADAF-C7A9AE97D10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7461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E44B9E-686D-7B54-9DC6-73CFA4CC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C58F-80B5-4DF6-BC51-0ACDA0475073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6CA2BD-2002-1D9A-076E-A107C487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1724BA-FEE9-300A-D9A0-65A1C5BB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405C3-0EFF-43F9-9363-F1E25E155D9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4293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5A66B5-6D37-3D09-8E89-9A6F7533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5EAF2-0A54-4875-B686-3C053EDF4F95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1DA0A6-DF04-46F5-3ED9-21DC8CD8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7B285F-1CD5-ED8B-20A7-341EDED0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AE32D-BA75-4CFF-B54A-A31BAA45998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0035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044DDB-46E1-6402-C5AE-A630911C0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0FF81-7006-4BB2-8E78-81BC7D3F66EB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CB4822-E8A8-CD25-6964-9F56B158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39057D-62C5-B487-3479-BD234E4E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46622-5A31-4C5B-8234-ED88CFE6F2F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7976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88A139-DB05-8046-D920-50972FB4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2234F-A498-4FBF-BB35-2AAF014F6BF3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9D8E8F-516B-9ADC-C526-14852020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A92FF7-D194-4F7A-CAD7-5D3DE0BF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118AE-FD13-4111-B21B-FE66A1FC6FC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3308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81BBA95-9058-D3BA-8324-6933E4FB61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900BFCE-A1F3-1EEA-AF46-E4BDBE73DF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D2E53-0A8C-6238-59BD-D618359F9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011C3-A133-4738-ABAA-EE70CC1C34DB}" type="datetimeFigureOut">
              <a:rPr lang="en-US"/>
              <a:pPr>
                <a:defRPr/>
              </a:pPr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F0ADF-54AC-22D9-B7E7-A9DB9913D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38A60-4EBB-1D25-AF84-DBBA3943F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F9260C6-F716-44AF-A493-B24503ECEAB9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3967.phpnet.org/0/29.10.2014.olivier.delhaye.pp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reativecommons.org/license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065900-D380-C2FE-EC30-28810B3D4565}"/>
              </a:ext>
            </a:extLst>
          </p:cNvPr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97C9F-DFCE-C555-DE94-A45B94617D18}"/>
              </a:ext>
            </a:extLst>
          </p:cNvPr>
          <p:cNvSpPr/>
          <p:nvPr/>
        </p:nvSpPr>
        <p:spPr>
          <a:xfrm>
            <a:off x="4133850" y="2994025"/>
            <a:ext cx="47244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Et si nous passions tous </a:t>
            </a:r>
            <a:b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en mode dyslexie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Olivier Delhaye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Méthodologiste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de l’enseignement/apprentissage des langues</a:t>
            </a:r>
            <a:br>
              <a:rPr lang="fr-F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Université Aristote de Thessaloniki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1B6D40-DB54-5507-7600-795083BD7BC9}"/>
              </a:ext>
            </a:extLst>
          </p:cNvPr>
          <p:cNvSpPr txBox="1"/>
          <p:nvPr/>
        </p:nvSpPr>
        <p:spPr>
          <a:xfrm>
            <a:off x="4495800" y="6430963"/>
            <a:ext cx="40005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CE DIAPORAMA PEUT ÊTRE TÉLÉCHARGÉ ICI</a:t>
            </a:r>
          </a:p>
        </p:txBody>
      </p:sp>
      <p:pic>
        <p:nvPicPr>
          <p:cNvPr id="6" name="Picture 6" descr="http://thumbs.dreamstime.com/t/main-tenant-le-t%C3%A9l%C3%A9phone-intelligent-avec-l-%C3%A9cran-vide-45456329.jpg">
            <a:extLst>
              <a:ext uri="{FF2B5EF4-FFF2-40B4-BE49-F238E27FC236}">
                <a16:creationId xmlns:a16="http://schemas.microsoft.com/office/drawing/2014/main" id="{4B14C094-65E2-5402-04C2-BBB32398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76956"/>
            <a:ext cx="22098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hlinkClick r:id="rId3"/>
            <a:extLst>
              <a:ext uri="{FF2B5EF4-FFF2-40B4-BE49-F238E27FC236}">
                <a16:creationId xmlns:a16="http://schemas.microsoft.com/office/drawing/2014/main" id="{4F7224C3-DC9E-5B6C-19EF-A38ED2D33F3D}"/>
              </a:ext>
            </a:extLst>
          </p:cNvPr>
          <p:cNvSpPr txBox="1"/>
          <p:nvPr/>
        </p:nvSpPr>
        <p:spPr>
          <a:xfrm>
            <a:off x="222250" y="6570663"/>
            <a:ext cx="2984500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http://p3967.phpnet.org/0/19.02.2016.olivier.delhaye.pps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134133F-B865-5A7E-BEB2-9975BF47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6" y="4038601"/>
            <a:ext cx="1828800" cy="183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A4BE808-8F2B-C0FD-FA56-1A0570DA7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48909"/>
            <a:ext cx="381000" cy="38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9D82EDA-A942-E0D4-3A1E-CF4B1A6EB540}"/>
              </a:ext>
            </a:extLst>
          </p:cNvPr>
          <p:cNvSpPr/>
          <p:nvPr/>
        </p:nvSpPr>
        <p:spPr>
          <a:xfrm>
            <a:off x="0" y="3068638"/>
            <a:ext cx="9144000" cy="1808162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6103276-6484-5A54-291C-CDFED721E5FD}"/>
              </a:ext>
            </a:extLst>
          </p:cNvPr>
          <p:cNvSpPr txBox="1"/>
          <p:nvPr/>
        </p:nvSpPr>
        <p:spPr>
          <a:xfrm>
            <a:off x="225425" y="5591175"/>
            <a:ext cx="1225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Sortir avec des amis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9EE36ED-EDA6-5939-0703-8C1931ADFFA9}"/>
              </a:ext>
            </a:extLst>
          </p:cNvPr>
          <p:cNvSpPr txBox="1"/>
          <p:nvPr/>
        </p:nvSpPr>
        <p:spPr>
          <a:xfrm>
            <a:off x="1684338" y="5737225"/>
            <a:ext cx="20653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saluer, se présenter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375B868-778A-F4A9-E665-D260298F48B4}"/>
              </a:ext>
            </a:extLst>
          </p:cNvPr>
          <p:cNvSpPr txBox="1"/>
          <p:nvPr/>
        </p:nvSpPr>
        <p:spPr>
          <a:xfrm>
            <a:off x="5845175" y="5049838"/>
            <a:ext cx="14906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grec, grecque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CAE8C4F-13C3-A5F2-9938-0F78C044CF7B}"/>
              </a:ext>
            </a:extLst>
          </p:cNvPr>
          <p:cNvSpPr txBox="1"/>
          <p:nvPr/>
        </p:nvSpPr>
        <p:spPr>
          <a:xfrm>
            <a:off x="5845175" y="5233988"/>
            <a:ext cx="9604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je + être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ECA346D-7D20-4D7A-C202-F47C725FD895}"/>
              </a:ext>
            </a:extLst>
          </p:cNvPr>
          <p:cNvSpPr txBox="1"/>
          <p:nvPr/>
        </p:nvSpPr>
        <p:spPr>
          <a:xfrm>
            <a:off x="5845175" y="5419725"/>
            <a:ext cx="14747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bonjour, salut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416CC12-53F8-7461-707F-0675325759DE}"/>
              </a:ext>
            </a:extLst>
          </p:cNvPr>
          <p:cNvSpPr txBox="1"/>
          <p:nvPr/>
        </p:nvSpPr>
        <p:spPr>
          <a:xfrm>
            <a:off x="5845175" y="5729288"/>
            <a:ext cx="930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tu/vous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0FDCC86-812C-082A-75A9-5A375007B479}"/>
              </a:ext>
            </a:extLst>
          </p:cNvPr>
          <p:cNvSpPr txBox="1"/>
          <p:nvPr/>
        </p:nvSpPr>
        <p:spPr>
          <a:xfrm>
            <a:off x="5845175" y="6259513"/>
            <a:ext cx="17002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d’abord/ensuite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61F6D07-35E0-DF8C-573F-B1F51EDD9A45}"/>
              </a:ext>
            </a:extLst>
          </p:cNvPr>
          <p:cNvSpPr txBox="1"/>
          <p:nvPr/>
        </p:nvSpPr>
        <p:spPr>
          <a:xfrm>
            <a:off x="5845175" y="6086475"/>
            <a:ext cx="2886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donner infos sur nationalité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B7CB65C-C53F-243F-94A3-129ADB113B0D}"/>
              </a:ext>
            </a:extLst>
          </p:cNvPr>
          <p:cNvSpPr/>
          <p:nvPr/>
        </p:nvSpPr>
        <p:spPr>
          <a:xfrm rot="313337">
            <a:off x="2503488" y="762000"/>
            <a:ext cx="39624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1276" name="Groupe 137">
            <a:extLst>
              <a:ext uri="{FF2B5EF4-FFF2-40B4-BE49-F238E27FC236}">
                <a16:creationId xmlns:a16="http://schemas.microsoft.com/office/drawing/2014/main" id="{638DC6DB-42D9-0375-C30F-2084D7D64ED0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1066800"/>
            <a:ext cx="2743200" cy="990600"/>
            <a:chOff x="3106137" y="1066800"/>
            <a:chExt cx="2743200" cy="99060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4588740F-5829-C55D-FB40-97AD32656847}"/>
                </a:ext>
              </a:extLst>
            </p:cNvPr>
            <p:cNvSpPr/>
            <p:nvPr/>
          </p:nvSpPr>
          <p:spPr>
            <a:xfrm>
              <a:off x="3106137" y="1066800"/>
              <a:ext cx="2743200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F8BFEE5C-075D-F2A4-2D89-990CDFB6ED8F}"/>
                </a:ext>
              </a:extLst>
            </p:cNvPr>
            <p:cNvCxnSpPr/>
            <p:nvPr/>
          </p:nvCxnSpPr>
          <p:spPr>
            <a:xfrm flipH="1">
              <a:off x="4031649" y="1104900"/>
              <a:ext cx="11113" cy="92710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4E882657-D048-87CF-D210-62C6950F6A6B}"/>
                </a:ext>
              </a:extLst>
            </p:cNvPr>
            <p:cNvCxnSpPr/>
            <p:nvPr/>
          </p:nvCxnSpPr>
          <p:spPr>
            <a:xfrm>
              <a:off x="4952399" y="1104900"/>
              <a:ext cx="4763" cy="922338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E51F2041-7E3A-69CF-7FDD-D3F33D473462}"/>
                </a:ext>
              </a:extLst>
            </p:cNvPr>
            <p:cNvCxnSpPr/>
            <p:nvPr/>
          </p:nvCxnSpPr>
          <p:spPr>
            <a:xfrm>
              <a:off x="3199799" y="1371600"/>
              <a:ext cx="838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41F2C0AD-F399-F916-32F3-DA38D82C7169}"/>
                </a:ext>
              </a:extLst>
            </p:cNvPr>
            <p:cNvCxnSpPr/>
            <p:nvPr/>
          </p:nvCxnSpPr>
          <p:spPr>
            <a:xfrm>
              <a:off x="4042762" y="1176338"/>
              <a:ext cx="909637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881EAE70-4387-770E-649E-EE5DF57C1B5C}"/>
                </a:ext>
              </a:extLst>
            </p:cNvPr>
            <p:cNvCxnSpPr/>
            <p:nvPr/>
          </p:nvCxnSpPr>
          <p:spPr>
            <a:xfrm>
              <a:off x="3134712" y="1676400"/>
              <a:ext cx="903287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60050A6C-3A70-E62B-7F71-9468D375C6E5}"/>
                </a:ext>
              </a:extLst>
            </p:cNvPr>
            <p:cNvCxnSpPr/>
            <p:nvPr/>
          </p:nvCxnSpPr>
          <p:spPr>
            <a:xfrm>
              <a:off x="4037999" y="1431925"/>
              <a:ext cx="9144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87989C6-3736-4B65-1B3B-55AC07C0D04F}"/>
                </a:ext>
              </a:extLst>
            </p:cNvPr>
            <p:cNvCxnSpPr/>
            <p:nvPr/>
          </p:nvCxnSpPr>
          <p:spPr>
            <a:xfrm>
              <a:off x="4037999" y="1560513"/>
              <a:ext cx="914400" cy="1587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A25EF10C-3848-3DFB-C40D-A65E404463FA}"/>
                </a:ext>
              </a:extLst>
            </p:cNvPr>
            <p:cNvCxnSpPr/>
            <p:nvPr/>
          </p:nvCxnSpPr>
          <p:spPr>
            <a:xfrm>
              <a:off x="4030062" y="1687513"/>
              <a:ext cx="922337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E4854173-34E4-9A09-8D62-726CAC6A4D3F}"/>
                </a:ext>
              </a:extLst>
            </p:cNvPr>
            <p:cNvCxnSpPr/>
            <p:nvPr/>
          </p:nvCxnSpPr>
          <p:spPr>
            <a:xfrm>
              <a:off x="4042762" y="1816100"/>
              <a:ext cx="909637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ED1A744F-02FD-6F04-CFA7-F5E95003CEFB}"/>
                </a:ext>
              </a:extLst>
            </p:cNvPr>
            <p:cNvCxnSpPr/>
            <p:nvPr/>
          </p:nvCxnSpPr>
          <p:spPr>
            <a:xfrm>
              <a:off x="4030062" y="1943100"/>
              <a:ext cx="922337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25530C16-D096-D829-04D8-35EB6E99F3E1}"/>
                </a:ext>
              </a:extLst>
            </p:cNvPr>
            <p:cNvCxnSpPr/>
            <p:nvPr/>
          </p:nvCxnSpPr>
          <p:spPr>
            <a:xfrm>
              <a:off x="4037999" y="1304925"/>
              <a:ext cx="9144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2DFEAE93-7A63-64C9-C221-F0DF8DF2544D}"/>
                </a:ext>
              </a:extLst>
            </p:cNvPr>
            <p:cNvCxnSpPr>
              <a:endCxn id="35" idx="6"/>
            </p:cNvCxnSpPr>
            <p:nvPr/>
          </p:nvCxnSpPr>
          <p:spPr>
            <a:xfrm>
              <a:off x="4973037" y="1560513"/>
              <a:ext cx="876300" cy="1587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5E45E55B-3BE6-2C11-E2D5-A37E41A2D0C5}"/>
                </a:ext>
              </a:extLst>
            </p:cNvPr>
            <p:cNvCxnSpPr/>
            <p:nvPr/>
          </p:nvCxnSpPr>
          <p:spPr>
            <a:xfrm flipV="1">
              <a:off x="5411187" y="1570038"/>
              <a:ext cx="0" cy="36195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Rectangle à coins arrondis 139">
            <a:extLst>
              <a:ext uri="{FF2B5EF4-FFF2-40B4-BE49-F238E27FC236}">
                <a16:creationId xmlns:a16="http://schemas.microsoft.com/office/drawing/2014/main" id="{516453CB-435E-14C2-A25B-63C73E4F916F}"/>
              </a:ext>
            </a:extLst>
          </p:cNvPr>
          <p:cNvSpPr/>
          <p:nvPr/>
        </p:nvSpPr>
        <p:spPr>
          <a:xfrm>
            <a:off x="3051175" y="987425"/>
            <a:ext cx="1076325" cy="1143000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1" name="Rectangle à coins arrondis 140">
            <a:extLst>
              <a:ext uri="{FF2B5EF4-FFF2-40B4-BE49-F238E27FC236}">
                <a16:creationId xmlns:a16="http://schemas.microsoft.com/office/drawing/2014/main" id="{87E7100D-B4D1-B87C-359B-1AD436D3E9C7}"/>
              </a:ext>
            </a:extLst>
          </p:cNvPr>
          <p:cNvSpPr/>
          <p:nvPr/>
        </p:nvSpPr>
        <p:spPr>
          <a:xfrm>
            <a:off x="5522913" y="4953000"/>
            <a:ext cx="1928812" cy="852488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72BF1645-A968-A758-D175-2E5554E8FDD9}"/>
              </a:ext>
            </a:extLst>
          </p:cNvPr>
          <p:cNvCxnSpPr/>
          <p:nvPr/>
        </p:nvCxnSpPr>
        <p:spPr>
          <a:xfrm flipH="1">
            <a:off x="1192213" y="1570038"/>
            <a:ext cx="1368425" cy="215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92712177-3985-64F7-A60B-33802DF3D381}"/>
              </a:ext>
            </a:extLst>
          </p:cNvPr>
          <p:cNvCxnSpPr>
            <a:stCxn id="35" idx="3"/>
          </p:cNvCxnSpPr>
          <p:nvPr/>
        </p:nvCxnSpPr>
        <p:spPr>
          <a:xfrm flipH="1">
            <a:off x="2619375" y="1912938"/>
            <a:ext cx="889000" cy="181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7D0D1012-0BC6-D1F7-C425-BF78C134F280}"/>
              </a:ext>
            </a:extLst>
          </p:cNvPr>
          <p:cNvCxnSpPr/>
          <p:nvPr/>
        </p:nvCxnSpPr>
        <p:spPr>
          <a:xfrm>
            <a:off x="3733800" y="1562100"/>
            <a:ext cx="228600" cy="1644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60CBC611-92E2-0A61-DE4F-155782BE9DF8}"/>
              </a:ext>
            </a:extLst>
          </p:cNvPr>
          <p:cNvCxnSpPr/>
          <p:nvPr/>
        </p:nvCxnSpPr>
        <p:spPr>
          <a:xfrm>
            <a:off x="4114800" y="1104900"/>
            <a:ext cx="369888" cy="267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08B3E6AB-62EF-DE01-469A-A7D4123D105E}"/>
              </a:ext>
            </a:extLst>
          </p:cNvPr>
          <p:cNvCxnSpPr/>
          <p:nvPr/>
        </p:nvCxnSpPr>
        <p:spPr>
          <a:xfrm flipH="1">
            <a:off x="4926013" y="1700213"/>
            <a:ext cx="328612" cy="2481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B7403779-9AD3-8B55-7ADD-984149B930A3}"/>
              </a:ext>
            </a:extLst>
          </p:cNvPr>
          <p:cNvCxnSpPr/>
          <p:nvPr/>
        </p:nvCxnSpPr>
        <p:spPr>
          <a:xfrm>
            <a:off x="3810000" y="1304925"/>
            <a:ext cx="152400" cy="1901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D1792472-6F0C-7FBB-C7E3-E4B29438E439}"/>
              </a:ext>
            </a:extLst>
          </p:cNvPr>
          <p:cNvCxnSpPr/>
          <p:nvPr/>
        </p:nvCxnSpPr>
        <p:spPr>
          <a:xfrm>
            <a:off x="3733800" y="1816100"/>
            <a:ext cx="22860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A575BF4-2F9E-6D9D-BE9D-BF2509405CC0}"/>
              </a:ext>
            </a:extLst>
          </p:cNvPr>
          <p:cNvCxnSpPr/>
          <p:nvPr/>
        </p:nvCxnSpPr>
        <p:spPr>
          <a:xfrm flipH="1">
            <a:off x="4926013" y="1676400"/>
            <a:ext cx="712787" cy="2505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890AFCB9-1D4B-5672-03E1-1F7ADC6C8C50}"/>
              </a:ext>
            </a:extLst>
          </p:cNvPr>
          <p:cNvCxnSpPr/>
          <p:nvPr/>
        </p:nvCxnSpPr>
        <p:spPr>
          <a:xfrm flipH="1">
            <a:off x="4926013" y="1377950"/>
            <a:ext cx="227012" cy="280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FA54E8F7-CC54-5B35-7CBB-0CBC2F65600F}"/>
              </a:ext>
            </a:extLst>
          </p:cNvPr>
          <p:cNvCxnSpPr/>
          <p:nvPr/>
        </p:nvCxnSpPr>
        <p:spPr>
          <a:xfrm flipH="1">
            <a:off x="4497388" y="1903413"/>
            <a:ext cx="217487" cy="1871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876B8135-B795-7A3B-FD1D-C81F790AC6AB}"/>
              </a:ext>
            </a:extLst>
          </p:cNvPr>
          <p:cNvCxnSpPr/>
          <p:nvPr/>
        </p:nvCxnSpPr>
        <p:spPr>
          <a:xfrm flipH="1">
            <a:off x="4497388" y="1755775"/>
            <a:ext cx="155575" cy="201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>
            <a:extLst>
              <a:ext uri="{FF2B5EF4-FFF2-40B4-BE49-F238E27FC236}">
                <a16:creationId xmlns:a16="http://schemas.microsoft.com/office/drawing/2014/main" id="{BEC86135-4E66-D848-FBA1-4AA13426574C}"/>
              </a:ext>
            </a:extLst>
          </p:cNvPr>
          <p:cNvCxnSpPr/>
          <p:nvPr/>
        </p:nvCxnSpPr>
        <p:spPr>
          <a:xfrm flipH="1">
            <a:off x="4491038" y="1636713"/>
            <a:ext cx="85725" cy="2119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DE52AF26-D5C5-C211-537C-053874C4EF38}"/>
              </a:ext>
            </a:extLst>
          </p:cNvPr>
          <p:cNvCxnSpPr/>
          <p:nvPr/>
        </p:nvCxnSpPr>
        <p:spPr>
          <a:xfrm>
            <a:off x="4495800" y="1514475"/>
            <a:ext cx="1588" cy="2233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F8ABCC0C-C28D-429A-F239-9F3AE2AE9DC8}"/>
              </a:ext>
            </a:extLst>
          </p:cNvPr>
          <p:cNvCxnSpPr/>
          <p:nvPr/>
        </p:nvCxnSpPr>
        <p:spPr>
          <a:xfrm>
            <a:off x="4387850" y="1371600"/>
            <a:ext cx="109538" cy="2403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D3A1F207-309D-7E9D-ADE4-D854D81511E9}"/>
              </a:ext>
            </a:extLst>
          </p:cNvPr>
          <p:cNvCxnSpPr/>
          <p:nvPr/>
        </p:nvCxnSpPr>
        <p:spPr>
          <a:xfrm>
            <a:off x="4284663" y="1254125"/>
            <a:ext cx="206375" cy="252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2A9630C9-6CC5-C07F-BE7D-F64F691823A8}"/>
              </a:ext>
            </a:extLst>
          </p:cNvPr>
          <p:cNvCxnSpPr/>
          <p:nvPr/>
        </p:nvCxnSpPr>
        <p:spPr>
          <a:xfrm flipH="1">
            <a:off x="4497388" y="1997075"/>
            <a:ext cx="303212" cy="177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CF71A2-4F03-C6B3-B32C-B5F308DEBE42}"/>
              </a:ext>
            </a:extLst>
          </p:cNvPr>
          <p:cNvCxnSpPr/>
          <p:nvPr/>
        </p:nvCxnSpPr>
        <p:spPr>
          <a:xfrm>
            <a:off x="1677988" y="3068638"/>
            <a:ext cx="0" cy="38052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61496B6D-8146-120A-4303-6F4D1ACE354F}"/>
              </a:ext>
            </a:extLst>
          </p:cNvPr>
          <p:cNvCxnSpPr/>
          <p:nvPr/>
        </p:nvCxnSpPr>
        <p:spPr>
          <a:xfrm>
            <a:off x="3654425" y="3068638"/>
            <a:ext cx="15875" cy="3789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9FCABB64-F46D-AEB0-5C3D-3A3733980DF7}"/>
              </a:ext>
            </a:extLst>
          </p:cNvPr>
          <p:cNvCxnSpPr/>
          <p:nvPr/>
        </p:nvCxnSpPr>
        <p:spPr>
          <a:xfrm>
            <a:off x="5826125" y="3068638"/>
            <a:ext cx="0" cy="38052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112E7C44-88B2-D8F6-A612-3A42BDAF5605}"/>
              </a:ext>
            </a:extLst>
          </p:cNvPr>
          <p:cNvCxnSpPr/>
          <p:nvPr/>
        </p:nvCxnSpPr>
        <p:spPr>
          <a:xfrm>
            <a:off x="0" y="306863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A7CE4343-F084-A8DC-B8C7-7762BB2479BE}"/>
              </a:ext>
            </a:extLst>
          </p:cNvPr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496AC481-1228-24A0-8A32-7B07A1BE11A7}"/>
              </a:ext>
            </a:extLst>
          </p:cNvPr>
          <p:cNvSpPr txBox="1"/>
          <p:nvPr/>
        </p:nvSpPr>
        <p:spPr>
          <a:xfrm>
            <a:off x="76200" y="3667125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COMPÉTENCE GÉNÉRALE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8FC37BE-0B91-510C-9E34-65D68CAF2EC5}"/>
              </a:ext>
            </a:extLst>
          </p:cNvPr>
          <p:cNvSpPr txBox="1"/>
          <p:nvPr/>
        </p:nvSpPr>
        <p:spPr>
          <a:xfrm>
            <a:off x="1684338" y="3667125"/>
            <a:ext cx="19700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COMPÉTENCE COMMUNICATIVE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4C32A37-D443-A6D2-6376-FBCCE617E501}"/>
              </a:ext>
            </a:extLst>
          </p:cNvPr>
          <p:cNvSpPr txBox="1"/>
          <p:nvPr/>
        </p:nvSpPr>
        <p:spPr>
          <a:xfrm>
            <a:off x="3665538" y="3252788"/>
            <a:ext cx="15303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LINGUISTIQUE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365AC87-328A-E1A4-EA9F-B16A59E236D1}"/>
              </a:ext>
            </a:extLst>
          </p:cNvPr>
          <p:cNvSpPr txBox="1"/>
          <p:nvPr/>
        </p:nvSpPr>
        <p:spPr>
          <a:xfrm>
            <a:off x="3665538" y="3756025"/>
            <a:ext cx="21209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SOCIOLINGUISTIQUE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19F56C2D-0CBB-7123-C4A9-3187356A6312}"/>
              </a:ext>
            </a:extLst>
          </p:cNvPr>
          <p:cNvSpPr txBox="1"/>
          <p:nvPr/>
        </p:nvSpPr>
        <p:spPr>
          <a:xfrm>
            <a:off x="3665538" y="4181475"/>
            <a:ext cx="1603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PRAGMATIQUE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C8329583-3D5C-F73B-10CA-9A5C5E5B58A9}"/>
              </a:ext>
            </a:extLst>
          </p:cNvPr>
          <p:cNvSpPr txBox="1"/>
          <p:nvPr/>
        </p:nvSpPr>
        <p:spPr>
          <a:xfrm>
            <a:off x="5845175" y="3068638"/>
            <a:ext cx="2822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ORTHOGRAPHE/ORTHOÉPIE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61C8CC6-6B00-5B39-3C47-D83815F87A6A}"/>
              </a:ext>
            </a:extLst>
          </p:cNvPr>
          <p:cNvSpPr txBox="1"/>
          <p:nvPr/>
        </p:nvSpPr>
        <p:spPr>
          <a:xfrm>
            <a:off x="5845175" y="3252788"/>
            <a:ext cx="1970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MORPHO-SYNTAXE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5E668779-B7A4-33A2-CDCF-20632893E6A1}"/>
              </a:ext>
            </a:extLst>
          </p:cNvPr>
          <p:cNvSpPr txBox="1"/>
          <p:nvPr/>
        </p:nvSpPr>
        <p:spPr>
          <a:xfrm>
            <a:off x="5845175" y="3438525"/>
            <a:ext cx="22002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LEXICO-SÉMANTIQUE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2B811719-2754-D940-662A-2BF930798880}"/>
              </a:ext>
            </a:extLst>
          </p:cNvPr>
          <p:cNvSpPr txBox="1"/>
          <p:nvPr/>
        </p:nvSpPr>
        <p:spPr>
          <a:xfrm>
            <a:off x="5845175" y="3748088"/>
            <a:ext cx="11255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SPEAKING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8BA5B01-868F-25AC-C660-34A02421F767}"/>
              </a:ext>
            </a:extLst>
          </p:cNvPr>
          <p:cNvSpPr txBox="1"/>
          <p:nvPr/>
        </p:nvSpPr>
        <p:spPr>
          <a:xfrm>
            <a:off x="5845175" y="4278313"/>
            <a:ext cx="24003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COHÉRENCE-COHÉSION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0EDA680-F7DE-0921-2BDB-031812BA7EE2}"/>
              </a:ext>
            </a:extLst>
          </p:cNvPr>
          <p:cNvSpPr txBox="1"/>
          <p:nvPr/>
        </p:nvSpPr>
        <p:spPr>
          <a:xfrm>
            <a:off x="5845175" y="4105275"/>
            <a:ext cx="1292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FONCTIONS</a:t>
            </a:r>
          </a:p>
        </p:txBody>
      </p:sp>
      <p:sp>
        <p:nvSpPr>
          <p:cNvPr id="73" name="Rectangle à coins arrondis 72">
            <a:extLst>
              <a:ext uri="{FF2B5EF4-FFF2-40B4-BE49-F238E27FC236}">
                <a16:creationId xmlns:a16="http://schemas.microsoft.com/office/drawing/2014/main" id="{ED3E501F-696F-89CD-7CCB-0DD34DAF571D}"/>
              </a:ext>
            </a:extLst>
          </p:cNvPr>
          <p:cNvSpPr/>
          <p:nvPr/>
        </p:nvSpPr>
        <p:spPr>
          <a:xfrm>
            <a:off x="3508375" y="2982913"/>
            <a:ext cx="5222875" cy="85248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312" name="Titre 1">
            <a:extLst>
              <a:ext uri="{FF2B5EF4-FFF2-40B4-BE49-F238E27FC236}">
                <a16:creationId xmlns:a16="http://schemas.microsoft.com/office/drawing/2014/main" id="{5EAAFA2C-F9CF-255A-1D38-F960410D1BAD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Progression / hiérarchisation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ZoneTexte 119">
            <a:extLst>
              <a:ext uri="{FF2B5EF4-FFF2-40B4-BE49-F238E27FC236}">
                <a16:creationId xmlns:a16="http://schemas.microsoft.com/office/drawing/2014/main" id="{269FDDC8-06F9-FEB5-E23E-03CBFE8DD239}"/>
              </a:ext>
            </a:extLst>
          </p:cNvPr>
          <p:cNvSpPr txBox="1"/>
          <p:nvPr/>
        </p:nvSpPr>
        <p:spPr>
          <a:xfrm>
            <a:off x="1374775" y="3298825"/>
            <a:ext cx="977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SAVOIRS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7F1DDC1B-12FE-56E1-C324-17BE98C32F3C}"/>
              </a:ext>
            </a:extLst>
          </p:cNvPr>
          <p:cNvSpPr txBox="1"/>
          <p:nvPr/>
        </p:nvSpPr>
        <p:spPr>
          <a:xfrm>
            <a:off x="1524000" y="3797300"/>
            <a:ext cx="14668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SAVOIR-FAIRE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CE963D78-6F25-B536-1538-7E3BFE4C54D3}"/>
              </a:ext>
            </a:extLst>
          </p:cNvPr>
          <p:cNvSpPr txBox="1"/>
          <p:nvPr/>
        </p:nvSpPr>
        <p:spPr>
          <a:xfrm>
            <a:off x="2881313" y="3470275"/>
            <a:ext cx="1390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SAVOIR ÊTRE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82C196E7-7468-15E8-104A-8FF74F76AB88}"/>
              </a:ext>
            </a:extLst>
          </p:cNvPr>
          <p:cNvSpPr txBox="1"/>
          <p:nvPr/>
        </p:nvSpPr>
        <p:spPr>
          <a:xfrm>
            <a:off x="2209800" y="4200525"/>
            <a:ext cx="20653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SAVOIR APPRENDRE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9BA2551C-E798-7895-B944-EF12A0A75FFD}"/>
              </a:ext>
            </a:extLst>
          </p:cNvPr>
          <p:cNvSpPr/>
          <p:nvPr/>
        </p:nvSpPr>
        <p:spPr>
          <a:xfrm rot="313337">
            <a:off x="846138" y="3098800"/>
            <a:ext cx="39624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" name="Rectangle à coins arrondis 53">
            <a:extLst>
              <a:ext uri="{FF2B5EF4-FFF2-40B4-BE49-F238E27FC236}">
                <a16:creationId xmlns:a16="http://schemas.microsoft.com/office/drawing/2014/main" id="{7E1AD037-A74C-DA5D-9E7A-C04522CED06D}"/>
              </a:ext>
            </a:extLst>
          </p:cNvPr>
          <p:cNvSpPr/>
          <p:nvPr/>
        </p:nvSpPr>
        <p:spPr>
          <a:xfrm>
            <a:off x="762000" y="2990850"/>
            <a:ext cx="1928813" cy="854075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4D6396F-C98B-B179-52C3-11F64EA2E50C}"/>
              </a:ext>
            </a:extLst>
          </p:cNvPr>
          <p:cNvSpPr txBox="1"/>
          <p:nvPr/>
        </p:nvSpPr>
        <p:spPr>
          <a:xfrm>
            <a:off x="381000" y="1447800"/>
            <a:ext cx="3475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Sur quel types de compétence ? ]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ECDFFC-E33A-E239-3CB2-B5BE986003CD}"/>
              </a:ext>
            </a:extLst>
          </p:cNvPr>
          <p:cNvSpPr txBox="1"/>
          <p:nvPr/>
        </p:nvSpPr>
        <p:spPr>
          <a:xfrm>
            <a:off x="6424613" y="3705225"/>
            <a:ext cx="10318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règles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13322D-84FD-23CA-9FD7-B18429C07F16}"/>
              </a:ext>
            </a:extLst>
          </p:cNvPr>
          <p:cNvSpPr txBox="1"/>
          <p:nvPr/>
        </p:nvSpPr>
        <p:spPr>
          <a:xfrm>
            <a:off x="6424613" y="4060825"/>
            <a:ext cx="15636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paradigmes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6AD561-387F-8126-AB91-44F6B935DD85}"/>
              </a:ext>
            </a:extLst>
          </p:cNvPr>
          <p:cNvSpPr txBox="1"/>
          <p:nvPr/>
        </p:nvSpPr>
        <p:spPr>
          <a:xfrm>
            <a:off x="6424613" y="4416425"/>
            <a:ext cx="22082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simple &gt; complexe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5E90168-B256-08F5-9D9E-6738715ABA14}"/>
              </a:ext>
            </a:extLst>
          </p:cNvPr>
          <p:cNvSpPr txBox="1"/>
          <p:nvPr/>
        </p:nvSpPr>
        <p:spPr>
          <a:xfrm>
            <a:off x="3287713" y="6096000"/>
            <a:ext cx="36893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Cet apprentissage </a:t>
            </a:r>
            <a:r>
              <a:rPr lang="fr-FR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a-t-il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du sens ? ]</a:t>
            </a:r>
          </a:p>
        </p:txBody>
      </p:sp>
      <p:sp>
        <p:nvSpPr>
          <p:cNvPr id="12301" name="Titre 1">
            <a:extLst>
              <a:ext uri="{FF2B5EF4-FFF2-40B4-BE49-F238E27FC236}">
                <a16:creationId xmlns:a16="http://schemas.microsoft.com/office/drawing/2014/main" id="{3149EC5A-3001-0BAD-3292-90444D5CADE5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Progression / hiérarchisation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304D2DAC-FB1F-DA65-485E-02470246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53634"/>
            <a:ext cx="5334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à coins arrondis 65">
            <a:extLst>
              <a:ext uri="{FF2B5EF4-FFF2-40B4-BE49-F238E27FC236}">
                <a16:creationId xmlns:a16="http://schemas.microsoft.com/office/drawing/2014/main" id="{CB907BC8-05BF-4C33-3D8A-4F89C869C237}"/>
              </a:ext>
            </a:extLst>
          </p:cNvPr>
          <p:cNvSpPr/>
          <p:nvPr/>
        </p:nvSpPr>
        <p:spPr>
          <a:xfrm>
            <a:off x="6242050" y="3587750"/>
            <a:ext cx="2597150" cy="1365250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127374E-FB33-3785-404E-6378A9C6E37E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A47585-F88E-462C-8E1A-279DFC9EBF0D}" type="slidenum">
              <a:rPr lang="fr-FR" altLang="fr-FR">
                <a:solidFill>
                  <a:srgbClr val="95B3D7"/>
                </a:solidFill>
              </a:rPr>
              <a:pPr/>
              <a:t>11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13B6F761-D6C2-8F45-9EBC-55F9D0B0CAA5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Activités dénuées de sens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652DB3-FBAE-4AB2-AE7E-5149DCB93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5129213"/>
            <a:ext cx="6334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Après la </a:t>
            </a:r>
            <a:r>
              <a:rPr lang="fr-FR" altLang="fr-FR" u="sng"/>
              <a:t>dictée </a:t>
            </a:r>
            <a:r>
              <a:rPr lang="fr-FR" altLang="fr-FR"/>
              <a:t>(survie) et la </a:t>
            </a:r>
            <a:r>
              <a:rPr lang="fr-FR" altLang="fr-FR" u="sng"/>
              <a:t>rédaction d’un mode d’emploi</a:t>
            </a:r>
            <a:r>
              <a:rPr lang="fr-FR" altLang="fr-FR"/>
              <a:t> (défi), </a:t>
            </a:r>
          </a:p>
          <a:p>
            <a:r>
              <a:rPr lang="fr-FR" altLang="fr-FR"/>
              <a:t>la </a:t>
            </a:r>
            <a:r>
              <a:rPr lang="fr-FR" altLang="fr-FR" u="sng"/>
              <a:t>préparation de l’embauche</a:t>
            </a:r>
            <a:r>
              <a:rPr lang="fr-FR" altLang="fr-FR"/>
              <a:t> (actionnel)…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46E9E1-6A23-598F-ABB3-0FECD182818D}"/>
              </a:ext>
            </a:extLst>
          </p:cNvPr>
          <p:cNvSpPr txBox="1"/>
          <p:nvPr/>
        </p:nvSpPr>
        <p:spPr>
          <a:xfrm>
            <a:off x="635947" y="4477434"/>
            <a:ext cx="789929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L’étude d’un phénomène grammatical ne devrait </a:t>
            </a:r>
            <a:r>
              <a:rPr lang="fr-FR" strike="sngStrike" dirty="0">
                <a:latin typeface="+mn-lt"/>
                <a:cs typeface="+mn-cs"/>
              </a:rPr>
              <a:t>pas</a:t>
            </a:r>
            <a:r>
              <a:rPr lang="fr-FR" dirty="0">
                <a:latin typeface="+mn-lt"/>
                <a:cs typeface="+mn-cs"/>
              </a:rPr>
              <a:t> plus constituer un objectif de cours déclaré.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653EBC-7B98-2659-A349-CE01B687011E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1E517B5-9B58-47F4-9020-4242BD573D16}" type="slidenum">
              <a:rPr lang="fr-FR" altLang="fr-FR">
                <a:solidFill>
                  <a:srgbClr val="95B3D7"/>
                </a:solidFill>
              </a:rPr>
              <a:pPr/>
              <a:t>12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0EC1F659-47CD-49F5-EA36-6D7ACCE9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181100"/>
            <a:ext cx="62960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8D7CB54-105C-26E1-EC76-B531787CB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954088"/>
            <a:ext cx="25352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i="1"/>
              <a:t>« Avant même de maîtriser un savoir en l’occurrence l’imparfait du subjonctif vous êtes déjà en train de me dire que ça ne sert à rien. </a:t>
            </a:r>
          </a:p>
          <a:p>
            <a:endParaRPr lang="fr-FR" altLang="fr-FR" i="1"/>
          </a:p>
          <a:p>
            <a:r>
              <a:rPr lang="fr-FR" altLang="fr-FR" i="1"/>
              <a:t>Commencez pas le maîtriser et après vous pourrez remettre en cause le fait qu’on l’utilise. »</a:t>
            </a:r>
          </a:p>
          <a:p>
            <a:endParaRPr lang="fr-FR" alt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70513C9-2C64-1758-6E9F-F78BAF56500F}"/>
              </a:ext>
            </a:extLst>
          </p:cNvPr>
          <p:cNvSpPr txBox="1"/>
          <p:nvPr/>
        </p:nvSpPr>
        <p:spPr>
          <a:xfrm>
            <a:off x="7010400" y="6494463"/>
            <a:ext cx="2095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Bégaudeau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B4B26FE8-DC3D-A330-67BA-EF478AC5F66C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Activités qui ont du sens</a:t>
            </a:r>
          </a:p>
        </p:txBody>
      </p:sp>
      <p:sp>
        <p:nvSpPr>
          <p:cNvPr id="14339" name="ZoneTexte 5">
            <a:extLst>
              <a:ext uri="{FF2B5EF4-FFF2-40B4-BE49-F238E27FC236}">
                <a16:creationId xmlns:a16="http://schemas.microsoft.com/office/drawing/2014/main" id="{8D14DB7A-4CEC-6346-217F-FD848FA3F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2546350"/>
            <a:ext cx="301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–"/>
            </a:pPr>
            <a:r>
              <a:rPr lang="fr-FR" altLang="fr-FR"/>
              <a:t>Participation à un concours</a:t>
            </a:r>
          </a:p>
        </p:txBody>
      </p:sp>
      <p:sp>
        <p:nvSpPr>
          <p:cNvPr id="14340" name="ZoneTexte 6">
            <a:extLst>
              <a:ext uri="{FF2B5EF4-FFF2-40B4-BE49-F238E27FC236}">
                <a16:creationId xmlns:a16="http://schemas.microsoft.com/office/drawing/2014/main" id="{55982CDA-0905-6898-BC73-A100A1D9E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2884488"/>
            <a:ext cx="2652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–"/>
            </a:pPr>
            <a:r>
              <a:rPr lang="fr-FR" altLang="fr-FR"/>
              <a:t>Mise en ligne d’un blog</a:t>
            </a:r>
          </a:p>
        </p:txBody>
      </p:sp>
      <p:sp>
        <p:nvSpPr>
          <p:cNvPr id="14341" name="ZoneTexte 7">
            <a:extLst>
              <a:ext uri="{FF2B5EF4-FFF2-40B4-BE49-F238E27FC236}">
                <a16:creationId xmlns:a16="http://schemas.microsoft.com/office/drawing/2014/main" id="{275C8D47-A89E-BC08-5C3F-B3B350340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3221038"/>
            <a:ext cx="1554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–"/>
            </a:pPr>
            <a:r>
              <a:rPr lang="fr-FR" altLang="fr-FR"/>
              <a:t>Réseautage</a:t>
            </a:r>
          </a:p>
        </p:txBody>
      </p:sp>
      <p:sp>
        <p:nvSpPr>
          <p:cNvPr id="14342" name="ZoneTexte 8">
            <a:extLst>
              <a:ext uri="{FF2B5EF4-FFF2-40B4-BE49-F238E27FC236}">
                <a16:creationId xmlns:a16="http://schemas.microsoft.com/office/drawing/2014/main" id="{A2A4626C-601C-3423-6E52-96C8FB887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4235450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–"/>
            </a:pPr>
            <a:r>
              <a:rPr lang="fr-FR" altLang="fr-FR"/>
              <a:t>Jeu</a:t>
            </a:r>
          </a:p>
        </p:txBody>
      </p:sp>
      <p:sp>
        <p:nvSpPr>
          <p:cNvPr id="14343" name="ZoneTexte 9">
            <a:extLst>
              <a:ext uri="{FF2B5EF4-FFF2-40B4-BE49-F238E27FC236}">
                <a16:creationId xmlns:a16="http://schemas.microsoft.com/office/drawing/2014/main" id="{CCDEDD58-F501-A97E-AF7D-3140953A9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5345113"/>
            <a:ext cx="389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–"/>
            </a:pPr>
            <a:r>
              <a:rPr lang="fr-FR" altLang="fr-FR"/>
              <a:t>Cas particulier du cours … particulier</a:t>
            </a:r>
          </a:p>
        </p:txBody>
      </p:sp>
      <p:sp>
        <p:nvSpPr>
          <p:cNvPr id="14344" name="ZoneTexte 10">
            <a:extLst>
              <a:ext uri="{FF2B5EF4-FFF2-40B4-BE49-F238E27FC236}">
                <a16:creationId xmlns:a16="http://schemas.microsoft.com/office/drawing/2014/main" id="{6C65EFA3-AD7A-133B-F6CD-73905C931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748213"/>
            <a:ext cx="1798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/>
              <a:t>Milliers d’idées…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34F1CE-B5D8-03E3-1D40-BF5CCD8A396E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F44BF5-FDDA-424D-9EFA-D77AAF910283}" type="slidenum">
              <a:rPr lang="fr-FR" altLang="fr-FR">
                <a:solidFill>
                  <a:srgbClr val="95B3D7"/>
                </a:solidFill>
              </a:rPr>
              <a:pPr/>
              <a:t>13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14346" name="ZoneTexte 1">
            <a:extLst>
              <a:ext uri="{FF2B5EF4-FFF2-40B4-BE49-F238E27FC236}">
                <a16:creationId xmlns:a16="http://schemas.microsoft.com/office/drawing/2014/main" id="{4AE3E576-E76E-2707-E19B-2DD247C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870075"/>
            <a:ext cx="3354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–"/>
            </a:pPr>
            <a:r>
              <a:rPr lang="fr-FR" altLang="fr-FR"/>
              <a:t>Recherche d’un correspondant</a:t>
            </a:r>
          </a:p>
        </p:txBody>
      </p:sp>
      <p:sp>
        <p:nvSpPr>
          <p:cNvPr id="14347" name="ZoneTexte 2">
            <a:extLst>
              <a:ext uri="{FF2B5EF4-FFF2-40B4-BE49-F238E27FC236}">
                <a16:creationId xmlns:a16="http://schemas.microsoft.com/office/drawing/2014/main" id="{E63E2C88-ABB3-52A2-DEFE-03FA8D44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3559175"/>
            <a:ext cx="180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–"/>
            </a:pPr>
            <a:r>
              <a:rPr lang="fr-FR" altLang="fr-FR"/>
              <a:t>Achat en ligne</a:t>
            </a:r>
          </a:p>
        </p:txBody>
      </p:sp>
      <p:sp>
        <p:nvSpPr>
          <p:cNvPr id="14348" name="ZoneTexte 14">
            <a:extLst>
              <a:ext uri="{FF2B5EF4-FFF2-40B4-BE49-F238E27FC236}">
                <a16:creationId xmlns:a16="http://schemas.microsoft.com/office/drawing/2014/main" id="{46A29EF0-070C-69CA-6A6B-39E8FF0B1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2208213"/>
            <a:ext cx="2892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–"/>
            </a:pPr>
            <a:r>
              <a:rPr lang="fr-FR" altLang="fr-FR"/>
              <a:t>Participation à des débats</a:t>
            </a:r>
          </a:p>
        </p:txBody>
      </p:sp>
      <p:sp>
        <p:nvSpPr>
          <p:cNvPr id="14349" name="ZoneTexte 15">
            <a:extLst>
              <a:ext uri="{FF2B5EF4-FFF2-40B4-BE49-F238E27FC236}">
                <a16:creationId xmlns:a16="http://schemas.microsoft.com/office/drawing/2014/main" id="{58C313A7-26E2-B882-F66D-4EB783243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3897313"/>
            <a:ext cx="277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–"/>
            </a:pPr>
            <a:r>
              <a:rPr lang="fr-FR" altLang="fr-FR"/>
              <a:t>Échanges internationaux</a:t>
            </a:r>
          </a:p>
        </p:txBody>
      </p:sp>
      <p:sp>
        <p:nvSpPr>
          <p:cNvPr id="14350" name="ZoneTexte 16">
            <a:extLst>
              <a:ext uri="{FF2B5EF4-FFF2-40B4-BE49-F238E27FC236}">
                <a16:creationId xmlns:a16="http://schemas.microsoft.com/office/drawing/2014/main" id="{5E53C3A6-BB5A-2A26-2039-4CFB11D6B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1531938"/>
            <a:ext cx="3328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alibri" panose="020F0502020204030204" pitchFamily="34" charset="0"/>
              <a:buChar char="–"/>
            </a:pPr>
            <a:r>
              <a:rPr lang="fr-FR" altLang="fr-FR"/>
              <a:t>Poursuite d’études à l’étranger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C3157D-54D6-1020-0F8E-2B8EEDD37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1084263"/>
            <a:ext cx="86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VRAIES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416EA29-1B31-55F2-4D94-830BEC5E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1965325"/>
            <a:ext cx="76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VRAIS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9E5358F-2FAB-6A17-97D6-046D109AA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1084263"/>
            <a:ext cx="65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VRAI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5F565A6-3662-9FA4-0BD8-9790594C2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2568575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VRAI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1E469CD-7EB7-FC8D-318E-DF6FA7C52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187700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VRAI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CD50961-B43B-7EE9-B630-31858C275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90850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VRAI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A979B2C-7516-9570-161F-7B90EF6E8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3825875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VRAIS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1D99A1F-7490-D210-9566-E65FA5B71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294188"/>
            <a:ext cx="76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VRAIS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4A8F732-BE35-1EF5-8883-2BDFB8BEE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4478338"/>
            <a:ext cx="650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rgbClr val="C00000"/>
                </a:solidFill>
              </a:rPr>
              <a:t>VRAI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8384FCC-8B2E-2AFE-C659-BCD26AA4367F}"/>
              </a:ext>
            </a:extLst>
          </p:cNvPr>
          <p:cNvCxnSpPr>
            <a:endCxn id="14350" idx="0"/>
          </p:cNvCxnSpPr>
          <p:nvPr/>
        </p:nvCxnSpPr>
        <p:spPr>
          <a:xfrm>
            <a:off x="4071938" y="1374775"/>
            <a:ext cx="249237" cy="157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D381900-D97E-B697-6343-9FBFC1BE4545}"/>
              </a:ext>
            </a:extLst>
          </p:cNvPr>
          <p:cNvCxnSpPr>
            <a:stCxn id="21" idx="1"/>
            <a:endCxn id="14348" idx="3"/>
          </p:cNvCxnSpPr>
          <p:nvPr/>
        </p:nvCxnSpPr>
        <p:spPr>
          <a:xfrm flipH="1">
            <a:off x="5549900" y="2149475"/>
            <a:ext cx="1566863" cy="2428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589B251-342C-74BC-A59E-A832395FC2B4}"/>
              </a:ext>
            </a:extLst>
          </p:cNvPr>
          <p:cNvCxnSpPr>
            <a:stCxn id="23" idx="1"/>
            <a:endCxn id="14339" idx="3"/>
          </p:cNvCxnSpPr>
          <p:nvPr/>
        </p:nvCxnSpPr>
        <p:spPr>
          <a:xfrm flipH="1" flipV="1">
            <a:off x="5676900" y="2730500"/>
            <a:ext cx="841375" cy="2222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3C875DB6-7E01-5716-5CF9-755FCA681565}"/>
              </a:ext>
            </a:extLst>
          </p:cNvPr>
          <p:cNvCxnSpPr/>
          <p:nvPr/>
        </p:nvCxnSpPr>
        <p:spPr>
          <a:xfrm flipH="1" flipV="1">
            <a:off x="5302250" y="3068638"/>
            <a:ext cx="684213" cy="2143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2A0B3D4D-14F4-0F2F-4567-7C64FB222B5D}"/>
              </a:ext>
            </a:extLst>
          </p:cNvPr>
          <p:cNvCxnSpPr/>
          <p:nvPr/>
        </p:nvCxnSpPr>
        <p:spPr>
          <a:xfrm flipH="1" flipV="1">
            <a:off x="2436813" y="3187700"/>
            <a:ext cx="503237" cy="9525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6F410079-E4FB-B4BA-E61D-2C45FCB9F93A}"/>
              </a:ext>
            </a:extLst>
          </p:cNvPr>
          <p:cNvCxnSpPr/>
          <p:nvPr/>
        </p:nvCxnSpPr>
        <p:spPr>
          <a:xfrm flipH="1">
            <a:off x="1676400" y="3787775"/>
            <a:ext cx="1263650" cy="1730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00BF359-5311-F12A-35B4-D6EC730310C9}"/>
              </a:ext>
            </a:extLst>
          </p:cNvPr>
          <p:cNvCxnSpPr>
            <a:endCxn id="28" idx="3"/>
          </p:cNvCxnSpPr>
          <p:nvPr/>
        </p:nvCxnSpPr>
        <p:spPr>
          <a:xfrm flipH="1">
            <a:off x="2403475" y="4194175"/>
            <a:ext cx="536575" cy="28416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1A3D3F0-F0B0-072B-AC01-33FCB7A774A7}"/>
              </a:ext>
            </a:extLst>
          </p:cNvPr>
          <p:cNvCxnSpPr>
            <a:stCxn id="29" idx="1"/>
            <a:endCxn id="14342" idx="3"/>
          </p:cNvCxnSpPr>
          <p:nvPr/>
        </p:nvCxnSpPr>
        <p:spPr>
          <a:xfrm flipH="1" flipV="1">
            <a:off x="3441700" y="4419600"/>
            <a:ext cx="1595438" cy="2428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D7C26359-8DF3-C01D-1DCE-0B7B82611757}"/>
              </a:ext>
            </a:extLst>
          </p:cNvPr>
          <p:cNvCxnSpPr/>
          <p:nvPr/>
        </p:nvCxnSpPr>
        <p:spPr>
          <a:xfrm flipH="1">
            <a:off x="5986463" y="1420813"/>
            <a:ext cx="690562" cy="48101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A6175C5-FE80-03BD-A045-ADE47D1A8EE6}"/>
              </a:ext>
            </a:extLst>
          </p:cNvPr>
          <p:cNvSpPr txBox="1"/>
          <p:nvPr/>
        </p:nvSpPr>
        <p:spPr>
          <a:xfrm>
            <a:off x="2136775" y="6121400"/>
            <a:ext cx="64516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Et si, dans la classe, nous avons des élèves au profil particulier ? ]</a:t>
            </a:r>
          </a:p>
        </p:txBody>
      </p:sp>
      <p:grpSp>
        <p:nvGrpSpPr>
          <p:cNvPr id="14370" name="Groupe 33">
            <a:extLst>
              <a:ext uri="{FF2B5EF4-FFF2-40B4-BE49-F238E27FC236}">
                <a16:creationId xmlns:a16="http://schemas.microsoft.com/office/drawing/2014/main" id="{A8372798-5D1E-2A0F-02F7-EEF8EBB8C5AA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5486400"/>
            <a:ext cx="582612" cy="977900"/>
            <a:chOff x="106750" y="5477972"/>
            <a:chExt cx="581703" cy="978245"/>
          </a:xfrm>
        </p:grpSpPr>
        <p:pic>
          <p:nvPicPr>
            <p:cNvPr id="42" name="Picture 4">
              <a:extLst>
                <a:ext uri="{FF2B5EF4-FFF2-40B4-BE49-F238E27FC236}">
                  <a16:creationId xmlns:a16="http://schemas.microsoft.com/office/drawing/2014/main" id="{6AC1CFBE-E034-05C7-202F-4B0524CD4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0" y="5478086"/>
              <a:ext cx="572261" cy="97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2" name="ZoneTexte 42">
              <a:extLst>
                <a:ext uri="{FF2B5EF4-FFF2-40B4-BE49-F238E27FC236}">
                  <a16:creationId xmlns:a16="http://schemas.microsoft.com/office/drawing/2014/main" id="{1BC0EE0E-E196-472B-BDB5-DC7805BB3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73" y="5477972"/>
              <a:ext cx="4587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 ET </a:t>
              </a:r>
              <a:b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</a:br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MOI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7F4072D-DE73-601D-B6B2-6B24EEDE4ECD}"/>
              </a:ext>
            </a:extLst>
          </p:cNvPr>
          <p:cNvSpPr txBox="1"/>
          <p:nvPr/>
        </p:nvSpPr>
        <p:spPr>
          <a:xfrm>
            <a:off x="2895600" y="1416050"/>
            <a:ext cx="1071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NATURES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050CD0-1647-F5F6-2FF0-E87A0139E19A}"/>
              </a:ext>
            </a:extLst>
          </p:cNvPr>
          <p:cNvSpPr txBox="1"/>
          <p:nvPr/>
        </p:nvSpPr>
        <p:spPr>
          <a:xfrm>
            <a:off x="542925" y="4114800"/>
            <a:ext cx="1809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innée / acquise ?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FC955E-2147-C65A-E091-A8770406E42A}"/>
              </a:ext>
            </a:extLst>
          </p:cNvPr>
          <p:cNvSpPr txBox="1"/>
          <p:nvPr/>
        </p:nvSpPr>
        <p:spPr>
          <a:xfrm>
            <a:off x="6008688" y="3597275"/>
            <a:ext cx="3100387" cy="2863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dys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lexie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dys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orthographie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troubles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de l’attention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syndrome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d’Asperger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blonde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bavarde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mytho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vissé sur l’écran de son mobile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EEFD2B-7ADA-C7C9-FEA6-0A7BE41CCA80}"/>
              </a:ext>
            </a:extLst>
          </p:cNvPr>
          <p:cNvSpPr txBox="1"/>
          <p:nvPr/>
        </p:nvSpPr>
        <p:spPr>
          <a:xfrm>
            <a:off x="1447800" y="5181600"/>
            <a:ext cx="2241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cognitive / affective ?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2536C09-AB15-C7D2-9B0A-39A041708EC7}"/>
              </a:ext>
            </a:extLst>
          </p:cNvPr>
          <p:cNvCxnSpPr/>
          <p:nvPr/>
        </p:nvCxnSpPr>
        <p:spPr>
          <a:xfrm flipH="1">
            <a:off x="1524000" y="1831975"/>
            <a:ext cx="1828800" cy="2206625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24C637C-616A-3477-442E-AA537866ACDE}"/>
              </a:ext>
            </a:extLst>
          </p:cNvPr>
          <p:cNvCxnSpPr/>
          <p:nvPr/>
        </p:nvCxnSpPr>
        <p:spPr>
          <a:xfrm flipH="1">
            <a:off x="2568575" y="1833563"/>
            <a:ext cx="784225" cy="3195637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3457C55-9C7B-010F-6232-D79E8D046FF8}"/>
              </a:ext>
            </a:extLst>
          </p:cNvPr>
          <p:cNvCxnSpPr/>
          <p:nvPr/>
        </p:nvCxnSpPr>
        <p:spPr>
          <a:xfrm>
            <a:off x="5251450" y="1844675"/>
            <a:ext cx="757238" cy="158750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Titre 1">
            <a:extLst>
              <a:ext uri="{FF2B5EF4-FFF2-40B4-BE49-F238E27FC236}">
                <a16:creationId xmlns:a16="http://schemas.microsoft.com/office/drawing/2014/main" id="{E7AC2AF5-EF1C-FD30-D095-865F454974A5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Abord des « particularités »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DFF0D8F-7E8C-2A66-4C28-42A3AB28F01C}"/>
              </a:ext>
            </a:extLst>
          </p:cNvPr>
          <p:cNvSpPr txBox="1"/>
          <p:nvPr/>
        </p:nvSpPr>
        <p:spPr>
          <a:xfrm>
            <a:off x="4454525" y="1420813"/>
            <a:ext cx="16986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« ÉTIQUETTES »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AAEB927-E1D1-CDA1-C959-F710C9D89489}"/>
              </a:ext>
            </a:extLst>
          </p:cNvPr>
          <p:cNvSpPr txBox="1"/>
          <p:nvPr/>
        </p:nvSpPr>
        <p:spPr>
          <a:xfrm>
            <a:off x="1676400" y="6275388"/>
            <a:ext cx="33528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pas plus particulières que ça … ]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97413BA-02E9-5AD3-92F0-618D0555A768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5416BC-4709-4C6F-84F7-49055C370846}" type="slidenum">
              <a:rPr lang="fr-FR" altLang="fr-FR">
                <a:solidFill>
                  <a:srgbClr val="95B3D7"/>
                </a:solidFill>
              </a:rPr>
              <a:pPr/>
              <a:t>14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9B290-0BFD-EDEE-0484-895D69CF226A}"/>
              </a:ext>
            </a:extLst>
          </p:cNvPr>
          <p:cNvSpPr/>
          <p:nvPr/>
        </p:nvSpPr>
        <p:spPr>
          <a:xfrm>
            <a:off x="1828800" y="1447800"/>
            <a:ext cx="5807075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LES SEPT POSTULATS DE BURNS (1972)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Il n’y a pas 2 apprenants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qui progressent à la même vitesse.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qui soient prêts à apprendre en même temps. 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qui utilisent les mêmes techniques d’étude.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qui résolvent les problèmes exactement de la même manière.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qui possèdent le même répertoire de comportements.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qui possèdent le même profil d’intérêt.</a:t>
            </a:r>
          </a:p>
          <a:p>
            <a:pPr marL="742950" lvl="1" indent="-285750" fontAlgn="auto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qui soient motivés pour atteindre les mêmes buts. </a:t>
            </a:r>
          </a:p>
        </p:txBody>
      </p:sp>
      <p:sp>
        <p:nvSpPr>
          <p:cNvPr id="16387" name="Titre 1">
            <a:extLst>
              <a:ext uri="{FF2B5EF4-FFF2-40B4-BE49-F238E27FC236}">
                <a16:creationId xmlns:a16="http://schemas.microsoft.com/office/drawing/2014/main" id="{5273DC69-2075-3E42-96AC-C825459E0A42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Hétérogénéité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4BAB254-D4C1-EE5C-1B96-C07E988B52BD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33EF723-31C1-43C6-80E8-50E76A0CB90A}" type="slidenum">
              <a:rPr lang="fr-FR" altLang="fr-FR">
                <a:solidFill>
                  <a:srgbClr val="95B3D7"/>
                </a:solidFill>
              </a:rPr>
              <a:pPr/>
              <a:t>15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39A6FAC-0A9E-A7ED-D582-A980DB0F2DCB}"/>
              </a:ext>
            </a:extLst>
          </p:cNvPr>
          <p:cNvSpPr txBox="1"/>
          <p:nvPr/>
        </p:nvSpPr>
        <p:spPr>
          <a:xfrm>
            <a:off x="5997575" y="6494463"/>
            <a:ext cx="3146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Burns (1972) &amp;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Astofli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(1995)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BCC8E9-1742-B663-12EE-C2FFA87B57BC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897" t="2250" r="3524" b="3274"/>
          <a:stretch/>
        </p:blipFill>
        <p:spPr bwMode="auto">
          <a:xfrm>
            <a:off x="3733800" y="990600"/>
            <a:ext cx="5241890" cy="41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6BC6469-0B27-ACDE-E05D-FC3B4B3D38D7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540894-9BBB-4151-81DE-C073E45E5AB6}" type="slidenum">
              <a:rPr lang="fr-FR" altLang="fr-FR">
                <a:solidFill>
                  <a:srgbClr val="95B3D7"/>
                </a:solidFill>
              </a:rPr>
              <a:pPr/>
              <a:t>16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17412" name="Titre 1">
            <a:extLst>
              <a:ext uri="{FF2B5EF4-FFF2-40B4-BE49-F238E27FC236}">
                <a16:creationId xmlns:a16="http://schemas.microsoft.com/office/drawing/2014/main" id="{0A7A0C19-1A63-F5EE-2555-1B1F9C5C1536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Pédagogie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8A9589-C2B3-14B3-731C-1572CB9BAEE6}"/>
              </a:ext>
            </a:extLst>
          </p:cNvPr>
          <p:cNvSpPr txBox="1"/>
          <p:nvPr/>
        </p:nvSpPr>
        <p:spPr>
          <a:xfrm>
            <a:off x="5562600" y="6494463"/>
            <a:ext cx="35575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Bloom (1956) &amp; Anderson (2001)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5999DC-F522-5906-993F-752344A0A646}"/>
              </a:ext>
            </a:extLst>
          </p:cNvPr>
          <p:cNvSpPr txBox="1"/>
          <p:nvPr/>
        </p:nvSpPr>
        <p:spPr>
          <a:xfrm>
            <a:off x="76200" y="4076700"/>
            <a:ext cx="3962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PÉDAGOGIE PAR OBJECTIFS   ←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Morcellement, perte de sens, privilège de la motivation par la carotte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480E26-BBC6-2EBD-9930-36D3E6A8EA4D}"/>
              </a:ext>
            </a:extLst>
          </p:cNvPr>
          <p:cNvSpPr txBox="1"/>
          <p:nvPr/>
        </p:nvSpPr>
        <p:spPr>
          <a:xfrm>
            <a:off x="2784475" y="5921375"/>
            <a:ext cx="3517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Ça marche pour tout le monde ? ]</a:t>
            </a:r>
          </a:p>
        </p:txBody>
      </p:sp>
      <p:pic>
        <p:nvPicPr>
          <p:cNvPr id="8194" name="Picture 2" descr="http://images.jedessine.com/_uploads/_tiny_galerie/20081042/papillon-n-24_n5wzz_media.jpg">
            <a:extLst>
              <a:ext uri="{FF2B5EF4-FFF2-40B4-BE49-F238E27FC236}">
                <a16:creationId xmlns:a16="http://schemas.microsoft.com/office/drawing/2014/main" id="{8B3809C6-D918-15AC-540F-5BC057F6D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44" y="3394927"/>
            <a:ext cx="494174" cy="69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DB327EE1-9535-7EF9-0D7C-6876FA9CC799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« Particularités » + particulières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49D843-7D91-4F09-2BF8-B96D634C2894}"/>
              </a:ext>
            </a:extLst>
          </p:cNvPr>
          <p:cNvSpPr txBox="1"/>
          <p:nvPr/>
        </p:nvSpPr>
        <p:spPr>
          <a:xfrm>
            <a:off x="2332038" y="2279650"/>
            <a:ext cx="8985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YAN</a:t>
            </a:r>
            <a:r>
              <a:rPr lang="fr-FR" b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IS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074" name="Picture 2" descr="https://image.freepik.com/photos-libre/clavier-pour-beaucoup-de-lumiere_2946705.jpg">
            <a:extLst>
              <a:ext uri="{FF2B5EF4-FFF2-40B4-BE49-F238E27FC236}">
                <a16:creationId xmlns:a16="http://schemas.microsoft.com/office/drawing/2014/main" id="{424D6C56-3107-4B47-963A-8E32091CE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0" y="2895600"/>
            <a:ext cx="4030192" cy="3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D181DDC-A043-661D-2462-FFDEFFEAA6E2}"/>
              </a:ext>
            </a:extLst>
          </p:cNvPr>
          <p:cNvCxnSpPr/>
          <p:nvPr/>
        </p:nvCxnSpPr>
        <p:spPr>
          <a:xfrm>
            <a:off x="2895600" y="2590800"/>
            <a:ext cx="1588" cy="170815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B7E37C79-B9FD-58E1-A0A2-C4902CA1BD59}"/>
              </a:ext>
            </a:extLst>
          </p:cNvPr>
          <p:cNvSpPr txBox="1"/>
          <p:nvPr/>
        </p:nvSpPr>
        <p:spPr>
          <a:xfrm>
            <a:off x="152400" y="1595438"/>
            <a:ext cx="11017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COGNITIF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576085-3134-E4DE-6F6C-CBFC06F23339}"/>
              </a:ext>
            </a:extLst>
          </p:cNvPr>
          <p:cNvSpPr txBox="1"/>
          <p:nvPr/>
        </p:nvSpPr>
        <p:spPr>
          <a:xfrm>
            <a:off x="6096000" y="1595438"/>
            <a:ext cx="21859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COGNITIF + AFFECTIF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B3DE08-FFE9-ADDD-A74B-B3BBA0BE2F57}"/>
              </a:ext>
            </a:extLst>
          </p:cNvPr>
          <p:cNvSpPr txBox="1"/>
          <p:nvPr/>
        </p:nvSpPr>
        <p:spPr>
          <a:xfrm>
            <a:off x="6096000" y="4114800"/>
            <a:ext cx="2938463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Profil « Asperger 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centre d’intérêts marqués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goût du détail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Ex. Walkman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E546C82F-9B99-1AD6-248C-61564735F10A}"/>
              </a:ext>
            </a:extLst>
          </p:cNvPr>
          <p:cNvCxnSpPr/>
          <p:nvPr/>
        </p:nvCxnSpPr>
        <p:spPr>
          <a:xfrm>
            <a:off x="7191375" y="2133600"/>
            <a:ext cx="1588" cy="170815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53823E1E-0747-1430-4246-1414CB4AAD7D}"/>
              </a:ext>
            </a:extLst>
          </p:cNvPr>
          <p:cNvSpPr txBox="1"/>
          <p:nvPr/>
        </p:nvSpPr>
        <p:spPr>
          <a:xfrm>
            <a:off x="2160588" y="6130925"/>
            <a:ext cx="48148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c’est comme ça qu’on motive les apprenants ? ]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CEFCF0-17B4-6FFD-50D8-D8E546A5860A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887B01-91B7-4630-9B67-2309190B02B7}" type="slidenum">
              <a:rPr lang="fr-FR" altLang="fr-FR">
                <a:solidFill>
                  <a:srgbClr val="95B3D7"/>
                </a:solidFill>
              </a:rPr>
              <a:pPr/>
              <a:t>17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8201E9D-5145-CF55-440D-5322F4C5E4C7}"/>
              </a:ext>
            </a:extLst>
          </p:cNvPr>
          <p:cNvSpPr txBox="1"/>
          <p:nvPr/>
        </p:nvSpPr>
        <p:spPr>
          <a:xfrm>
            <a:off x="604838" y="5019675"/>
            <a:ext cx="7950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État dynamique qui a ses origines dans les perceptions qu'un élève a de lui-même et de son environnement et qui l'incite à choisir une activité, à s'y engager et à persévérer dans son accomplissement afin d'atteindre un but.</a:t>
            </a:r>
          </a:p>
        </p:txBody>
      </p:sp>
      <p:pic>
        <p:nvPicPr>
          <p:cNvPr id="1031" name="Picture 7" descr="http://www.montampon.fr/images/carte_de_fidelite_cible.jpg">
            <a:extLst>
              <a:ext uri="{FF2B5EF4-FFF2-40B4-BE49-F238E27FC236}">
                <a16:creationId xmlns:a16="http://schemas.microsoft.com/office/drawing/2014/main" id="{7784A60D-1476-DDD9-B96C-C0808932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60487"/>
            <a:ext cx="30099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9" descr="http://www.mobilesport.ch/wp-content/uploads/2013/07/L_D2_VS_C_T1.png">
            <a:extLst>
              <a:ext uri="{FF2B5EF4-FFF2-40B4-BE49-F238E27FC236}">
                <a16:creationId xmlns:a16="http://schemas.microsoft.com/office/drawing/2014/main" id="{984564D3-0868-E55B-FA30-022AE6573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525713"/>
            <a:ext cx="55530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ACC7E66A-27D7-7DB4-2816-112C65CDFB4A}"/>
              </a:ext>
            </a:extLst>
          </p:cNvPr>
          <p:cNvSpPr/>
          <p:nvPr/>
        </p:nvSpPr>
        <p:spPr>
          <a:xfrm flipH="1">
            <a:off x="2590800" y="1985963"/>
            <a:ext cx="990600" cy="1057275"/>
          </a:xfrm>
          <a:prstGeom prst="arc">
            <a:avLst>
              <a:gd name="adj1" fmla="val 9385235"/>
              <a:gd name="adj2" fmla="val 4726063"/>
            </a:avLst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18866E-E402-60F7-160D-CD61E1B2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1379538"/>
            <a:ext cx="612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"/>
            </a:pPr>
            <a:r>
              <a:rPr lang="fr-FR" altLang="fr-FR" b="1">
                <a:solidFill>
                  <a:srgbClr val="C00000"/>
                </a:solidFill>
              </a:rPr>
              <a:t>A</a:t>
            </a:r>
          </a:p>
          <a:p>
            <a:pPr>
              <a:buFont typeface="Wingdings" panose="05000000000000000000" pitchFamily="2" charset="2"/>
              <a:buChar char=""/>
            </a:pPr>
            <a:r>
              <a:rPr lang="fr-FR" altLang="fr-FR" b="1">
                <a:solidFill>
                  <a:srgbClr val="C00000"/>
                </a:solidFill>
              </a:rPr>
              <a:t>B</a:t>
            </a:r>
          </a:p>
          <a:p>
            <a:pPr>
              <a:buFont typeface="Wingdings" panose="05000000000000000000" pitchFamily="2" charset="2"/>
              <a:buChar char="¨"/>
            </a:pPr>
            <a:r>
              <a:rPr lang="fr-FR" altLang="fr-FR" b="1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1035" name="Picture 11" descr="http://coreight.com/sites/default/files/persister.jpg">
            <a:extLst>
              <a:ext uri="{FF2B5EF4-FFF2-40B4-BE49-F238E27FC236}">
                <a16:creationId xmlns:a16="http://schemas.microsoft.com/office/drawing/2014/main" id="{58D79806-2540-788D-8C2B-060D5615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cdn.flaticon.com/png/256/14030.png">
            <a:extLst>
              <a:ext uri="{FF2B5EF4-FFF2-40B4-BE49-F238E27FC236}">
                <a16:creationId xmlns:a16="http://schemas.microsoft.com/office/drawing/2014/main" id="{9E7706E6-A4B1-6187-2BE9-DFE62791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44" y="2135352"/>
            <a:ext cx="758825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619F738A-050A-3E49-F5B8-AB4249D6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9" y="1655316"/>
            <a:ext cx="18573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814C920-56F9-6FEB-E883-47CCB0CCA738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37895FF-AC66-49E1-8EF0-D5C0913BA9F4}" type="slidenum">
              <a:rPr lang="fr-FR" altLang="fr-FR">
                <a:solidFill>
                  <a:srgbClr val="95B3D7"/>
                </a:solidFill>
              </a:rPr>
              <a:pPr/>
              <a:t>18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19467" name="Titre 1">
            <a:extLst>
              <a:ext uri="{FF2B5EF4-FFF2-40B4-BE49-F238E27FC236}">
                <a16:creationId xmlns:a16="http://schemas.microsoft.com/office/drawing/2014/main" id="{43ED1D7C-C106-392D-A03E-3734A17B2F84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Motivation ≠ mobile</a:t>
            </a:r>
          </a:p>
          <a:p>
            <a:pPr algn="ctr"/>
            <a:endParaRPr lang="fr-FR" altLang="fr-FR" sz="4400">
              <a:solidFill>
                <a:schemeClr val="accent1"/>
              </a:solidFill>
              <a:ea typeface="MS Mincho" panose="02020609040205080304" pitchFamily="49" charset="-128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2ABC1A5-EE70-EE21-43EC-E7EFCE882139}"/>
              </a:ext>
            </a:extLst>
          </p:cNvPr>
          <p:cNvSpPr txBox="1"/>
          <p:nvPr/>
        </p:nvSpPr>
        <p:spPr>
          <a:xfrm>
            <a:off x="7770813" y="6494463"/>
            <a:ext cx="13731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Viau (2003)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8DBA7A-702C-B006-BA2D-49A0BEAC8C89}"/>
              </a:ext>
            </a:extLst>
          </p:cNvPr>
          <p:cNvSpPr txBox="1"/>
          <p:nvPr/>
        </p:nvSpPr>
        <p:spPr>
          <a:xfrm>
            <a:off x="2068513" y="6130925"/>
            <a:ext cx="4997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on peut avoir un exemple d’activité motivante ? 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FED8339-278E-796B-412C-95634C6B1E8B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A6B7D4-156C-4D04-834F-FDD6D205D87E}" type="slidenum">
              <a:rPr lang="fr-FR" altLang="fr-FR">
                <a:solidFill>
                  <a:srgbClr val="95B3D7"/>
                </a:solidFill>
              </a:rPr>
              <a:pPr/>
              <a:t>19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20483" name="Titre 1">
            <a:extLst>
              <a:ext uri="{FF2B5EF4-FFF2-40B4-BE49-F238E27FC236}">
                <a16:creationId xmlns:a16="http://schemas.microsoft.com/office/drawing/2014/main" id="{1DEABAAD-9C73-A3F8-A284-1EF329118513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Molière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ACCCB7C-7710-9545-F20F-E2767DC2FA31}"/>
              </a:ext>
            </a:extLst>
          </p:cNvPr>
          <p:cNvSpPr txBox="1"/>
          <p:nvPr/>
        </p:nvSpPr>
        <p:spPr>
          <a:xfrm>
            <a:off x="790575" y="5715000"/>
            <a:ext cx="81153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ça change de « Molière est né en 1622. Son vrai nom était Jean-Baptiste Poquelin.</a:t>
            </a:r>
            <a:b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Son père était tapissier du roi, … » ]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1B3610-BE19-A60C-CD40-A54C87517156}"/>
              </a:ext>
            </a:extLst>
          </p:cNvPr>
          <p:cNvSpPr txBox="1"/>
          <p:nvPr/>
        </p:nvSpPr>
        <p:spPr>
          <a:xfrm>
            <a:off x="406825" y="2667000"/>
            <a:ext cx="334107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Mise en place d’une approche socioconstructiviste des connaissances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Culture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trike="sngStrike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du droit à la différence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la nécessité de la différence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5378BE-1088-5ADA-540A-C3636C0692BD}"/>
              </a:ext>
            </a:extLst>
          </p:cNvPr>
          <p:cNvSpPr txBox="1"/>
          <p:nvPr/>
        </p:nvSpPr>
        <p:spPr>
          <a:xfrm>
            <a:off x="4848225" y="1524000"/>
            <a:ext cx="38862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Pierre dans son rôle de réel misanthrope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les petits marquis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Françoise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Catéchismopoulou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dans le rôle de Célimène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958F6FD-758F-53D2-40D5-88BD9C8F265E}"/>
              </a:ext>
            </a:extLst>
          </p:cNvPr>
          <p:cNvCxnSpPr/>
          <p:nvPr/>
        </p:nvCxnSpPr>
        <p:spPr>
          <a:xfrm flipH="1">
            <a:off x="3748088" y="3525838"/>
            <a:ext cx="869950" cy="665162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582CD736-2786-4846-F7EB-B9844CC67952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39F889-5321-4980-A754-24FAD134E57E}" type="slidenum">
              <a:rPr lang="fr-FR" altLang="fr-FR">
                <a:solidFill>
                  <a:srgbClr val="95B3D7"/>
                </a:solidFill>
              </a:rPr>
              <a:pPr/>
              <a:t>2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3075" name="Titre 1">
            <a:extLst>
              <a:ext uri="{FF2B5EF4-FFF2-40B4-BE49-F238E27FC236}">
                <a16:creationId xmlns:a16="http://schemas.microsoft.com/office/drawing/2014/main" id="{921F62FB-2444-1266-67B9-C6AFCB5F6013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Avertissements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349793-5396-C21E-B5DF-92D085D4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295400"/>
            <a:ext cx="8491538" cy="23764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D785AA-4F7F-EBF9-E8F7-25A4B3E34EFA}"/>
              </a:ext>
            </a:extLst>
          </p:cNvPr>
          <p:cNvSpPr/>
          <p:nvPr/>
        </p:nvSpPr>
        <p:spPr>
          <a:xfrm>
            <a:off x="1219200" y="2108200"/>
            <a:ext cx="3505200" cy="3048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1B0745-C9F1-9C8D-9686-C86A3DBCB5BB}"/>
              </a:ext>
            </a:extLst>
          </p:cNvPr>
          <p:cNvSpPr/>
          <p:nvPr/>
        </p:nvSpPr>
        <p:spPr>
          <a:xfrm>
            <a:off x="7053263" y="2667000"/>
            <a:ext cx="1604962" cy="3048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FDE642-D62E-BFE0-2B29-0C29FDA71624}"/>
              </a:ext>
            </a:extLst>
          </p:cNvPr>
          <p:cNvSpPr/>
          <p:nvPr/>
        </p:nvSpPr>
        <p:spPr>
          <a:xfrm>
            <a:off x="428625" y="2387600"/>
            <a:ext cx="1095375" cy="3048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5902301-676A-1C3A-2CE0-B63D6F0D9B79}"/>
              </a:ext>
            </a:extLst>
          </p:cNvPr>
          <p:cNvSpPr txBox="1"/>
          <p:nvPr/>
        </p:nvSpPr>
        <p:spPr>
          <a:xfrm>
            <a:off x="1222375" y="4646613"/>
            <a:ext cx="66817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DYSLEXIE  → DIFFICULTÉS D’APPRENTISSAGE → </a:t>
            </a:r>
            <a:r>
              <a:rPr lang="fr-FR" b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REPRÉSENTATIONS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CB58277-06C6-B6E5-8061-65CC14320324}"/>
              </a:ext>
            </a:extLst>
          </p:cNvPr>
          <p:cNvCxnSpPr/>
          <p:nvPr/>
        </p:nvCxnSpPr>
        <p:spPr>
          <a:xfrm>
            <a:off x="2438400" y="2387600"/>
            <a:ext cx="1219200" cy="210820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FF05D37-2AF7-28E6-C825-7886FC58C438}"/>
              </a:ext>
            </a:extLst>
          </p:cNvPr>
          <p:cNvCxnSpPr/>
          <p:nvPr/>
        </p:nvCxnSpPr>
        <p:spPr>
          <a:xfrm flipH="1">
            <a:off x="5257800" y="2971800"/>
            <a:ext cx="1795463" cy="152400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D75FB733-03C8-2AAB-D918-E73B6E5BCA65}"/>
              </a:ext>
            </a:extLst>
          </p:cNvPr>
          <p:cNvSpPr txBox="1"/>
          <p:nvPr/>
        </p:nvSpPr>
        <p:spPr>
          <a:xfrm>
            <a:off x="4570413" y="5594350"/>
            <a:ext cx="41005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beaucoup de petites histoires vraies … ]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46A7D50-5495-FA29-F4C9-964B4AD6CF0C}"/>
              </a:ext>
            </a:extLst>
          </p:cNvPr>
          <p:cNvSpPr txBox="1"/>
          <p:nvPr/>
        </p:nvSpPr>
        <p:spPr>
          <a:xfrm>
            <a:off x="838200" y="3184525"/>
            <a:ext cx="5562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Ça change surtout des </a:t>
            </a:r>
            <a:r>
              <a:rPr lang="fr-FR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projets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« vitrines »</a:t>
            </a:r>
          </a:p>
        </p:txBody>
      </p:sp>
      <p:pic>
        <p:nvPicPr>
          <p:cNvPr id="3" name="Picture 2" descr="http://p6.storage.canalblog.com/68/24/1115569/90424549_o.jpg">
            <a:extLst>
              <a:ext uri="{FF2B5EF4-FFF2-40B4-BE49-F238E27FC236}">
                <a16:creationId xmlns:a16="http://schemas.microsoft.com/office/drawing/2014/main" id="{DBFDFA77-A684-E0A3-780C-55C0A17D0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94" y="3329579"/>
            <a:ext cx="1898259" cy="26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ZoneTexte 3">
            <a:extLst>
              <a:ext uri="{FF2B5EF4-FFF2-40B4-BE49-F238E27FC236}">
                <a16:creationId xmlns:a16="http://schemas.microsoft.com/office/drawing/2014/main" id="{4CC7DEEA-C3A2-1C29-357B-884E3B02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685800"/>
            <a:ext cx="289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altLang="fr-FR"/>
              <a:t>prof metteur-en-scène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/>
              <a:t>élèves-pions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altLang="fr-FR"/>
              <a:t>prof à la post-production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6CAFAB-392F-0E6C-568B-AB145A07ECBE}"/>
              </a:ext>
            </a:extLst>
          </p:cNvPr>
          <p:cNvSpPr txBox="1"/>
          <p:nvPr/>
        </p:nvSpPr>
        <p:spPr>
          <a:xfrm>
            <a:off x="5181600" y="6019800"/>
            <a:ext cx="33924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Et l’évaluation dans tout ça ? … ]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FD71E90-D38F-98A0-9F7D-27219843DE82}"/>
              </a:ext>
            </a:extLst>
          </p:cNvPr>
          <p:cNvCxnSpPr/>
          <p:nvPr/>
        </p:nvCxnSpPr>
        <p:spPr>
          <a:xfrm flipV="1">
            <a:off x="5486400" y="2057400"/>
            <a:ext cx="533400" cy="97790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CC225261-C315-C2FC-179F-413DDBE7F87C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630375-1314-427C-9262-8E0BAECF7A6C}" type="slidenum">
              <a:rPr lang="fr-FR" altLang="fr-FR">
                <a:solidFill>
                  <a:srgbClr val="95B3D7"/>
                </a:solidFill>
              </a:rPr>
              <a:pPr/>
              <a:t>20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grpSp>
        <p:nvGrpSpPr>
          <p:cNvPr id="21512" name="Groupe 9">
            <a:extLst>
              <a:ext uri="{FF2B5EF4-FFF2-40B4-BE49-F238E27FC236}">
                <a16:creationId xmlns:a16="http://schemas.microsoft.com/office/drawing/2014/main" id="{BD125F90-9907-93B7-4879-B5805B64E64A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5478463"/>
            <a:ext cx="582612" cy="977900"/>
            <a:chOff x="106750" y="5477972"/>
            <a:chExt cx="581703" cy="978245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7B588A4E-4EA0-4CFF-633F-51A25B679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0" y="5478086"/>
              <a:ext cx="572261" cy="97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ZoneTexte 11">
              <a:extLst>
                <a:ext uri="{FF2B5EF4-FFF2-40B4-BE49-F238E27FC236}">
                  <a16:creationId xmlns:a16="http://schemas.microsoft.com/office/drawing/2014/main" id="{DB6410C3-DC47-367D-D661-D318953B0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73" y="5477972"/>
              <a:ext cx="4587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 ET </a:t>
              </a:r>
              <a:b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</a:br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MOI ?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gue 1">
            <a:extLst>
              <a:ext uri="{FF2B5EF4-FFF2-40B4-BE49-F238E27FC236}">
                <a16:creationId xmlns:a16="http://schemas.microsoft.com/office/drawing/2014/main" id="{AD2A9DFE-4202-2CB4-E780-047EEB1402AB}"/>
              </a:ext>
            </a:extLst>
          </p:cNvPr>
          <p:cNvSpPr/>
          <p:nvPr/>
        </p:nvSpPr>
        <p:spPr>
          <a:xfrm>
            <a:off x="914400" y="3505200"/>
            <a:ext cx="7620000" cy="1828800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/>
                </a:solidFill>
              </a:rPr>
              <a:t>  LOYAUTÉ  |  FRATERNITÉ  |  OBÉISSANCE  |  COURTOISIE  |  …  |  APPLICATION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2"/>
                </a:solidFill>
              </a:rPr>
              <a:t>       TB                  PTB                       M                           </a:t>
            </a:r>
            <a:r>
              <a:rPr lang="fr-FR" b="1" u="sng" dirty="0">
                <a:solidFill>
                  <a:schemeClr val="tx2"/>
                </a:solidFill>
              </a:rPr>
              <a:t>B</a:t>
            </a:r>
            <a:r>
              <a:rPr lang="fr-FR" b="1" dirty="0">
                <a:solidFill>
                  <a:schemeClr val="tx2"/>
                </a:solidFill>
              </a:rPr>
              <a:t>                                   </a:t>
            </a:r>
            <a:r>
              <a:rPr lang="fr-FR" b="1" dirty="0" err="1">
                <a:solidFill>
                  <a:schemeClr val="tx2"/>
                </a:solidFill>
              </a:rPr>
              <a:t>B</a:t>
            </a:r>
            <a:endParaRPr lang="fr-FR" b="1" dirty="0">
              <a:solidFill>
                <a:schemeClr val="tx2"/>
              </a:solidFill>
            </a:endParaRP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7C867D74-FCC8-03B4-5DE4-BC1DB0202CE9}"/>
              </a:ext>
            </a:extLst>
          </p:cNvPr>
          <p:cNvCxnSpPr/>
          <p:nvPr/>
        </p:nvCxnSpPr>
        <p:spPr>
          <a:xfrm>
            <a:off x="7620000" y="762000"/>
            <a:ext cx="0" cy="281940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itre 1">
            <a:extLst>
              <a:ext uri="{FF2B5EF4-FFF2-40B4-BE49-F238E27FC236}">
                <a16:creationId xmlns:a16="http://schemas.microsoft.com/office/drawing/2014/main" id="{A92D86B8-3198-2245-A45A-0D6F420DE5A7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Évaluation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82BB02-CBF6-1B49-3F45-85287A5EB065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EE3A3D0-345F-42A3-BB4D-8E5A6F3C5330}" type="slidenum">
              <a:rPr lang="fr-FR" altLang="fr-FR">
                <a:solidFill>
                  <a:srgbClr val="95B3D7"/>
                </a:solidFill>
              </a:rPr>
              <a:pPr/>
              <a:t>21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gue 1">
            <a:extLst>
              <a:ext uri="{FF2B5EF4-FFF2-40B4-BE49-F238E27FC236}">
                <a16:creationId xmlns:a16="http://schemas.microsoft.com/office/drawing/2014/main" id="{69B04AF9-9696-7473-4ABD-9490775BB718}"/>
              </a:ext>
            </a:extLst>
          </p:cNvPr>
          <p:cNvSpPr/>
          <p:nvPr/>
        </p:nvSpPr>
        <p:spPr>
          <a:xfrm>
            <a:off x="914400" y="3505200"/>
            <a:ext cx="7620000" cy="1828800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/>
                </a:solidFill>
              </a:rPr>
              <a:t>  PONCTUALITÉ|  COLLABORATION   |  OBÉISSANCE  |  SOIN|  …  |  </a:t>
            </a:r>
            <a:r>
              <a:rPr lang="fr-FR" b="1" dirty="0">
                <a:solidFill>
                  <a:schemeClr val="accent2"/>
                </a:solidFill>
              </a:rPr>
              <a:t>ADRESSE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2"/>
                </a:solidFill>
              </a:rPr>
              <a:t>             M                           </a:t>
            </a:r>
            <a:r>
              <a:rPr lang="fr-FR" b="1" u="sng" dirty="0">
                <a:solidFill>
                  <a:schemeClr val="tx2"/>
                </a:solidFill>
              </a:rPr>
              <a:t>B</a:t>
            </a:r>
            <a:r>
              <a:rPr lang="fr-FR" b="1" dirty="0">
                <a:solidFill>
                  <a:schemeClr val="tx2"/>
                </a:solidFill>
              </a:rPr>
              <a:t>                               M                   </a:t>
            </a:r>
            <a:r>
              <a:rPr lang="fr-FR" b="1" u="sng" dirty="0">
                <a:solidFill>
                  <a:schemeClr val="tx2"/>
                </a:solidFill>
              </a:rPr>
              <a:t>B</a:t>
            </a:r>
            <a:r>
              <a:rPr lang="fr-FR" b="1" dirty="0">
                <a:solidFill>
                  <a:schemeClr val="tx2"/>
                </a:solidFill>
              </a:rPr>
              <a:t>                       TB</a:t>
            </a:r>
          </a:p>
        </p:txBody>
      </p:sp>
      <p:sp>
        <p:nvSpPr>
          <p:cNvPr id="23555" name="Titre 1">
            <a:extLst>
              <a:ext uri="{FF2B5EF4-FFF2-40B4-BE49-F238E27FC236}">
                <a16:creationId xmlns:a16="http://schemas.microsoft.com/office/drawing/2014/main" id="{A69629CD-D00D-DF34-488D-E63A246B78BC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Évaluation</a:t>
            </a:r>
          </a:p>
        </p:txBody>
      </p:sp>
      <p:pic>
        <p:nvPicPr>
          <p:cNvPr id="9218" name="Picture 2" descr="https://www.coloriage-pour-colorier.com/image/coloriage-football-228.jpg">
            <a:extLst>
              <a:ext uri="{FF2B5EF4-FFF2-40B4-BE49-F238E27FC236}">
                <a16:creationId xmlns:a16="http://schemas.microsoft.com/office/drawing/2014/main" id="{10B72D33-3C7C-8B76-2627-F937E954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3252787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48AA847-F9A3-F0BA-7486-A9C780690BE7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4E539E8-03F9-4BD9-8D8E-F83B6D5907D1}" type="slidenum">
              <a:rPr lang="fr-FR" altLang="fr-FR">
                <a:solidFill>
                  <a:srgbClr val="95B3D7"/>
                </a:solidFill>
              </a:rPr>
              <a:pPr/>
              <a:t>22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grpSp>
        <p:nvGrpSpPr>
          <p:cNvPr id="23558" name="Groupe 7">
            <a:extLst>
              <a:ext uri="{FF2B5EF4-FFF2-40B4-BE49-F238E27FC236}">
                <a16:creationId xmlns:a16="http://schemas.microsoft.com/office/drawing/2014/main" id="{35B6CCCF-854B-8DCF-E698-5FFB2B1A046B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5478463"/>
            <a:ext cx="582612" cy="977900"/>
            <a:chOff x="106750" y="5477972"/>
            <a:chExt cx="581703" cy="978245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2F578182-C447-6FDB-B271-EB9EE4026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0" y="5478086"/>
              <a:ext cx="572261" cy="97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ZoneTexte 9">
              <a:extLst>
                <a:ext uri="{FF2B5EF4-FFF2-40B4-BE49-F238E27FC236}">
                  <a16:creationId xmlns:a16="http://schemas.microsoft.com/office/drawing/2014/main" id="{956C75AF-E759-7B8B-99F2-C0656DA44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73" y="5477972"/>
              <a:ext cx="4587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 ET </a:t>
              </a:r>
              <a:b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</a:br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MOI ?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oneTexte 1">
            <a:extLst>
              <a:ext uri="{FF2B5EF4-FFF2-40B4-BE49-F238E27FC236}">
                <a16:creationId xmlns:a16="http://schemas.microsoft.com/office/drawing/2014/main" id="{09A2485E-4BA9-1710-1364-BAE44C08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3252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/>
              <a:t>PÉDAGOGIE DIFFÉRENCIÉE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Activités très diversifiées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Réalisées en groupe</a:t>
            </a:r>
          </a:p>
        </p:txBody>
      </p:sp>
      <p:sp>
        <p:nvSpPr>
          <p:cNvPr id="24579" name="ZoneTexte 2">
            <a:extLst>
              <a:ext uri="{FF2B5EF4-FFF2-40B4-BE49-F238E27FC236}">
                <a16:creationId xmlns:a16="http://schemas.microsoft.com/office/drawing/2014/main" id="{E96B2864-CD67-C8A5-F1FA-4DC6C3E93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899150"/>
            <a:ext cx="5986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/>
              <a:t>[ Existe-t-il d’autres facteurs qui favorisent l’apprentissage ? ]</a:t>
            </a:r>
          </a:p>
        </p:txBody>
      </p:sp>
      <p:sp>
        <p:nvSpPr>
          <p:cNvPr id="24580" name="ZoneTexte 3">
            <a:extLst>
              <a:ext uri="{FF2B5EF4-FFF2-40B4-BE49-F238E27FC236}">
                <a16:creationId xmlns:a16="http://schemas.microsoft.com/office/drawing/2014/main" id="{CCC2B52B-0AAB-5028-B29D-4274376F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263" y="3170238"/>
            <a:ext cx="151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CORRECTIONS</a:t>
            </a:r>
          </a:p>
        </p:txBody>
      </p:sp>
      <p:sp>
        <p:nvSpPr>
          <p:cNvPr id="24581" name="ZoneTexte 4">
            <a:extLst>
              <a:ext uri="{FF2B5EF4-FFF2-40B4-BE49-F238E27FC236}">
                <a16:creationId xmlns:a16="http://schemas.microsoft.com/office/drawing/2014/main" id="{886A1088-8E94-7033-D34B-9A760A889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519488"/>
            <a:ext cx="7048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/>
              <a:t>LE PROF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s’interdit de transmettre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doit attribuer un sens à la moindre activité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doit motiver/justifier le moindre de ses choix méthodologiques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doit se mouvoir dans le cadre imposé par la politique linguistique</a:t>
            </a:r>
          </a:p>
        </p:txBody>
      </p:sp>
      <p:sp>
        <p:nvSpPr>
          <p:cNvPr id="24582" name="ZoneTexte 5">
            <a:extLst>
              <a:ext uri="{FF2B5EF4-FFF2-40B4-BE49-F238E27FC236}">
                <a16:creationId xmlns:a16="http://schemas.microsoft.com/office/drawing/2014/main" id="{905C5927-AD1A-302C-8E89-98D17F707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525" y="1223963"/>
            <a:ext cx="1817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CLASSE INVERSÉE</a:t>
            </a:r>
          </a:p>
        </p:txBody>
      </p:sp>
      <p:sp>
        <p:nvSpPr>
          <p:cNvPr id="24583" name="Titre 1">
            <a:extLst>
              <a:ext uri="{FF2B5EF4-FFF2-40B4-BE49-F238E27FC236}">
                <a16:creationId xmlns:a16="http://schemas.microsoft.com/office/drawing/2014/main" id="{ECF41ED8-63C2-A5EB-B085-323BE2EFB598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Donc …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82A07C8-575A-A7A5-4C1D-5DA478F6C819}"/>
              </a:ext>
            </a:extLst>
          </p:cNvPr>
          <p:cNvCxnSpPr/>
          <p:nvPr/>
        </p:nvCxnSpPr>
        <p:spPr>
          <a:xfrm flipV="1">
            <a:off x="5105400" y="1408113"/>
            <a:ext cx="1066800" cy="496887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F35E351-B187-2DC0-1D24-70AA3ED26368}"/>
              </a:ext>
            </a:extLst>
          </p:cNvPr>
          <p:cNvCxnSpPr/>
          <p:nvPr/>
        </p:nvCxnSpPr>
        <p:spPr>
          <a:xfrm flipV="1">
            <a:off x="7010400" y="3538538"/>
            <a:ext cx="800100" cy="804862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2EDC2E44-EC01-0165-2BB0-469E8481314A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0BCF51-B0D8-45D7-96E5-B7173F186A4D}" type="slidenum">
              <a:rPr lang="fr-FR" altLang="fr-FR">
                <a:solidFill>
                  <a:srgbClr val="95B3D7"/>
                </a:solidFill>
              </a:rPr>
              <a:pPr/>
              <a:t>23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grpSp>
        <p:nvGrpSpPr>
          <p:cNvPr id="24587" name="Groupe 17">
            <a:extLst>
              <a:ext uri="{FF2B5EF4-FFF2-40B4-BE49-F238E27FC236}">
                <a16:creationId xmlns:a16="http://schemas.microsoft.com/office/drawing/2014/main" id="{801031B7-64F5-391A-14D5-C8D904DE2ADF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5478463"/>
            <a:ext cx="582612" cy="977900"/>
            <a:chOff x="106750" y="5477972"/>
            <a:chExt cx="581703" cy="978245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94B3CE42-4011-9100-03A2-40B8AA61E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0" y="5478086"/>
              <a:ext cx="572261" cy="97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ZoneTexte 19">
              <a:extLst>
                <a:ext uri="{FF2B5EF4-FFF2-40B4-BE49-F238E27FC236}">
                  <a16:creationId xmlns:a16="http://schemas.microsoft.com/office/drawing/2014/main" id="{A050B68F-FD89-4154-5FE7-37883EF2D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73" y="5477972"/>
              <a:ext cx="4587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 ET </a:t>
              </a:r>
              <a:b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</a:br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MOI ?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log.francoiscombes.fr/wp-content/uploads/2011/03/maslow.jpg">
            <a:extLst>
              <a:ext uri="{FF2B5EF4-FFF2-40B4-BE49-F238E27FC236}">
                <a16:creationId xmlns:a16="http://schemas.microsoft.com/office/drawing/2014/main" id="{1A6F2A3F-6435-A4C9-00F5-0F9482D3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57530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deficit-attention.com/wp-content/uploads/2010/02/fille-baille.jpg">
            <a:extLst>
              <a:ext uri="{FF2B5EF4-FFF2-40B4-BE49-F238E27FC236}">
                <a16:creationId xmlns:a16="http://schemas.microsoft.com/office/drawing/2014/main" id="{6142FF85-E779-A214-B580-6AD258B65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2"/>
          <a:stretch/>
        </p:blipFill>
        <p:spPr bwMode="auto">
          <a:xfrm>
            <a:off x="635110" y="4712782"/>
            <a:ext cx="2381250" cy="123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itre 1">
            <a:extLst>
              <a:ext uri="{FF2B5EF4-FFF2-40B4-BE49-F238E27FC236}">
                <a16:creationId xmlns:a16="http://schemas.microsoft.com/office/drawing/2014/main" id="{EB84B340-6232-82E9-DFE7-717218D52DE5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Instauration d’un climat sécurisant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8F5B84-E0A8-D6FE-10DB-4E2222269A3E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7AD8BA2-7EC8-4BF6-B1F7-B05A7323206D}" type="slidenum">
              <a:rPr lang="fr-FR" altLang="fr-FR">
                <a:solidFill>
                  <a:srgbClr val="95B3D7"/>
                </a:solidFill>
              </a:rPr>
              <a:pPr/>
              <a:t>24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8C62ED-BA8A-6325-A269-B5A8B00DCF2C}"/>
              </a:ext>
            </a:extLst>
          </p:cNvPr>
          <p:cNvSpPr txBox="1"/>
          <p:nvPr/>
        </p:nvSpPr>
        <p:spPr>
          <a:xfrm>
            <a:off x="7445375" y="6494463"/>
            <a:ext cx="16986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Maslow (1943)</a:t>
            </a:r>
          </a:p>
        </p:txBody>
      </p:sp>
      <p:grpSp>
        <p:nvGrpSpPr>
          <p:cNvPr id="25607" name="Groupe 8">
            <a:extLst>
              <a:ext uri="{FF2B5EF4-FFF2-40B4-BE49-F238E27FC236}">
                <a16:creationId xmlns:a16="http://schemas.microsoft.com/office/drawing/2014/main" id="{6AA9D554-8F11-973A-8FD1-FD7861D22B64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5478463"/>
            <a:ext cx="582612" cy="977900"/>
            <a:chOff x="106750" y="5477972"/>
            <a:chExt cx="581703" cy="978245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ADFA63A6-E3CD-9B57-14F2-CC11ADA94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0" y="5478086"/>
              <a:ext cx="572261" cy="97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ZoneTexte 10">
              <a:extLst>
                <a:ext uri="{FF2B5EF4-FFF2-40B4-BE49-F238E27FC236}">
                  <a16:creationId xmlns:a16="http://schemas.microsoft.com/office/drawing/2014/main" id="{4545B5F3-3DA3-B0BE-F9AD-6693FAFC3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73" y="5477972"/>
              <a:ext cx="4587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 ET </a:t>
              </a:r>
              <a:b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</a:br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MOI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09FB369-7843-384D-772E-8E3AE6DD0847}"/>
              </a:ext>
            </a:extLst>
          </p:cNvPr>
          <p:cNvSpPr txBox="1"/>
          <p:nvPr/>
        </p:nvSpPr>
        <p:spPr>
          <a:xfrm>
            <a:off x="762000" y="3276600"/>
            <a:ext cx="6924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Et sur le carnet de notes ? Qu’est-ce qu’on inscrit ? ]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FE2E15B-D19F-70A3-2D3B-EC08B244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88004"/>
            <a:ext cx="1066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39721C3-ECC0-2DD9-F15D-8F86DE9DE256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6C2676D-C704-4AC7-A6E5-9F68E6F3DA76}" type="slidenum">
              <a:rPr lang="fr-FR" altLang="fr-FR">
                <a:solidFill>
                  <a:srgbClr val="95B3D7"/>
                </a:solidFill>
              </a:rPr>
              <a:pPr/>
              <a:t>25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6145BF5-9BEC-F014-ED07-FC8FAAA2019A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E6F130-B1D5-4AA7-BE1E-94D88E04E054}" type="slidenum">
              <a:rPr lang="fr-FR" altLang="fr-FR">
                <a:solidFill>
                  <a:srgbClr val="95B3D7"/>
                </a:solidFill>
              </a:rPr>
              <a:pPr/>
              <a:t>26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52A5FB4-C2D5-FF36-2E6A-5B3E236EE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96" y="2438400"/>
            <a:ext cx="2819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BC81FAB-0529-A43B-940E-4F95398BA1D3}"/>
              </a:ext>
            </a:extLst>
          </p:cNvPr>
          <p:cNvSpPr txBox="1"/>
          <p:nvPr/>
        </p:nvSpPr>
        <p:spPr>
          <a:xfrm>
            <a:off x="3276600" y="5410200"/>
            <a:ext cx="3190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surtout, pas de note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note, fonction des progrès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note, fonction des efforts</a:t>
            </a:r>
          </a:p>
        </p:txBody>
      </p:sp>
      <p:sp>
        <p:nvSpPr>
          <p:cNvPr id="27653" name="Titre 1">
            <a:extLst>
              <a:ext uri="{FF2B5EF4-FFF2-40B4-BE49-F238E27FC236}">
                <a16:creationId xmlns:a16="http://schemas.microsoft.com/office/drawing/2014/main" id="{3A8D8339-D441-84CF-9838-6F4DA0E94D46}"/>
              </a:ext>
            </a:extLst>
          </p:cNvPr>
          <p:cNvSpPr txBox="1">
            <a:spLocks/>
          </p:cNvSpPr>
          <p:nvPr/>
        </p:nvSpPr>
        <p:spPr bwMode="auto">
          <a:xfrm>
            <a:off x="228600" y="0"/>
            <a:ext cx="86868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Comment va-t-on évaluer Georges ?</a:t>
            </a:r>
          </a:p>
        </p:txBody>
      </p:sp>
      <p:sp>
        <p:nvSpPr>
          <p:cNvPr id="27654" name="ZoneTexte 2">
            <a:extLst>
              <a:ext uri="{FF2B5EF4-FFF2-40B4-BE49-F238E27FC236}">
                <a16:creationId xmlns:a16="http://schemas.microsoft.com/office/drawing/2014/main" id="{768476F8-3664-2D53-6B91-31170371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92625"/>
            <a:ext cx="198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FAUX DYSLEXIQUES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7F6654D-5A0E-0473-6550-8A0B79FC04C8}"/>
              </a:ext>
            </a:extLst>
          </p:cNvPr>
          <p:cNvCxnSpPr/>
          <p:nvPr/>
        </p:nvCxnSpPr>
        <p:spPr>
          <a:xfrm flipV="1">
            <a:off x="5778500" y="4860925"/>
            <a:ext cx="1003300" cy="688975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ZoneTexte 10">
            <a:extLst>
              <a:ext uri="{FF2B5EF4-FFF2-40B4-BE49-F238E27FC236}">
                <a16:creationId xmlns:a16="http://schemas.microsoft.com/office/drawing/2014/main" id="{E7D274DC-446F-5DA1-C504-B7CCF1E27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964113"/>
            <a:ext cx="2051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HISTOIRE DE MARIA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A1F8501-02D1-AEB3-4CBE-C726859C8E87}"/>
              </a:ext>
            </a:extLst>
          </p:cNvPr>
          <p:cNvCxnSpPr/>
          <p:nvPr/>
        </p:nvCxnSpPr>
        <p:spPr>
          <a:xfrm flipH="1" flipV="1">
            <a:off x="2093913" y="5421313"/>
            <a:ext cx="954087" cy="369887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8" name="Groupe 15">
            <a:extLst>
              <a:ext uri="{FF2B5EF4-FFF2-40B4-BE49-F238E27FC236}">
                <a16:creationId xmlns:a16="http://schemas.microsoft.com/office/drawing/2014/main" id="{46BFC0C7-7B2C-9813-7CD8-45A85D2E7598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5478463"/>
            <a:ext cx="582612" cy="977900"/>
            <a:chOff x="106750" y="5477972"/>
            <a:chExt cx="581703" cy="978245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226F4B74-7777-4981-0B5F-AEB35396E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0" y="5478086"/>
              <a:ext cx="572261" cy="97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0" name="ZoneTexte 17">
              <a:extLst>
                <a:ext uri="{FF2B5EF4-FFF2-40B4-BE49-F238E27FC236}">
                  <a16:creationId xmlns:a16="http://schemas.microsoft.com/office/drawing/2014/main" id="{8F2FD336-4A92-A9A2-DE4D-C070C428F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73" y="5477972"/>
              <a:ext cx="4587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 ET </a:t>
              </a:r>
              <a:b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</a:br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MOI ?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bs.twimg.com/media/CZNLxbSWQAEaWj4.jpg">
            <a:extLst>
              <a:ext uri="{FF2B5EF4-FFF2-40B4-BE49-F238E27FC236}">
                <a16:creationId xmlns:a16="http://schemas.microsoft.com/office/drawing/2014/main" id="{0B27454C-2DE9-2698-6E4B-743619BA0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81149"/>
            <a:ext cx="5705475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itre 1">
            <a:extLst>
              <a:ext uri="{FF2B5EF4-FFF2-40B4-BE49-F238E27FC236}">
                <a16:creationId xmlns:a16="http://schemas.microsoft.com/office/drawing/2014/main" id="{C0BA6683-CCD4-6AE2-B15D-217640387845}"/>
              </a:ext>
            </a:extLst>
          </p:cNvPr>
          <p:cNvSpPr txBox="1">
            <a:spLocks/>
          </p:cNvSpPr>
          <p:nvPr/>
        </p:nvSpPr>
        <p:spPr bwMode="auto">
          <a:xfrm>
            <a:off x="228600" y="0"/>
            <a:ext cx="86868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Exploiter nos différences pour (mieux) les (faire) accepter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353DF8-8989-76B6-2D13-D964FD355184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AB4A00E-E97A-44EE-B541-CAE1A6C0DE60}" type="slidenum">
              <a:rPr lang="fr-FR" altLang="fr-FR">
                <a:solidFill>
                  <a:srgbClr val="95B3D7"/>
                </a:solidFill>
              </a:rPr>
              <a:pPr/>
              <a:t>27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oneTexte 1">
            <a:extLst>
              <a:ext uri="{FF2B5EF4-FFF2-40B4-BE49-F238E27FC236}">
                <a16:creationId xmlns:a16="http://schemas.microsoft.com/office/drawing/2014/main" id="{580E01F2-B10B-D1DD-D578-A639EE046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0200"/>
            <a:ext cx="363855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fr-FR" altLang="fr-FR" b="1"/>
              <a:t>Didactique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éventail des compétences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hiérarchie des compétences</a:t>
            </a:r>
          </a:p>
          <a:p>
            <a:endParaRPr lang="fr-FR" altLang="fr-FR" b="1"/>
          </a:p>
          <a:p>
            <a:pPr>
              <a:spcAft>
                <a:spcPts val="600"/>
              </a:spcAft>
            </a:pPr>
            <a:r>
              <a:rPr lang="fr-FR" altLang="fr-FR" b="1"/>
              <a:t>Pédagogie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différenciée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par objectifs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du projet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du contrat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de la réussite</a:t>
            </a:r>
          </a:p>
          <a:p>
            <a:endParaRPr lang="fr-FR" altLang="fr-FR" b="1"/>
          </a:p>
          <a:p>
            <a:pPr>
              <a:spcAft>
                <a:spcPts val="600"/>
              </a:spcAft>
            </a:pPr>
            <a:r>
              <a:rPr lang="fr-FR" altLang="fr-FR" b="1"/>
              <a:t>Évaluation réformée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progrès relatif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altLang="fr-FR"/>
              <a:t>impact</a:t>
            </a:r>
          </a:p>
          <a:p>
            <a:endParaRPr lang="fr-FR" altLang="fr-FR" b="1"/>
          </a:p>
          <a:p>
            <a:pPr>
              <a:spcAft>
                <a:spcPts val="600"/>
              </a:spcAft>
            </a:pPr>
            <a:r>
              <a:rPr lang="fr-FR" altLang="fr-FR" b="1"/>
              <a:t>Renforcement de la confiance en soi</a:t>
            </a:r>
          </a:p>
        </p:txBody>
      </p:sp>
      <p:sp>
        <p:nvSpPr>
          <p:cNvPr id="29699" name="ZoneTexte 3">
            <a:extLst>
              <a:ext uri="{FF2B5EF4-FFF2-40B4-BE49-F238E27FC236}">
                <a16:creationId xmlns:a16="http://schemas.microsoft.com/office/drawing/2014/main" id="{168F2007-071D-7E1C-5EF9-C2585D487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2863850"/>
            <a:ext cx="1830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/>
              <a:t>DIVERSIFICATION</a:t>
            </a:r>
          </a:p>
        </p:txBody>
      </p:sp>
      <p:sp>
        <p:nvSpPr>
          <p:cNvPr id="29700" name="Titre 1">
            <a:extLst>
              <a:ext uri="{FF2B5EF4-FFF2-40B4-BE49-F238E27FC236}">
                <a16:creationId xmlns:a16="http://schemas.microsoft.com/office/drawing/2014/main" id="{91468AF2-C4AE-44B1-1F5A-800D00CF9702}"/>
              </a:ext>
            </a:extLst>
          </p:cNvPr>
          <p:cNvSpPr txBox="1">
            <a:spLocks/>
          </p:cNvSpPr>
          <p:nvPr/>
        </p:nvSpPr>
        <p:spPr bwMode="auto">
          <a:xfrm>
            <a:off x="228600" y="0"/>
            <a:ext cx="86868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DIFFÉRENCE → ATOUT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58B85C5-CC1A-F423-83AE-4B0E7CCAD220}"/>
              </a:ext>
            </a:extLst>
          </p:cNvPr>
          <p:cNvCxnSpPr/>
          <p:nvPr/>
        </p:nvCxnSpPr>
        <p:spPr>
          <a:xfrm flipV="1">
            <a:off x="4267200" y="1600200"/>
            <a:ext cx="0" cy="289560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783EEFC5-721F-3E48-4741-2FBFACBD646C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1A9D851-EE4B-4CDC-9D65-F7BAFA1764BC}" type="slidenum">
              <a:rPr lang="fr-FR" altLang="fr-FR">
                <a:solidFill>
                  <a:srgbClr val="95B3D7"/>
                </a:solidFill>
              </a:rPr>
              <a:pPr/>
              <a:t>28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grpSp>
        <p:nvGrpSpPr>
          <p:cNvPr id="29703" name="Groupe 10">
            <a:extLst>
              <a:ext uri="{FF2B5EF4-FFF2-40B4-BE49-F238E27FC236}">
                <a16:creationId xmlns:a16="http://schemas.microsoft.com/office/drawing/2014/main" id="{CD500C03-399E-C7C2-33FA-F78146771672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5478463"/>
            <a:ext cx="582612" cy="977900"/>
            <a:chOff x="106750" y="5477972"/>
            <a:chExt cx="581703" cy="97824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0AAE90C2-0C10-5C5C-41F1-C8E34FD93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0" y="5478086"/>
              <a:ext cx="572261" cy="97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ZoneTexte 12">
              <a:extLst>
                <a:ext uri="{FF2B5EF4-FFF2-40B4-BE49-F238E27FC236}">
                  <a16:creationId xmlns:a16="http://schemas.microsoft.com/office/drawing/2014/main" id="{B3349A34-E984-719A-BEEC-E13152740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73" y="5477972"/>
              <a:ext cx="4587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 ET </a:t>
              </a:r>
              <a:b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</a:br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MOI ?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1">
            <a:extLst>
              <a:ext uri="{FF2B5EF4-FFF2-40B4-BE49-F238E27FC236}">
                <a16:creationId xmlns:a16="http://schemas.microsoft.com/office/drawing/2014/main" id="{AEB828F3-33BA-DB24-A80B-3AEA4BE79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84400"/>
            <a:ext cx="302418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Image 2">
            <a:extLst>
              <a:ext uri="{FF2B5EF4-FFF2-40B4-BE49-F238E27FC236}">
                <a16:creationId xmlns:a16="http://schemas.microsoft.com/office/drawing/2014/main" id="{8E2953EF-574E-0981-3EB1-6097BBA09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654425"/>
            <a:ext cx="16430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ZoneTexte 3">
            <a:extLst>
              <a:ext uri="{FF2B5EF4-FFF2-40B4-BE49-F238E27FC236}">
                <a16:creationId xmlns:a16="http://schemas.microsoft.com/office/drawing/2014/main" id="{C108BD27-BBA0-317C-9D71-82B52BDBF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833438"/>
            <a:ext cx="2746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INNOVATION / EXCELLENCE</a:t>
            </a:r>
          </a:p>
        </p:txBody>
      </p:sp>
      <p:sp>
        <p:nvSpPr>
          <p:cNvPr id="30725" name="ZoneTexte 4">
            <a:extLst>
              <a:ext uri="{FF2B5EF4-FFF2-40B4-BE49-F238E27FC236}">
                <a16:creationId xmlns:a16="http://schemas.microsoft.com/office/drawing/2014/main" id="{8C190043-0231-6E80-22BE-28AAFA05E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6149975"/>
            <a:ext cx="267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/>
              <a:t>PARTICULIER / À DISTANCE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B8B3C17-86E5-3CB0-83D3-1C549C0A8110}"/>
              </a:ext>
            </a:extLst>
          </p:cNvPr>
          <p:cNvCxnSpPr/>
          <p:nvPr/>
        </p:nvCxnSpPr>
        <p:spPr>
          <a:xfrm flipV="1">
            <a:off x="2895600" y="1346200"/>
            <a:ext cx="0" cy="1143000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358C0BF-AAF5-010D-236C-58B1B8C7B5A5}"/>
              </a:ext>
            </a:extLst>
          </p:cNvPr>
          <p:cNvCxnSpPr/>
          <p:nvPr/>
        </p:nvCxnSpPr>
        <p:spPr>
          <a:xfrm flipV="1">
            <a:off x="6024563" y="5018088"/>
            <a:ext cx="0" cy="936625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37CA2CA-E499-C555-4F1F-519EEADD294F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DC7AAB5-8988-49AB-AEF6-45246AB525FB}" type="slidenum">
              <a:rPr lang="fr-FR" altLang="fr-FR">
                <a:solidFill>
                  <a:srgbClr val="95B3D7"/>
                </a:solidFill>
              </a:rPr>
              <a:pPr/>
              <a:t>29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809E6E5-9AE6-E861-D72D-8684723B1614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703A31E-08DB-4A3B-92CB-1899B889C18B}" type="slidenum">
              <a:rPr lang="fr-FR" altLang="fr-FR">
                <a:solidFill>
                  <a:srgbClr val="95B3D7"/>
                </a:solidFill>
              </a:rPr>
              <a:pPr/>
              <a:t>3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4099" name="Titre 1">
            <a:extLst>
              <a:ext uri="{FF2B5EF4-FFF2-40B4-BE49-F238E27FC236}">
                <a16:creationId xmlns:a16="http://schemas.microsoft.com/office/drawing/2014/main" id="{D32DD016-39D2-3E77-CA4B-1C7BB1C3AF87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Vous connaissez Georges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22938C-D27E-5F53-C760-1515B815D81F}"/>
              </a:ext>
            </a:extLst>
          </p:cNvPr>
          <p:cNvSpPr txBox="1"/>
          <p:nvPr/>
        </p:nvSpPr>
        <p:spPr>
          <a:xfrm>
            <a:off x="3287713" y="5594350"/>
            <a:ext cx="54467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mise en œuvre de la compétence méthodologique … ]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165E357-F2D1-F6B7-FE4F-52A95624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696" y="2438400"/>
            <a:ext cx="2819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oneTexte 1">
            <a:extLst>
              <a:ext uri="{FF2B5EF4-FFF2-40B4-BE49-F238E27FC236}">
                <a16:creationId xmlns:a16="http://schemas.microsoft.com/office/drawing/2014/main" id="{C241D975-D233-C1CD-36CA-B934E7882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095375"/>
            <a:ext cx="8458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fr-FR" sz="1200"/>
              <a:t>ANDERSON L. W., et al., 2001 – </a:t>
            </a:r>
            <a:r>
              <a:rPr lang="en-US" altLang="fr-FR" sz="1200" i="1"/>
              <a:t>A Taxonomy for Learning, Teaching, and Assessing. A Revision of Bloom's Taxonomy of Educational Objectives</a:t>
            </a:r>
            <a:r>
              <a:rPr lang="en-US" altLang="fr-FR" sz="1200"/>
              <a:t>, Addison Wesley Longman, Inc.</a:t>
            </a:r>
            <a:endParaRPr lang="fr-FR" altLang="fr-FR" sz="1200"/>
          </a:p>
          <a:p>
            <a:pPr algn="just"/>
            <a:r>
              <a:rPr lang="fr-FR" altLang="fr-FR" sz="1200"/>
              <a:t>ASTOLFI J.-P., 1995 – « Essor des didactiques et Apprentissage scolaire » in Éducations.</a:t>
            </a:r>
          </a:p>
          <a:p>
            <a:pPr algn="just"/>
            <a:r>
              <a:rPr lang="fr-FR" altLang="fr-FR" sz="1200"/>
              <a:t>BÉGAUDEAU Fr., 2006 – </a:t>
            </a:r>
            <a:r>
              <a:rPr lang="fr-FR" altLang="fr-FR" sz="1200" i="1"/>
              <a:t>Entre les murs</a:t>
            </a:r>
            <a:r>
              <a:rPr lang="fr-FR" altLang="fr-FR" sz="1200"/>
              <a:t>, Éditions Verticales</a:t>
            </a:r>
          </a:p>
          <a:p>
            <a:pPr algn="just"/>
            <a:r>
              <a:rPr lang="en-US" altLang="fr-FR" sz="1200"/>
              <a:t>BLOOM B.S. &amp; KRATHWOHL D.R., 1956 – </a:t>
            </a:r>
            <a:r>
              <a:rPr lang="en-US" altLang="fr-FR" sz="1200" i="1"/>
              <a:t>The classification of educational goals, by a committee of college and university examiners</a:t>
            </a:r>
            <a:r>
              <a:rPr lang="en-US" altLang="fr-FR" sz="1200"/>
              <a:t>, Longmans, New York.</a:t>
            </a:r>
            <a:endParaRPr lang="fr-FR" altLang="fr-FR" sz="1200"/>
          </a:p>
          <a:p>
            <a:pPr algn="just"/>
            <a:r>
              <a:rPr lang="fr-FR" altLang="fr-FR" sz="1200"/>
              <a:t>BRUNER J.S., 1981 – </a:t>
            </a:r>
            <a:r>
              <a:rPr lang="fr-FR" altLang="fr-FR" sz="1200" i="1"/>
              <a:t>Le développement de l'enfant. Savoir faire, savoir dire</a:t>
            </a:r>
            <a:r>
              <a:rPr lang="fr-FR" altLang="fr-FR" sz="1200"/>
              <a:t>. PUF, Paris, </a:t>
            </a:r>
          </a:p>
          <a:p>
            <a:pPr algn="just"/>
            <a:r>
              <a:rPr lang="en-US" altLang="fr-FR" sz="1200"/>
              <a:t>BRUNER J.S., 1997 – </a:t>
            </a:r>
            <a:r>
              <a:rPr lang="en-US" altLang="fr-FR" sz="1200" i="1"/>
              <a:t>The culture of education</a:t>
            </a:r>
            <a:r>
              <a:rPr lang="en-US" altLang="fr-FR" sz="1200"/>
              <a:t>. </a:t>
            </a:r>
            <a:r>
              <a:rPr lang="fr-FR" altLang="fr-FR" sz="1200"/>
              <a:t>Harvard University Press, Cambridge. </a:t>
            </a:r>
          </a:p>
          <a:p>
            <a:pPr algn="just"/>
            <a:r>
              <a:rPr lang="fr-FR" altLang="fr-FR" sz="1200"/>
              <a:t>CATROUX M., 2006 – « Perspective co-actionnelle et TICE : quelles convergences pour l’enseignement de la langue de spécialité? » Communication donnée dans le cadre des Journées d’Étude de l’EA 2025. 2-3 février 2006, IUT Bordeaux I, Bordeaux. </a:t>
            </a:r>
          </a:p>
          <a:p>
            <a:pPr algn="just"/>
            <a:r>
              <a:rPr lang="fr-FR" altLang="fr-FR" sz="1200"/>
              <a:t>Conseil de l'Europe C.E., 2001 – </a:t>
            </a:r>
            <a:r>
              <a:rPr lang="fr-FR" altLang="fr-FR" sz="1200" i="1"/>
              <a:t>Un cadre européen commun de référence pour les langues: apprendre, enseigner, évaluer</a:t>
            </a:r>
            <a:r>
              <a:rPr lang="fr-FR" altLang="fr-FR" sz="1200"/>
              <a:t>, Didier, Paris.</a:t>
            </a:r>
          </a:p>
          <a:p>
            <a:pPr algn="just"/>
            <a:r>
              <a:rPr lang="fr-FR" altLang="fr-FR" sz="1200"/>
              <a:t>DELHAYE O., 2010 – « Possibilités d’élaboration d’une culture partagée de l’acte éducatif en environnement d’apprentissage médiatisé. Étude de cas ». In : Actes du Congrès International. </a:t>
            </a:r>
            <a:r>
              <a:rPr lang="fr-FR" altLang="fr-FR" sz="1200" i="1"/>
              <a:t>2008, année européenne du dialogue interculturel : communiquer avec les langues-cultures</a:t>
            </a:r>
            <a:r>
              <a:rPr lang="fr-FR" altLang="fr-FR" sz="1200"/>
              <a:t>, Thessaloniki, 12-14 décembre 2008, Thessaloniki : University Studio Press, pp. 144-150. </a:t>
            </a:r>
          </a:p>
          <a:p>
            <a:pPr algn="just"/>
            <a:r>
              <a:rPr lang="fr-FR" altLang="fr-FR" sz="1200"/>
              <a:t>DOISE W. &amp; MUGNY G., 1981 – </a:t>
            </a:r>
            <a:r>
              <a:rPr lang="fr-FR" altLang="fr-FR" sz="1200" i="1"/>
              <a:t>Le développement social de l'intelligence</a:t>
            </a:r>
            <a:r>
              <a:rPr lang="fr-FR" altLang="fr-FR" sz="1200"/>
              <a:t>. </a:t>
            </a:r>
            <a:r>
              <a:rPr lang="en-US" altLang="fr-FR" sz="1200"/>
              <a:t>Interéditions, Paris. </a:t>
            </a:r>
            <a:endParaRPr lang="fr-FR" altLang="fr-FR" sz="1200"/>
          </a:p>
          <a:p>
            <a:pPr algn="just"/>
            <a:r>
              <a:rPr lang="fr-FR" altLang="fr-FR" sz="1200"/>
              <a:t>GARDNER H., 2008 – Les intelligences multiples : La théorie qui bouleverse nos idées reçues. Retz.</a:t>
            </a:r>
          </a:p>
          <a:p>
            <a:pPr algn="just"/>
            <a:r>
              <a:rPr lang="fr-FR" altLang="fr-FR" sz="1200"/>
              <a:t>HOUSSAYE J., 2000 – </a:t>
            </a:r>
            <a:r>
              <a:rPr lang="fr-FR" altLang="fr-FR" sz="1200" i="1"/>
              <a:t>Le triangle pédagogique. Théorie et pratiques de l'éducation scolaire</a:t>
            </a:r>
            <a:r>
              <a:rPr lang="fr-FR" altLang="fr-FR" sz="1200"/>
              <a:t>, Peter Lang, Berne.</a:t>
            </a:r>
          </a:p>
          <a:p>
            <a:pPr algn="just"/>
            <a:r>
              <a:rPr lang="en-US" altLang="fr-FR" sz="1200"/>
              <a:t>HYMES D., 1967 </a:t>
            </a:r>
            <a:r>
              <a:rPr lang="fr-FR" altLang="fr-FR" sz="1200"/>
              <a:t>–</a:t>
            </a:r>
            <a:r>
              <a:rPr lang="en-US" altLang="fr-FR" sz="1200"/>
              <a:t> « Models of the interaction of language and social life » in Journal of Social Issues, No 59.</a:t>
            </a:r>
            <a:endParaRPr lang="fr-FR" altLang="fr-FR" sz="1200"/>
          </a:p>
          <a:p>
            <a:pPr algn="just"/>
            <a:r>
              <a:rPr lang="fr-FR" altLang="fr-FR" sz="1200"/>
              <a:t>LEBRUN M., 2002 – </a:t>
            </a:r>
            <a:r>
              <a:rPr lang="fr-FR" altLang="fr-FR" sz="1200" i="1"/>
              <a:t>Des technologies pour enseigner et apprendre, </a:t>
            </a:r>
            <a:r>
              <a:rPr lang="fr-FR" altLang="fr-FR" sz="1200"/>
              <a:t>2e éd. , De Boeck Université, Coll. Perspectives en Éducation et Formation, Bruxelles. </a:t>
            </a:r>
          </a:p>
          <a:p>
            <a:pPr algn="just"/>
            <a:r>
              <a:rPr lang="en-US" altLang="fr-FR" sz="1200"/>
              <a:t>MASLOW, A.H., 1043 – « A Theory of Human Motivation », In  </a:t>
            </a:r>
            <a:r>
              <a:rPr lang="en-US" altLang="fr-FR" sz="1200" i="1"/>
              <a:t>Psychological Review</a:t>
            </a:r>
            <a:r>
              <a:rPr lang="en-US" altLang="fr-FR" sz="1200"/>
              <a:t>, 50.</a:t>
            </a:r>
            <a:endParaRPr lang="fr-FR" altLang="fr-FR" sz="1200"/>
          </a:p>
          <a:p>
            <a:pPr algn="just"/>
            <a:r>
              <a:rPr lang="fr-FR" altLang="fr-FR" sz="1200"/>
              <a:t>PERETTI A. de, 1993 – </a:t>
            </a:r>
            <a:r>
              <a:rPr lang="fr-FR" altLang="fr-FR" sz="1200" i="1"/>
              <a:t>Controverses en Éducation,</a:t>
            </a:r>
            <a:r>
              <a:rPr lang="fr-FR" altLang="fr-FR" sz="1200"/>
              <a:t> Hachette Éducation.</a:t>
            </a:r>
          </a:p>
          <a:p>
            <a:pPr algn="just"/>
            <a:r>
              <a:rPr lang="fr-FR" altLang="fr-FR" sz="1200"/>
              <a:t>PERRET-CLERMONT A.N., SCHUBAUER-LEONI M.L. &amp; GROSSEN M., 1991 – « Interactions sociales dans le développement cognitif : nouvelles directions de recherche » in </a:t>
            </a:r>
            <a:r>
              <a:rPr lang="fr-FR" altLang="fr-FR" sz="1200" i="1"/>
              <a:t>Cahiers de psychologie</a:t>
            </a:r>
            <a:r>
              <a:rPr lang="fr-FR" altLang="fr-FR" sz="1200"/>
              <a:t>, no 29. </a:t>
            </a:r>
          </a:p>
          <a:p>
            <a:pPr algn="just"/>
            <a:r>
              <a:rPr lang="fr-FR" altLang="fr-FR" sz="1200"/>
              <a:t>RAYNAL Fr. &amp; RIEUNIER A., 2012. Pédagogie, dictionnaire des concepts clés. Apprentissages, formation, psychologie cognitive. Paris : Esf.</a:t>
            </a:r>
          </a:p>
          <a:p>
            <a:pPr algn="just"/>
            <a:r>
              <a:rPr lang="fr-FR" altLang="fr-FR" sz="1200"/>
              <a:t>TANNENBAUM R. &amp; SCHMIDT W., 1976 – Choisissez votre style de direction, Harvard expansion.</a:t>
            </a:r>
          </a:p>
          <a:p>
            <a:pPr algn="just"/>
            <a:r>
              <a:rPr lang="fr-FR" altLang="fr-FR" sz="1200"/>
              <a:t>VIAU R., 2003 – La motivation en contexte scolaire, De Boeck Supérieur.</a:t>
            </a:r>
          </a:p>
          <a:p>
            <a:pPr algn="just"/>
            <a:endParaRPr lang="fr-FR" altLang="fr-FR" sz="120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C3A6FAC1-778C-7F9E-6101-41EA77974663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+mn-lt"/>
                <a:ea typeface="MS Mincho"/>
                <a:cs typeface="Arial" pitchFamily="34" charset="0"/>
              </a:rPr>
              <a:t>Quelques ouvrages évoqués</a:t>
            </a:r>
          </a:p>
        </p:txBody>
      </p:sp>
      <p:pic>
        <p:nvPicPr>
          <p:cNvPr id="4" name="Picture 17" descr="http://www.lib.umich.edu/files/services/copyright/cc-by-sa.png">
            <a:hlinkClick r:id="rId2"/>
            <a:extLst>
              <a:ext uri="{FF2B5EF4-FFF2-40B4-BE49-F238E27FC236}">
                <a16:creationId xmlns:a16="http://schemas.microsoft.com/office/drawing/2014/main" id="{49A283E1-65D9-51DC-60D3-95D3F153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67600" y="6200096"/>
            <a:ext cx="1584176" cy="554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http://www.montampon.fr/images/carte_de_fidelite_cible.jpg">
            <a:extLst>
              <a:ext uri="{FF2B5EF4-FFF2-40B4-BE49-F238E27FC236}">
                <a16:creationId xmlns:a16="http://schemas.microsoft.com/office/drawing/2014/main" id="{7B189097-76A4-60F8-EE64-6BA95D2C4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911">
            <a:off x="6858000" y="2341390"/>
            <a:ext cx="30099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itre 1">
            <a:extLst>
              <a:ext uri="{FF2B5EF4-FFF2-40B4-BE49-F238E27FC236}">
                <a16:creationId xmlns:a16="http://schemas.microsoft.com/office/drawing/2014/main" id="{0A0252A8-B516-E157-CBE2-CF7B404AA222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Compétence méthodologique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702F3C3-0BC4-A0A9-799E-DBF7B4BA1027}"/>
              </a:ext>
            </a:extLst>
          </p:cNvPr>
          <p:cNvSpPr txBox="1"/>
          <p:nvPr/>
        </p:nvSpPr>
        <p:spPr>
          <a:xfrm>
            <a:off x="6073775" y="5594350"/>
            <a:ext cx="22320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outils très divers … ]</a:t>
            </a:r>
          </a:p>
        </p:txBody>
      </p:sp>
      <p:sp>
        <p:nvSpPr>
          <p:cNvPr id="6" name="Secteurs 5">
            <a:extLst>
              <a:ext uri="{FF2B5EF4-FFF2-40B4-BE49-F238E27FC236}">
                <a16:creationId xmlns:a16="http://schemas.microsoft.com/office/drawing/2014/main" id="{B77C1218-DCCC-D9E1-8D3A-FB7B270FAC32}"/>
              </a:ext>
            </a:extLst>
          </p:cNvPr>
          <p:cNvSpPr/>
          <p:nvPr/>
        </p:nvSpPr>
        <p:spPr>
          <a:xfrm>
            <a:off x="5218113" y="2584450"/>
            <a:ext cx="1524000" cy="862013"/>
          </a:xfrm>
          <a:prstGeom prst="pie">
            <a:avLst>
              <a:gd name="adj1" fmla="val 0"/>
              <a:gd name="adj2" fmla="val 10806185"/>
            </a:avLst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Secteurs 6">
            <a:extLst>
              <a:ext uri="{FF2B5EF4-FFF2-40B4-BE49-F238E27FC236}">
                <a16:creationId xmlns:a16="http://schemas.microsoft.com/office/drawing/2014/main" id="{C966A197-16F7-B49C-CABA-4290601B1043}"/>
              </a:ext>
            </a:extLst>
          </p:cNvPr>
          <p:cNvSpPr/>
          <p:nvPr/>
        </p:nvSpPr>
        <p:spPr>
          <a:xfrm rot="10800000">
            <a:off x="3684588" y="2576513"/>
            <a:ext cx="1524000" cy="860425"/>
          </a:xfrm>
          <a:prstGeom prst="pie">
            <a:avLst>
              <a:gd name="adj1" fmla="val 0"/>
              <a:gd name="adj2" fmla="val 10806185"/>
            </a:avLst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C6155CC-F26A-9B84-8030-3188D760E657}"/>
              </a:ext>
            </a:extLst>
          </p:cNvPr>
          <p:cNvSpPr txBox="1"/>
          <p:nvPr/>
        </p:nvSpPr>
        <p:spPr>
          <a:xfrm>
            <a:off x="3979863" y="3176588"/>
            <a:ext cx="9953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Obstacle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D65F0C-FD25-F1E3-9772-FDB2640EF697}"/>
              </a:ext>
            </a:extLst>
          </p:cNvPr>
          <p:cNvSpPr txBox="1"/>
          <p:nvPr/>
        </p:nvSpPr>
        <p:spPr>
          <a:xfrm>
            <a:off x="5394325" y="2062163"/>
            <a:ext cx="12271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Adaptation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74ACA-E724-7448-1058-CB30D5343086}"/>
              </a:ext>
            </a:extLst>
          </p:cNvPr>
          <p:cNvSpPr txBox="1"/>
          <p:nvPr/>
        </p:nvSpPr>
        <p:spPr>
          <a:xfrm>
            <a:off x="539750" y="2982913"/>
            <a:ext cx="2736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Parcours de l’apprentissage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23D118-CC66-AA6E-1693-026BD671D55C}"/>
              </a:ext>
            </a:extLst>
          </p:cNvPr>
          <p:cNvSpPr txBox="1"/>
          <p:nvPr/>
        </p:nvSpPr>
        <p:spPr>
          <a:xfrm>
            <a:off x="1649413" y="4529138"/>
            <a:ext cx="58451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GESTION DE L’IMPRÉVU ← ÉCLECTISME MÉTHODOLOGIQUE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Cœur 14">
            <a:extLst>
              <a:ext uri="{FF2B5EF4-FFF2-40B4-BE49-F238E27FC236}">
                <a16:creationId xmlns:a16="http://schemas.microsoft.com/office/drawing/2014/main" id="{6ACE157B-AADC-2EBE-B4EA-4D96ED22F3ED}"/>
              </a:ext>
            </a:extLst>
          </p:cNvPr>
          <p:cNvSpPr/>
          <p:nvPr/>
        </p:nvSpPr>
        <p:spPr>
          <a:xfrm>
            <a:off x="5842000" y="3243263"/>
            <a:ext cx="336550" cy="32385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7440905-16D9-95C0-A00F-0265CABB9AAA}"/>
              </a:ext>
            </a:extLst>
          </p:cNvPr>
          <p:cNvCxnSpPr/>
          <p:nvPr/>
        </p:nvCxnSpPr>
        <p:spPr>
          <a:xfrm flipV="1">
            <a:off x="660400" y="3005138"/>
            <a:ext cx="7696200" cy="12700"/>
          </a:xfrm>
          <a:prstGeom prst="line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43CCC30-FDEA-FD0A-F8BB-4DC95C5D131A}"/>
              </a:ext>
            </a:extLst>
          </p:cNvPr>
          <p:cNvCxnSpPr/>
          <p:nvPr/>
        </p:nvCxnSpPr>
        <p:spPr>
          <a:xfrm>
            <a:off x="5218113" y="3016250"/>
            <a:ext cx="1524000" cy="0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88C0B82-844F-22AF-D31C-12E80DBFEADD}"/>
              </a:ext>
            </a:extLst>
          </p:cNvPr>
          <p:cNvCxnSpPr/>
          <p:nvPr/>
        </p:nvCxnSpPr>
        <p:spPr>
          <a:xfrm flipV="1">
            <a:off x="3798888" y="3005138"/>
            <a:ext cx="1331912" cy="9525"/>
          </a:xfrm>
          <a:prstGeom prst="line">
            <a:avLst/>
          </a:prstGeom>
          <a:ln w="762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xplosion 1 18">
            <a:extLst>
              <a:ext uri="{FF2B5EF4-FFF2-40B4-BE49-F238E27FC236}">
                <a16:creationId xmlns:a16="http://schemas.microsoft.com/office/drawing/2014/main" id="{E157B6B2-829D-DC13-25C1-F56A11FDA7E0}"/>
              </a:ext>
            </a:extLst>
          </p:cNvPr>
          <p:cNvSpPr/>
          <p:nvPr/>
        </p:nvSpPr>
        <p:spPr>
          <a:xfrm>
            <a:off x="4251325" y="2762250"/>
            <a:ext cx="514350" cy="471488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BF2EA37-8326-2456-CA61-944AA153C733}"/>
              </a:ext>
            </a:extLst>
          </p:cNvPr>
          <p:cNvSpPr txBox="1"/>
          <p:nvPr/>
        </p:nvSpPr>
        <p:spPr>
          <a:xfrm>
            <a:off x="5603875" y="3516313"/>
            <a:ext cx="8128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Besoin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FEF81CA-6203-0280-2EDA-AC5DCE7BA116}"/>
              </a:ext>
            </a:extLst>
          </p:cNvPr>
          <p:cNvSpPr txBox="1"/>
          <p:nvPr/>
        </p:nvSpPr>
        <p:spPr>
          <a:xfrm>
            <a:off x="3817938" y="2062163"/>
            <a:ext cx="13811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Modification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1BB8416-A741-C759-19E3-434185D0F53A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668D8D-35E4-4447-8EB8-26C4208A3989}" type="slidenum">
              <a:rPr lang="fr-FR" altLang="fr-FR">
                <a:solidFill>
                  <a:srgbClr val="95B3D7"/>
                </a:solidFill>
              </a:rPr>
              <a:pPr/>
              <a:t>4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E7CF1B6-3BBB-ADB5-D07E-005B0AC2CD7A}"/>
              </a:ext>
            </a:extLst>
          </p:cNvPr>
          <p:cNvSpPr txBox="1"/>
          <p:nvPr/>
        </p:nvSpPr>
        <p:spPr>
          <a:xfrm>
            <a:off x="6643688" y="6488113"/>
            <a:ext cx="25161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Raynal &amp; </a:t>
            </a: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Rieunier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(2009)</a:t>
            </a:r>
          </a:p>
        </p:txBody>
      </p:sp>
      <p:pic>
        <p:nvPicPr>
          <p:cNvPr id="26" name="Picture 2" descr="http://www.fancyicons.com/download/?id=3523&amp;t=png&amp;s=256">
            <a:extLst>
              <a:ext uri="{FF2B5EF4-FFF2-40B4-BE49-F238E27FC236}">
                <a16:creationId xmlns:a16="http://schemas.microsoft.com/office/drawing/2014/main" id="{D1FF5757-6036-7E1E-C141-025BA5A8B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80" y="62103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3F4EA59-B446-0C87-C34A-50422C2D4C4C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E6B0C7-AD0D-45C2-B618-4DC166DDF42D}" type="slidenum">
              <a:rPr lang="fr-FR" altLang="fr-FR">
                <a:solidFill>
                  <a:srgbClr val="95B3D7"/>
                </a:solidFill>
              </a:rPr>
              <a:pPr/>
              <a:t>5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6147" name="Titre 1">
            <a:extLst>
              <a:ext uri="{FF2B5EF4-FFF2-40B4-BE49-F238E27FC236}">
                <a16:creationId xmlns:a16="http://schemas.microsoft.com/office/drawing/2014/main" id="{55193D02-96C7-43AE-F372-6E9D5F276C39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Pluridisciplinarité</a:t>
            </a:r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75ABA16B-D05F-13E2-2329-8ED9C59A5832}"/>
              </a:ext>
            </a:extLst>
          </p:cNvPr>
          <p:cNvSpPr/>
          <p:nvPr/>
        </p:nvSpPr>
        <p:spPr>
          <a:xfrm>
            <a:off x="3081338" y="1979613"/>
            <a:ext cx="2928937" cy="25003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ZoneTexte 6">
            <a:extLst>
              <a:ext uri="{FF2B5EF4-FFF2-40B4-BE49-F238E27FC236}">
                <a16:creationId xmlns:a16="http://schemas.microsoft.com/office/drawing/2014/main" id="{C39D5258-88C2-89C6-C2A7-84CAEAE2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9175"/>
            <a:ext cx="159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DIDACTIQUE</a:t>
            </a:r>
          </a:p>
        </p:txBody>
      </p:sp>
      <p:sp>
        <p:nvSpPr>
          <p:cNvPr id="6150" name="ZoneTexte 7">
            <a:extLst>
              <a:ext uri="{FF2B5EF4-FFF2-40B4-BE49-F238E27FC236}">
                <a16:creationId xmlns:a16="http://schemas.microsoft.com/office/drawing/2014/main" id="{12BD4600-2B55-7DD4-31A5-78FBFDBB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613" y="2049463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THÉORIES DE </a:t>
            </a:r>
            <a:b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L’APPRENTISSAGE</a:t>
            </a:r>
          </a:p>
        </p:txBody>
      </p:sp>
      <p:sp>
        <p:nvSpPr>
          <p:cNvPr id="6151" name="ZoneTexte 9">
            <a:extLst>
              <a:ext uri="{FF2B5EF4-FFF2-40B4-BE49-F238E27FC236}">
                <a16:creationId xmlns:a16="http://schemas.microsoft.com/office/drawing/2014/main" id="{60C8E07E-303F-80C6-A1B8-EA7611A35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5859463"/>
            <a:ext cx="1560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600" b="1">
                <a:solidFill>
                  <a:srgbClr val="0070C0"/>
                </a:solidFill>
                <a:latin typeface="Arial" panose="020B0604020202020204" pitchFamily="34" charset="0"/>
              </a:rPr>
              <a:t>PÉDAGOGIE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19F3FF-2B9C-0D2A-E889-E9AB3CDA5D01}"/>
              </a:ext>
            </a:extLst>
          </p:cNvPr>
          <p:cNvSpPr txBox="1"/>
          <p:nvPr/>
        </p:nvSpPr>
        <p:spPr>
          <a:xfrm>
            <a:off x="4065588" y="1450975"/>
            <a:ext cx="9540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OBJET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5DA6CFE-3C92-2A6A-5844-553C671D7B71}"/>
              </a:ext>
            </a:extLst>
          </p:cNvPr>
          <p:cNvSpPr txBox="1"/>
          <p:nvPr/>
        </p:nvSpPr>
        <p:spPr>
          <a:xfrm>
            <a:off x="1306513" y="4584700"/>
            <a:ext cx="16986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ENSEIGNANT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18A6AA0-2CC3-67F0-EC5E-DC85AB9D4558}"/>
              </a:ext>
            </a:extLst>
          </p:cNvPr>
          <p:cNvSpPr txBox="1"/>
          <p:nvPr/>
        </p:nvSpPr>
        <p:spPr>
          <a:xfrm>
            <a:off x="6145213" y="4584700"/>
            <a:ext cx="16208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APPRENANT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2947AC9-0F90-C459-41E5-54D712C5E0FA}"/>
              </a:ext>
            </a:extLst>
          </p:cNvPr>
          <p:cNvSpPr txBox="1"/>
          <p:nvPr/>
        </p:nvSpPr>
        <p:spPr>
          <a:xfrm>
            <a:off x="6754813" y="292100"/>
            <a:ext cx="23256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ACTANTS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accent2"/>
                </a:solidFill>
                <a:latin typeface="Arial" panose="020B0604020202020204" pitchFamily="34" charset="0"/>
              </a:rPr>
              <a:t>Ancrages des processus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88C06-2CD1-E0D0-ED95-992D0902E79C}"/>
              </a:ext>
            </a:extLst>
          </p:cNvPr>
          <p:cNvSpPr/>
          <p:nvPr/>
        </p:nvSpPr>
        <p:spPr>
          <a:xfrm>
            <a:off x="449263" y="4173538"/>
            <a:ext cx="8763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sym typeface="Webdings"/>
              </a:rPr>
              <a:t>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1DE4ED-848D-5A67-0B0D-AA5E2DE285DD}"/>
              </a:ext>
            </a:extLst>
          </p:cNvPr>
          <p:cNvSpPr/>
          <p:nvPr/>
        </p:nvSpPr>
        <p:spPr>
          <a:xfrm>
            <a:off x="7516813" y="4173538"/>
            <a:ext cx="877887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sym typeface="Webdings"/>
              </a:rPr>
              <a:t>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9DA1C97-FF75-49A5-EFDF-3B95DCB0F3D3}"/>
              </a:ext>
            </a:extLst>
          </p:cNvPr>
          <p:cNvSpPr/>
          <p:nvPr/>
        </p:nvSpPr>
        <p:spPr>
          <a:xfrm>
            <a:off x="2678113" y="2084388"/>
            <a:ext cx="3886200" cy="3394075"/>
          </a:xfrm>
          <a:prstGeom prst="arc">
            <a:avLst>
              <a:gd name="adj1" fmla="val 2174749"/>
              <a:gd name="adj2" fmla="val 15390308"/>
            </a:avLst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3081ACAB-F85F-FFC6-5D01-DFABA4CE94B7}"/>
              </a:ext>
            </a:extLst>
          </p:cNvPr>
          <p:cNvSpPr/>
          <p:nvPr/>
        </p:nvSpPr>
        <p:spPr>
          <a:xfrm>
            <a:off x="2806700" y="2125663"/>
            <a:ext cx="3643313" cy="3200400"/>
          </a:xfrm>
          <a:prstGeom prst="arc">
            <a:avLst>
              <a:gd name="adj1" fmla="val 16539007"/>
              <a:gd name="adj2" fmla="val 8474626"/>
            </a:avLst>
          </a:prstGeom>
          <a:ln w="63500">
            <a:solidFill>
              <a:schemeClr val="accent1">
                <a:shade val="95000"/>
                <a:satMod val="105000"/>
                <a:alpha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0" name="ZoneTexte 19">
            <a:extLst>
              <a:ext uri="{FF2B5EF4-FFF2-40B4-BE49-F238E27FC236}">
                <a16:creationId xmlns:a16="http://schemas.microsoft.com/office/drawing/2014/main" id="{99F35AE3-799D-81C5-9B5B-F744897D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597150"/>
            <a:ext cx="145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Élaboration</a:t>
            </a:r>
          </a:p>
          <a:p>
            <a:pPr algn="r"/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didactique</a:t>
            </a:r>
          </a:p>
        </p:txBody>
      </p:sp>
      <p:sp>
        <p:nvSpPr>
          <p:cNvPr id="6161" name="ZoneTexte 20">
            <a:extLst>
              <a:ext uri="{FF2B5EF4-FFF2-40B4-BE49-F238E27FC236}">
                <a16:creationId xmlns:a16="http://schemas.microsoft.com/office/drawing/2014/main" id="{14A4B6E7-DAF3-CB41-520B-90715BE0A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2597150"/>
            <a:ext cx="1954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Stratégies </a:t>
            </a:r>
          </a:p>
          <a:p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d’apprentissage</a:t>
            </a:r>
          </a:p>
        </p:txBody>
      </p:sp>
      <p:sp>
        <p:nvSpPr>
          <p:cNvPr id="6162" name="ZoneTexte 22">
            <a:extLst>
              <a:ext uri="{FF2B5EF4-FFF2-40B4-BE49-F238E27FC236}">
                <a16:creationId xmlns:a16="http://schemas.microsoft.com/office/drawing/2014/main" id="{9311F4C6-BF45-A193-EF24-A9AFB01B2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5565775"/>
            <a:ext cx="259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>
                <a:solidFill>
                  <a:schemeClr val="accent2"/>
                </a:solidFill>
                <a:latin typeface="Arial" panose="020B0604020202020204" pitchFamily="34" charset="0"/>
              </a:rPr>
              <a:t>Relation pédagogique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FDAD014-A75A-3186-6DE2-AE8B778C2B3C}"/>
              </a:ext>
            </a:extLst>
          </p:cNvPr>
          <p:cNvSpPr txBox="1"/>
          <p:nvPr/>
        </p:nvSpPr>
        <p:spPr>
          <a:xfrm>
            <a:off x="7175500" y="6469063"/>
            <a:ext cx="19415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Houssaye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(2000)</a:t>
            </a:r>
          </a:p>
        </p:txBody>
      </p:sp>
      <p:pic>
        <p:nvPicPr>
          <p:cNvPr id="25" name="Picture 2" descr="http://www.lemarchenoir.fr/110-285-thickbox/faux-tatouage-temporaire-ancre-marine.jpg">
            <a:extLst>
              <a:ext uri="{FF2B5EF4-FFF2-40B4-BE49-F238E27FC236}">
                <a16:creationId xmlns:a16="http://schemas.microsoft.com/office/drawing/2014/main" id="{FBE0C52A-D674-D9D5-8BF3-5675306F7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26" y="2826326"/>
            <a:ext cx="241821" cy="2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xn--icne-wqa.com/images/icones/6/4/light-bulb.png">
            <a:extLst>
              <a:ext uri="{FF2B5EF4-FFF2-40B4-BE49-F238E27FC236}">
                <a16:creationId xmlns:a16="http://schemas.microsoft.com/office/drawing/2014/main" id="{8DED04A7-881C-14A6-3298-938D8259B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62" y="938238"/>
            <a:ext cx="501134" cy="50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5980E0B-722B-99D7-4B92-4EF771273548}"/>
              </a:ext>
            </a:extLst>
          </p:cNvPr>
          <p:cNvSpPr/>
          <p:nvPr/>
        </p:nvSpPr>
        <p:spPr>
          <a:xfrm>
            <a:off x="679450" y="4173538"/>
            <a:ext cx="876300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sym typeface="Webdings"/>
              </a:rPr>
              <a:t>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18AD8C-4C96-1265-D058-E30D4509B043}"/>
              </a:ext>
            </a:extLst>
          </p:cNvPr>
          <p:cNvSpPr/>
          <p:nvPr/>
        </p:nvSpPr>
        <p:spPr>
          <a:xfrm>
            <a:off x="7707313" y="4173538"/>
            <a:ext cx="876300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sym typeface="Webdings"/>
              </a:rPr>
              <a:t></a:t>
            </a:r>
            <a:endParaRPr lang="fr-FR" sz="5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9" name="Picture 2" descr="http://www.lemarchenoir.fr/110-285-thickbox/faux-tatouage-temporaire-ancre-marine.jpg">
            <a:extLst>
              <a:ext uri="{FF2B5EF4-FFF2-40B4-BE49-F238E27FC236}">
                <a16:creationId xmlns:a16="http://schemas.microsoft.com/office/drawing/2014/main" id="{9965E63F-A5C2-2CAB-8DE7-A9E87E19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72" y="2826326"/>
            <a:ext cx="241821" cy="2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lemarchenoir.fr/110-285-thickbox/faux-tatouage-temporaire-ancre-marine.jpg">
            <a:extLst>
              <a:ext uri="{FF2B5EF4-FFF2-40B4-BE49-F238E27FC236}">
                <a16:creationId xmlns:a16="http://schemas.microsoft.com/office/drawing/2014/main" id="{D2AF950C-F929-6182-73B5-7BFDDC31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18" y="5325572"/>
            <a:ext cx="241821" cy="2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5572886-5856-0781-3729-DAB4CFDE58C5}"/>
              </a:ext>
            </a:extLst>
          </p:cNvPr>
          <p:cNvSpPr txBox="1"/>
          <p:nvPr/>
        </p:nvSpPr>
        <p:spPr>
          <a:xfrm>
            <a:off x="7175500" y="6465888"/>
            <a:ext cx="19415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Houssaye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(2000)</a:t>
            </a:r>
          </a:p>
        </p:txBody>
      </p:sp>
      <p:grpSp>
        <p:nvGrpSpPr>
          <p:cNvPr id="6171" name="Groupe 3">
            <a:extLst>
              <a:ext uri="{FF2B5EF4-FFF2-40B4-BE49-F238E27FC236}">
                <a16:creationId xmlns:a16="http://schemas.microsoft.com/office/drawing/2014/main" id="{E93242A0-7D9A-2119-CE69-5B7E78C848B7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5478463"/>
            <a:ext cx="582612" cy="977900"/>
            <a:chOff x="106750" y="5477972"/>
            <a:chExt cx="581703" cy="978245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1BF349E8-F0DD-6E80-C107-5257AD7E1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50" y="5478086"/>
              <a:ext cx="572261" cy="978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3" name="ZoneTexte 2">
              <a:extLst>
                <a:ext uri="{FF2B5EF4-FFF2-40B4-BE49-F238E27FC236}">
                  <a16:creationId xmlns:a16="http://schemas.microsoft.com/office/drawing/2014/main" id="{24196EE6-D162-A96D-7B67-6C861643D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73" y="5477972"/>
              <a:ext cx="4587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 ET </a:t>
              </a:r>
              <a:b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</a:br>
              <a:r>
                <a:rPr lang="fr-FR" altLang="fr-FR" sz="700">
                  <a:solidFill>
                    <a:schemeClr val="accent2"/>
                  </a:solidFill>
                  <a:latin typeface="Comic Sans MS" panose="030F0702030302020204" pitchFamily="66" charset="0"/>
                </a:rPr>
                <a:t>MOI ?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0015F0-3E92-BF7D-9B71-407CD4C4CA7C}"/>
              </a:ext>
            </a:extLst>
          </p:cNvPr>
          <p:cNvSpPr txBox="1"/>
          <p:nvPr/>
        </p:nvSpPr>
        <p:spPr>
          <a:xfrm>
            <a:off x="2962275" y="2514600"/>
            <a:ext cx="3667125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Didactique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Pédagogie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Théories de l’apprentissage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Sciences de l’évaluation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4D72CE-D019-CEFB-2364-6C8FA5867801}"/>
              </a:ext>
            </a:extLst>
          </p:cNvPr>
          <p:cNvSpPr txBox="1"/>
          <p:nvPr/>
        </p:nvSpPr>
        <p:spPr>
          <a:xfrm>
            <a:off x="2509838" y="4008438"/>
            <a:ext cx="338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+</a:t>
            </a:r>
            <a:endParaRPr lang="fr-FR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2" name="Titre 1">
            <a:extLst>
              <a:ext uri="{FF2B5EF4-FFF2-40B4-BE49-F238E27FC236}">
                <a16:creationId xmlns:a16="http://schemas.microsoft.com/office/drawing/2014/main" id="{2BA96ADC-555B-9CD0-BE79-D4A8A6A7191E}"/>
              </a:ext>
            </a:extLst>
          </p:cNvPr>
          <p:cNvSpPr txBox="1">
            <a:spLocks/>
          </p:cNvSpPr>
          <p:nvPr/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Pluridisciplinarité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774E71-4143-55F2-E7D7-57E8FC5053CC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7D98AE-D426-4FB8-9980-968E8BCB7E0A}" type="slidenum">
              <a:rPr lang="fr-FR" altLang="fr-FR">
                <a:solidFill>
                  <a:srgbClr val="95B3D7"/>
                </a:solidFill>
              </a:rPr>
              <a:pPr/>
              <a:t>6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EED11BD4-B50F-FCE9-2556-E5952F0D32C8}"/>
              </a:ext>
            </a:extLst>
          </p:cNvPr>
          <p:cNvSpPr/>
          <p:nvPr/>
        </p:nvSpPr>
        <p:spPr>
          <a:xfrm>
            <a:off x="1617663" y="2606675"/>
            <a:ext cx="1230312" cy="1050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8C2D38D-0C9F-6370-F39F-189E68A96226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7D9FB0-284E-4A0F-890A-6CD9C8F9F7D2}" type="slidenum">
              <a:rPr lang="fr-FR" altLang="fr-FR">
                <a:solidFill>
                  <a:srgbClr val="95B3D7"/>
                </a:solidFill>
              </a:rPr>
              <a:pPr/>
              <a:t>7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8195" name="Titre 1">
            <a:extLst>
              <a:ext uri="{FF2B5EF4-FFF2-40B4-BE49-F238E27FC236}">
                <a16:creationId xmlns:a16="http://schemas.microsoft.com/office/drawing/2014/main" id="{AA358151-250F-E9A1-C5DB-463AF9E1261D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Vous connaissez Anastasia ?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DEDBE2C-1790-34D2-940D-4FFAE82EF825}"/>
              </a:ext>
            </a:extLst>
          </p:cNvPr>
          <p:cNvSpPr txBox="1"/>
          <p:nvPr/>
        </p:nvSpPr>
        <p:spPr>
          <a:xfrm>
            <a:off x="4575175" y="5594350"/>
            <a:ext cx="28717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perspective actionnelle … ]</a:t>
            </a:r>
          </a:p>
        </p:txBody>
      </p:sp>
      <p:pic>
        <p:nvPicPr>
          <p:cNvPr id="6" name="Picture 2" descr="http://3.bp.blogspot.com/-BLiqMr0dhKk/Tl1pOgjRogI/AAAAAAAAAGo/tvLGOOkaq7Y/s1600/Screen%2Bshot%2B2011-08-31%2Bat%2B10.48.10%2BAM.png">
            <a:extLst>
              <a:ext uri="{FF2B5EF4-FFF2-40B4-BE49-F238E27FC236}">
                <a16:creationId xmlns:a16="http://schemas.microsoft.com/office/drawing/2014/main" id="{7650CD60-1BDC-49BE-BB59-83FB8F58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71256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1B1BFA-7D1B-D185-3D5F-5A46CA4ADD04}"/>
              </a:ext>
            </a:extLst>
          </p:cNvPr>
          <p:cNvSpPr txBox="1"/>
          <p:nvPr/>
        </p:nvSpPr>
        <p:spPr>
          <a:xfrm>
            <a:off x="5867400" y="6494463"/>
            <a:ext cx="32750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Gardner (2008), CECR (2001)</a:t>
            </a:r>
          </a:p>
        </p:txBody>
      </p:sp>
      <p:sp>
        <p:nvSpPr>
          <p:cNvPr id="2" name="Bulle ronde 1">
            <a:extLst>
              <a:ext uri="{FF2B5EF4-FFF2-40B4-BE49-F238E27FC236}">
                <a16:creationId xmlns:a16="http://schemas.microsoft.com/office/drawing/2014/main" id="{87816BE8-AED0-A66C-EE3F-476EAE97252D}"/>
              </a:ext>
            </a:extLst>
          </p:cNvPr>
          <p:cNvSpPr/>
          <p:nvPr/>
        </p:nvSpPr>
        <p:spPr>
          <a:xfrm>
            <a:off x="6704013" y="2898775"/>
            <a:ext cx="2286000" cy="1146175"/>
          </a:xfrm>
          <a:prstGeom prst="wedgeEllipseCallout">
            <a:avLst>
              <a:gd name="adj1" fmla="val -69185"/>
              <a:gd name="adj2" fmla="val 1589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On va au cinéma ?</a:t>
            </a:r>
          </a:p>
        </p:txBody>
      </p:sp>
      <p:sp>
        <p:nvSpPr>
          <p:cNvPr id="10" name="Bulle ronde 9">
            <a:extLst>
              <a:ext uri="{FF2B5EF4-FFF2-40B4-BE49-F238E27FC236}">
                <a16:creationId xmlns:a16="http://schemas.microsoft.com/office/drawing/2014/main" id="{DE8CB4A7-C89A-2821-EB90-B2D1DC0B2D60}"/>
              </a:ext>
            </a:extLst>
          </p:cNvPr>
          <p:cNvSpPr/>
          <p:nvPr/>
        </p:nvSpPr>
        <p:spPr>
          <a:xfrm>
            <a:off x="5410200" y="1752600"/>
            <a:ext cx="2587625" cy="1146175"/>
          </a:xfrm>
          <a:prstGeom prst="wedgeEllipseCallout">
            <a:avLst>
              <a:gd name="adj1" fmla="val -28599"/>
              <a:gd name="adj2" fmla="val 2597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Les fautes d’orthographes comptent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91FF4F51-C9C8-59A4-37F9-C3A1E86CE406}"/>
              </a:ext>
            </a:extLst>
          </p:cNvPr>
          <p:cNvSpPr/>
          <p:nvPr/>
        </p:nvSpPr>
        <p:spPr>
          <a:xfrm>
            <a:off x="0" y="3068638"/>
            <a:ext cx="9144000" cy="1808162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20028CD-2B7D-C9E8-240D-578E87D77547}"/>
              </a:ext>
            </a:extLst>
          </p:cNvPr>
          <p:cNvSpPr txBox="1"/>
          <p:nvPr/>
        </p:nvSpPr>
        <p:spPr>
          <a:xfrm>
            <a:off x="228600" y="5591175"/>
            <a:ext cx="121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Sortir avec des amis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0BBB95C-CFCD-3A61-2B37-D06D7610C017}"/>
              </a:ext>
            </a:extLst>
          </p:cNvPr>
          <p:cNvSpPr txBox="1"/>
          <p:nvPr/>
        </p:nvSpPr>
        <p:spPr>
          <a:xfrm>
            <a:off x="1684338" y="5737225"/>
            <a:ext cx="206533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saluer, se présenter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301E124-DBF1-7971-EBC6-4690D666C215}"/>
              </a:ext>
            </a:extLst>
          </p:cNvPr>
          <p:cNvSpPr txBox="1"/>
          <p:nvPr/>
        </p:nvSpPr>
        <p:spPr>
          <a:xfrm>
            <a:off x="5845175" y="5049838"/>
            <a:ext cx="14906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grec, grecque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2963173-9319-AFB7-A5AC-A5A3C34EC120}"/>
              </a:ext>
            </a:extLst>
          </p:cNvPr>
          <p:cNvSpPr txBox="1"/>
          <p:nvPr/>
        </p:nvSpPr>
        <p:spPr>
          <a:xfrm>
            <a:off x="5845175" y="5233988"/>
            <a:ext cx="9604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je + être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825FDDA-EA0D-CC04-D618-B626357287C9}"/>
              </a:ext>
            </a:extLst>
          </p:cNvPr>
          <p:cNvSpPr txBox="1"/>
          <p:nvPr/>
        </p:nvSpPr>
        <p:spPr>
          <a:xfrm>
            <a:off x="5845175" y="5419725"/>
            <a:ext cx="14747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bonjour, salut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EBBB50E-9E3C-391E-FD78-C909643C84EC}"/>
              </a:ext>
            </a:extLst>
          </p:cNvPr>
          <p:cNvSpPr txBox="1"/>
          <p:nvPr/>
        </p:nvSpPr>
        <p:spPr>
          <a:xfrm>
            <a:off x="5845175" y="5729288"/>
            <a:ext cx="930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tu/vous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104833C-95B4-2E10-3469-5DD86B2B47AA}"/>
              </a:ext>
            </a:extLst>
          </p:cNvPr>
          <p:cNvSpPr txBox="1"/>
          <p:nvPr/>
        </p:nvSpPr>
        <p:spPr>
          <a:xfrm>
            <a:off x="5845175" y="6259513"/>
            <a:ext cx="17002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d’abord/ensuite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DD4796B-E53E-A67B-6EE4-C02B319B39A9}"/>
              </a:ext>
            </a:extLst>
          </p:cNvPr>
          <p:cNvSpPr txBox="1"/>
          <p:nvPr/>
        </p:nvSpPr>
        <p:spPr>
          <a:xfrm>
            <a:off x="5845175" y="6086475"/>
            <a:ext cx="2886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donner infos sur nationalité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15759ED-4B7E-9BDE-8A77-7028B55F5E3D}"/>
              </a:ext>
            </a:extLst>
          </p:cNvPr>
          <p:cNvSpPr/>
          <p:nvPr/>
        </p:nvSpPr>
        <p:spPr>
          <a:xfrm rot="313337">
            <a:off x="2503488" y="762000"/>
            <a:ext cx="39624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66569C7E-0185-E603-8E6A-42D189E85EE0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1066800"/>
            <a:ext cx="2743200" cy="990600"/>
            <a:chOff x="3106137" y="1066800"/>
            <a:chExt cx="2743200" cy="99060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FBF88CF-EC57-60C4-4A60-AAE26F20E9C4}"/>
                </a:ext>
              </a:extLst>
            </p:cNvPr>
            <p:cNvSpPr/>
            <p:nvPr/>
          </p:nvSpPr>
          <p:spPr>
            <a:xfrm>
              <a:off x="3106137" y="1066800"/>
              <a:ext cx="2743200" cy="990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8F32AD4-570D-AC3F-CE70-A0A7A4F2373F}"/>
                </a:ext>
              </a:extLst>
            </p:cNvPr>
            <p:cNvCxnSpPr/>
            <p:nvPr/>
          </p:nvCxnSpPr>
          <p:spPr>
            <a:xfrm flipH="1">
              <a:off x="4031649" y="1104900"/>
              <a:ext cx="11113" cy="92710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A2549A3B-EA4C-B872-064A-53C7B81CBACA}"/>
                </a:ext>
              </a:extLst>
            </p:cNvPr>
            <p:cNvCxnSpPr/>
            <p:nvPr/>
          </p:nvCxnSpPr>
          <p:spPr>
            <a:xfrm>
              <a:off x="4952399" y="1104900"/>
              <a:ext cx="4763" cy="922338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2B4234EF-A3BE-B99C-35BA-934B241DD7C1}"/>
                </a:ext>
              </a:extLst>
            </p:cNvPr>
            <p:cNvCxnSpPr/>
            <p:nvPr/>
          </p:nvCxnSpPr>
          <p:spPr>
            <a:xfrm>
              <a:off x="3199799" y="1371600"/>
              <a:ext cx="8382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75750BAB-A6C3-7E75-3A83-2199B5E343FB}"/>
                </a:ext>
              </a:extLst>
            </p:cNvPr>
            <p:cNvCxnSpPr/>
            <p:nvPr/>
          </p:nvCxnSpPr>
          <p:spPr>
            <a:xfrm>
              <a:off x="4042762" y="1176338"/>
              <a:ext cx="909637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1BE1ADAB-FCDE-893F-92F1-DA907C54A2AF}"/>
                </a:ext>
              </a:extLst>
            </p:cNvPr>
            <p:cNvCxnSpPr/>
            <p:nvPr/>
          </p:nvCxnSpPr>
          <p:spPr>
            <a:xfrm>
              <a:off x="3134712" y="1676400"/>
              <a:ext cx="903287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F3A2BBE7-EC03-1F90-A2C3-B0ACA6C17B46}"/>
                </a:ext>
              </a:extLst>
            </p:cNvPr>
            <p:cNvCxnSpPr/>
            <p:nvPr/>
          </p:nvCxnSpPr>
          <p:spPr>
            <a:xfrm>
              <a:off x="4037999" y="1431925"/>
              <a:ext cx="9144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19C01BA-8149-9984-0983-4E89B0811C7B}"/>
                </a:ext>
              </a:extLst>
            </p:cNvPr>
            <p:cNvCxnSpPr/>
            <p:nvPr/>
          </p:nvCxnSpPr>
          <p:spPr>
            <a:xfrm>
              <a:off x="4037999" y="1560513"/>
              <a:ext cx="914400" cy="1587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17B3C5FB-206A-15B6-178F-49E46941D98D}"/>
                </a:ext>
              </a:extLst>
            </p:cNvPr>
            <p:cNvCxnSpPr/>
            <p:nvPr/>
          </p:nvCxnSpPr>
          <p:spPr>
            <a:xfrm>
              <a:off x="4030062" y="1687513"/>
              <a:ext cx="922337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72613D74-BCF6-1B01-D81E-CD526EC55C45}"/>
                </a:ext>
              </a:extLst>
            </p:cNvPr>
            <p:cNvCxnSpPr/>
            <p:nvPr/>
          </p:nvCxnSpPr>
          <p:spPr>
            <a:xfrm>
              <a:off x="4042762" y="1816100"/>
              <a:ext cx="909637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394E7EC-B7DC-B962-388F-8F68FCC80165}"/>
                </a:ext>
              </a:extLst>
            </p:cNvPr>
            <p:cNvCxnSpPr/>
            <p:nvPr/>
          </p:nvCxnSpPr>
          <p:spPr>
            <a:xfrm>
              <a:off x="4030062" y="1943100"/>
              <a:ext cx="922337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0176C24B-F065-E3D1-E1AA-39A202E74C06}"/>
                </a:ext>
              </a:extLst>
            </p:cNvPr>
            <p:cNvCxnSpPr/>
            <p:nvPr/>
          </p:nvCxnSpPr>
          <p:spPr>
            <a:xfrm>
              <a:off x="4037999" y="1304925"/>
              <a:ext cx="914400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2A5F8214-681A-D83D-87B9-E619039459FC}"/>
                </a:ext>
              </a:extLst>
            </p:cNvPr>
            <p:cNvCxnSpPr>
              <a:endCxn id="35" idx="6"/>
            </p:cNvCxnSpPr>
            <p:nvPr/>
          </p:nvCxnSpPr>
          <p:spPr>
            <a:xfrm>
              <a:off x="4973037" y="1560513"/>
              <a:ext cx="876300" cy="1587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47BFA890-E0D1-470E-9E48-A553AFD9F373}"/>
                </a:ext>
              </a:extLst>
            </p:cNvPr>
            <p:cNvCxnSpPr/>
            <p:nvPr/>
          </p:nvCxnSpPr>
          <p:spPr>
            <a:xfrm flipV="1">
              <a:off x="5411187" y="1570038"/>
              <a:ext cx="0" cy="36195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6A7A2DE3-D438-DB93-7C69-4FA8225A3CED}"/>
              </a:ext>
            </a:extLst>
          </p:cNvPr>
          <p:cNvCxnSpPr/>
          <p:nvPr/>
        </p:nvCxnSpPr>
        <p:spPr>
          <a:xfrm flipH="1">
            <a:off x="1192213" y="1570038"/>
            <a:ext cx="1368425" cy="215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>
            <a:extLst>
              <a:ext uri="{FF2B5EF4-FFF2-40B4-BE49-F238E27FC236}">
                <a16:creationId xmlns:a16="http://schemas.microsoft.com/office/drawing/2014/main" id="{4661F2BC-247D-B0B6-E917-394DE87491AE}"/>
              </a:ext>
            </a:extLst>
          </p:cNvPr>
          <p:cNvCxnSpPr>
            <a:stCxn id="35" idx="3"/>
          </p:cNvCxnSpPr>
          <p:nvPr/>
        </p:nvCxnSpPr>
        <p:spPr>
          <a:xfrm flipH="1">
            <a:off x="2619375" y="1912938"/>
            <a:ext cx="889000" cy="181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BC4C0159-E111-FAF4-34CB-634259316030}"/>
              </a:ext>
            </a:extLst>
          </p:cNvPr>
          <p:cNvCxnSpPr/>
          <p:nvPr/>
        </p:nvCxnSpPr>
        <p:spPr>
          <a:xfrm>
            <a:off x="3733800" y="1562100"/>
            <a:ext cx="228600" cy="1644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8C8BACFD-D841-8A62-78D5-45A050219473}"/>
              </a:ext>
            </a:extLst>
          </p:cNvPr>
          <p:cNvCxnSpPr/>
          <p:nvPr/>
        </p:nvCxnSpPr>
        <p:spPr>
          <a:xfrm>
            <a:off x="4114800" y="1104900"/>
            <a:ext cx="369888" cy="267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4D11DBE2-512C-1FAF-BAA6-67E7206F94D7}"/>
              </a:ext>
            </a:extLst>
          </p:cNvPr>
          <p:cNvCxnSpPr/>
          <p:nvPr/>
        </p:nvCxnSpPr>
        <p:spPr>
          <a:xfrm flipH="1">
            <a:off x="4926013" y="1700213"/>
            <a:ext cx="328612" cy="2481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F31CA316-D816-4D69-9B2E-C3824131AD97}"/>
              </a:ext>
            </a:extLst>
          </p:cNvPr>
          <p:cNvCxnSpPr/>
          <p:nvPr/>
        </p:nvCxnSpPr>
        <p:spPr>
          <a:xfrm>
            <a:off x="3810000" y="1304925"/>
            <a:ext cx="152400" cy="1901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8B5D343B-DE79-AD1C-272B-1251960A6B46}"/>
              </a:ext>
            </a:extLst>
          </p:cNvPr>
          <p:cNvCxnSpPr/>
          <p:nvPr/>
        </p:nvCxnSpPr>
        <p:spPr>
          <a:xfrm>
            <a:off x="3733800" y="1816100"/>
            <a:ext cx="228600" cy="139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891B5740-C11C-F567-9478-FE95D053B728}"/>
              </a:ext>
            </a:extLst>
          </p:cNvPr>
          <p:cNvCxnSpPr/>
          <p:nvPr/>
        </p:nvCxnSpPr>
        <p:spPr>
          <a:xfrm flipH="1">
            <a:off x="4926013" y="1676400"/>
            <a:ext cx="712787" cy="2505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079EACA8-D71F-6947-9070-65EA1BAA0774}"/>
              </a:ext>
            </a:extLst>
          </p:cNvPr>
          <p:cNvCxnSpPr/>
          <p:nvPr/>
        </p:nvCxnSpPr>
        <p:spPr>
          <a:xfrm flipH="1">
            <a:off x="4926013" y="1377950"/>
            <a:ext cx="227012" cy="280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75CEBF3B-55FA-4190-192A-D6F7422F8A25}"/>
              </a:ext>
            </a:extLst>
          </p:cNvPr>
          <p:cNvCxnSpPr/>
          <p:nvPr/>
        </p:nvCxnSpPr>
        <p:spPr>
          <a:xfrm flipH="1">
            <a:off x="4497388" y="1903413"/>
            <a:ext cx="217487" cy="1871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9CFA7200-A8DD-8614-22D8-13AB3E91267B}"/>
              </a:ext>
            </a:extLst>
          </p:cNvPr>
          <p:cNvCxnSpPr/>
          <p:nvPr/>
        </p:nvCxnSpPr>
        <p:spPr>
          <a:xfrm flipH="1">
            <a:off x="4497388" y="1755775"/>
            <a:ext cx="155575" cy="201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>
            <a:extLst>
              <a:ext uri="{FF2B5EF4-FFF2-40B4-BE49-F238E27FC236}">
                <a16:creationId xmlns:a16="http://schemas.microsoft.com/office/drawing/2014/main" id="{37CE43FE-E6C3-A764-FD93-22CF78EA9313}"/>
              </a:ext>
            </a:extLst>
          </p:cNvPr>
          <p:cNvCxnSpPr/>
          <p:nvPr/>
        </p:nvCxnSpPr>
        <p:spPr>
          <a:xfrm flipH="1">
            <a:off x="4491038" y="1636713"/>
            <a:ext cx="85725" cy="2119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0C749658-C42F-037B-4917-C0D3D5A878FF}"/>
              </a:ext>
            </a:extLst>
          </p:cNvPr>
          <p:cNvCxnSpPr/>
          <p:nvPr/>
        </p:nvCxnSpPr>
        <p:spPr>
          <a:xfrm>
            <a:off x="4495800" y="1514475"/>
            <a:ext cx="1588" cy="2233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5BA61F8A-D7DC-F09A-8F24-4F5AAAFC75AC}"/>
              </a:ext>
            </a:extLst>
          </p:cNvPr>
          <p:cNvCxnSpPr/>
          <p:nvPr/>
        </p:nvCxnSpPr>
        <p:spPr>
          <a:xfrm>
            <a:off x="4387850" y="1371600"/>
            <a:ext cx="109538" cy="2403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94445D92-9E71-FF82-2E6E-6DBA8EDD9E46}"/>
              </a:ext>
            </a:extLst>
          </p:cNvPr>
          <p:cNvCxnSpPr/>
          <p:nvPr/>
        </p:nvCxnSpPr>
        <p:spPr>
          <a:xfrm>
            <a:off x="4284663" y="1254125"/>
            <a:ext cx="206375" cy="2520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BC1C6D06-5F40-B75E-AED7-3BC0A1991D8B}"/>
              </a:ext>
            </a:extLst>
          </p:cNvPr>
          <p:cNvCxnSpPr/>
          <p:nvPr/>
        </p:nvCxnSpPr>
        <p:spPr>
          <a:xfrm flipH="1">
            <a:off x="4497388" y="1997075"/>
            <a:ext cx="303212" cy="177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>
            <a:extLst>
              <a:ext uri="{FF2B5EF4-FFF2-40B4-BE49-F238E27FC236}">
                <a16:creationId xmlns:a16="http://schemas.microsoft.com/office/drawing/2014/main" id="{5E6F010E-FF55-000D-5B75-0EE29C8A0CC5}"/>
              </a:ext>
            </a:extLst>
          </p:cNvPr>
          <p:cNvCxnSpPr/>
          <p:nvPr/>
        </p:nvCxnSpPr>
        <p:spPr>
          <a:xfrm>
            <a:off x="1677988" y="3068638"/>
            <a:ext cx="0" cy="38052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27980030-9888-8AC2-66EA-7FE648CFC771}"/>
              </a:ext>
            </a:extLst>
          </p:cNvPr>
          <p:cNvCxnSpPr/>
          <p:nvPr/>
        </p:nvCxnSpPr>
        <p:spPr>
          <a:xfrm>
            <a:off x="3654425" y="3068638"/>
            <a:ext cx="15875" cy="3789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CCB0B1BB-AD84-4039-3C44-805ECF61A9FC}"/>
              </a:ext>
            </a:extLst>
          </p:cNvPr>
          <p:cNvCxnSpPr/>
          <p:nvPr/>
        </p:nvCxnSpPr>
        <p:spPr>
          <a:xfrm>
            <a:off x="5826125" y="3068638"/>
            <a:ext cx="0" cy="38052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CC751E63-DF2A-DFFA-064C-EABAE3B88F14}"/>
              </a:ext>
            </a:extLst>
          </p:cNvPr>
          <p:cNvCxnSpPr/>
          <p:nvPr/>
        </p:nvCxnSpPr>
        <p:spPr>
          <a:xfrm>
            <a:off x="0" y="306863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203">
            <a:extLst>
              <a:ext uri="{FF2B5EF4-FFF2-40B4-BE49-F238E27FC236}">
                <a16:creationId xmlns:a16="http://schemas.microsoft.com/office/drawing/2014/main" id="{E5A5385F-1720-63B6-C99C-462E885E3AB7}"/>
              </a:ext>
            </a:extLst>
          </p:cNvPr>
          <p:cNvCxnSpPr/>
          <p:nvPr/>
        </p:nvCxnSpPr>
        <p:spPr>
          <a:xfrm>
            <a:off x="0" y="48768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0" name="Titre 1">
            <a:extLst>
              <a:ext uri="{FF2B5EF4-FFF2-40B4-BE49-F238E27FC236}">
                <a16:creationId xmlns:a16="http://schemas.microsoft.com/office/drawing/2014/main" id="{5A2C3DD9-8A77-5572-80BD-4ADDE39D41F9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Perspective actionnelle</a:t>
            </a: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906437EA-D8B0-A4F9-D6BD-924232139A30}"/>
              </a:ext>
            </a:extLst>
          </p:cNvPr>
          <p:cNvSpPr txBox="1"/>
          <p:nvPr/>
        </p:nvSpPr>
        <p:spPr>
          <a:xfrm>
            <a:off x="76200" y="3667125"/>
            <a:ext cx="152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COMPÉTENCE GÉNÉRALE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67117BA6-7489-AC1F-CE64-6089F0BD0B13}"/>
              </a:ext>
            </a:extLst>
          </p:cNvPr>
          <p:cNvSpPr txBox="1"/>
          <p:nvPr/>
        </p:nvSpPr>
        <p:spPr>
          <a:xfrm>
            <a:off x="1684338" y="3667125"/>
            <a:ext cx="19700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COMPÉTENCE COMMUNICATIVE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F7A322CE-2DCA-A144-15FA-4ADE0474BAB1}"/>
              </a:ext>
            </a:extLst>
          </p:cNvPr>
          <p:cNvSpPr txBox="1"/>
          <p:nvPr/>
        </p:nvSpPr>
        <p:spPr>
          <a:xfrm>
            <a:off x="3665538" y="3252788"/>
            <a:ext cx="15303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LINGUISTIQUE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AF93ED85-D952-00B0-4D87-78AE174BCC83}"/>
              </a:ext>
            </a:extLst>
          </p:cNvPr>
          <p:cNvSpPr txBox="1"/>
          <p:nvPr/>
        </p:nvSpPr>
        <p:spPr>
          <a:xfrm>
            <a:off x="3665538" y="3756025"/>
            <a:ext cx="21209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SOCIOLINGUISTIQUE</a:t>
            </a: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D0EC389F-6A35-17D3-CFE5-8E47931ED7A1}"/>
              </a:ext>
            </a:extLst>
          </p:cNvPr>
          <p:cNvSpPr txBox="1"/>
          <p:nvPr/>
        </p:nvSpPr>
        <p:spPr>
          <a:xfrm>
            <a:off x="3665538" y="4181475"/>
            <a:ext cx="1603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PRAGMATIQUE</a:t>
            </a: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371CF05D-08AA-C5D9-7B89-74124CE633D6}"/>
              </a:ext>
            </a:extLst>
          </p:cNvPr>
          <p:cNvSpPr txBox="1"/>
          <p:nvPr/>
        </p:nvSpPr>
        <p:spPr>
          <a:xfrm>
            <a:off x="5845175" y="3068638"/>
            <a:ext cx="2822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ORTHOGRAPHE/ORTHOÉPIE</a:t>
            </a: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34C1047B-62DC-4CEF-5BE8-A98661566CAC}"/>
              </a:ext>
            </a:extLst>
          </p:cNvPr>
          <p:cNvSpPr txBox="1"/>
          <p:nvPr/>
        </p:nvSpPr>
        <p:spPr>
          <a:xfrm>
            <a:off x="5845175" y="3252788"/>
            <a:ext cx="1970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MORPHO-SYNTAXE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D98F2AA8-27A9-3089-45A5-1D80054C459D}"/>
              </a:ext>
            </a:extLst>
          </p:cNvPr>
          <p:cNvSpPr txBox="1"/>
          <p:nvPr/>
        </p:nvSpPr>
        <p:spPr>
          <a:xfrm>
            <a:off x="5845175" y="3438525"/>
            <a:ext cx="22002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LEXICO-SÉMANTIQUE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BFA0681E-49D7-05A1-A4E4-4A331FE662EE}"/>
              </a:ext>
            </a:extLst>
          </p:cNvPr>
          <p:cNvSpPr txBox="1"/>
          <p:nvPr/>
        </p:nvSpPr>
        <p:spPr>
          <a:xfrm>
            <a:off x="5845175" y="3748088"/>
            <a:ext cx="11255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SPEAKING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6E4D8208-2C40-3647-C6D8-A562F2828033}"/>
              </a:ext>
            </a:extLst>
          </p:cNvPr>
          <p:cNvSpPr txBox="1"/>
          <p:nvPr/>
        </p:nvSpPr>
        <p:spPr>
          <a:xfrm>
            <a:off x="5845175" y="4278313"/>
            <a:ext cx="24003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COHÉRENCE-COHÉSION</a:t>
            </a: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375F88BD-BBBD-D887-FB3E-692E58774F55}"/>
              </a:ext>
            </a:extLst>
          </p:cNvPr>
          <p:cNvSpPr txBox="1"/>
          <p:nvPr/>
        </p:nvSpPr>
        <p:spPr>
          <a:xfrm>
            <a:off x="5845175" y="4105275"/>
            <a:ext cx="1292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FONCTIONS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33BDCF6-4B7F-1D40-DBCB-0C4AAC16531A}"/>
              </a:ext>
            </a:extLst>
          </p:cNvPr>
          <p:cNvSpPr txBox="1"/>
          <p:nvPr/>
        </p:nvSpPr>
        <p:spPr>
          <a:xfrm>
            <a:off x="5867400" y="6497638"/>
            <a:ext cx="330041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Hymes</a:t>
            </a: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(1967) &amp; CECR (2001)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3" grpId="0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B30C610-6CD2-9801-11D9-2BAA2D6E78EE}"/>
              </a:ext>
            </a:extLst>
          </p:cNvPr>
          <p:cNvSpPr txBox="1"/>
          <p:nvPr/>
        </p:nvSpPr>
        <p:spPr>
          <a:xfrm>
            <a:off x="762000" y="3276600"/>
            <a:ext cx="576738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[ Les programmes et les manuels se sont-ils </a:t>
            </a:r>
            <a:b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adaptés à cette perspective ? ]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4A7393D-87A3-D47F-97ED-4C8C1E546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88004"/>
            <a:ext cx="1066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5FF4EFF-28A0-3A72-1D62-280617A8F2F1}"/>
              </a:ext>
            </a:extLst>
          </p:cNvPr>
          <p:cNvSpPr txBox="1"/>
          <p:nvPr/>
        </p:nvSpPr>
        <p:spPr>
          <a:xfrm>
            <a:off x="0" y="6486525"/>
            <a:ext cx="635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1CF378-9F2D-464D-A647-46F55F21F84B}" type="slidenum">
              <a:rPr lang="fr-FR" altLang="fr-FR">
                <a:solidFill>
                  <a:srgbClr val="95B3D7"/>
                </a:solidFill>
              </a:rPr>
              <a:pPr/>
              <a:t>9</a:t>
            </a:fld>
            <a:r>
              <a:rPr lang="fr-FR" altLang="fr-FR">
                <a:solidFill>
                  <a:srgbClr val="95B3D7"/>
                </a:solidFill>
              </a:rPr>
              <a:t>/30</a:t>
            </a:r>
          </a:p>
        </p:txBody>
      </p:sp>
      <p:sp>
        <p:nvSpPr>
          <p:cNvPr id="10245" name="Titre 1">
            <a:extLst>
              <a:ext uri="{FF2B5EF4-FFF2-40B4-BE49-F238E27FC236}">
                <a16:creationId xmlns:a16="http://schemas.microsoft.com/office/drawing/2014/main" id="{98E835D0-94EA-946B-78AB-EABB19E35C06}"/>
              </a:ext>
            </a:extLst>
          </p:cNvPr>
          <p:cNvSpPr txBox="1">
            <a:spLocks/>
          </p:cNvSpPr>
          <p:nvPr/>
        </p:nvSpPr>
        <p:spPr bwMode="auto">
          <a:xfrm>
            <a:off x="428625" y="0"/>
            <a:ext cx="82296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4400">
                <a:solidFill>
                  <a:schemeClr val="accent1"/>
                </a:solidFill>
                <a:ea typeface="MS Mincho" panose="02020609040205080304" pitchFamily="49" charset="-128"/>
              </a:rPr>
              <a:t>Perspective actionnelle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1594</Words>
  <Application>Microsoft Office PowerPoint</Application>
  <PresentationFormat>Affichage à l'écran (4:3)</PresentationFormat>
  <Paragraphs>308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7" baseType="lpstr">
      <vt:lpstr>Calibri</vt:lpstr>
      <vt:lpstr>Arial</vt:lpstr>
      <vt:lpstr>MS Mincho</vt:lpstr>
      <vt:lpstr>Webdings</vt:lpstr>
      <vt:lpstr>Comic Sans MS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 Delhaye</cp:lastModifiedBy>
  <cp:revision>117</cp:revision>
  <dcterms:created xsi:type="dcterms:W3CDTF">2006-08-16T00:00:00Z</dcterms:created>
  <dcterms:modified xsi:type="dcterms:W3CDTF">2026-03-15T20:14:58Z</dcterms:modified>
</cp:coreProperties>
</file>