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9"/>
  </p:notesMasterIdLst>
  <p:sldIdLst>
    <p:sldId id="322" r:id="rId2"/>
    <p:sldId id="320" r:id="rId3"/>
    <p:sldId id="321" r:id="rId4"/>
    <p:sldId id="261" r:id="rId5"/>
    <p:sldId id="262" r:id="rId6"/>
    <p:sldId id="263" r:id="rId7"/>
    <p:sldId id="264" r:id="rId8"/>
    <p:sldId id="352" r:id="rId9"/>
    <p:sldId id="34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23" r:id="rId31"/>
    <p:sldId id="325" r:id="rId32"/>
    <p:sldId id="348" r:id="rId33"/>
    <p:sldId id="326" r:id="rId34"/>
    <p:sldId id="347" r:id="rId35"/>
    <p:sldId id="346" r:id="rId36"/>
    <p:sldId id="327" r:id="rId37"/>
    <p:sldId id="355" r:id="rId38"/>
    <p:sldId id="351" r:id="rId39"/>
    <p:sldId id="328" r:id="rId40"/>
    <p:sldId id="329" r:id="rId41"/>
    <p:sldId id="330" r:id="rId42"/>
    <p:sldId id="343" r:id="rId43"/>
    <p:sldId id="331" r:id="rId44"/>
    <p:sldId id="337" r:id="rId45"/>
    <p:sldId id="339" r:id="rId46"/>
    <p:sldId id="338" r:id="rId47"/>
    <p:sldId id="341" r:id="rId48"/>
    <p:sldId id="345" r:id="rId49"/>
    <p:sldId id="332" r:id="rId50"/>
    <p:sldId id="333" r:id="rId51"/>
    <p:sldId id="334" r:id="rId52"/>
    <p:sldId id="335" r:id="rId53"/>
    <p:sldId id="336" r:id="rId54"/>
    <p:sldId id="340" r:id="rId55"/>
    <p:sldId id="353" r:id="rId56"/>
    <p:sldId id="285" r:id="rId57"/>
    <p:sldId id="354" r:id="rId5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60"/>
      <p:bold r:id="rId61"/>
      <p:italic r:id="rId62"/>
      <p:boldItalic r:id="rId63"/>
    </p:embeddedFont>
    <p:embeddedFont>
      <p:font typeface="Comic Sans MS" panose="030F0702030302020204" pitchFamily="66" charset="0"/>
      <p:regular r:id="rId64"/>
      <p:bold r:id="rId65"/>
      <p:italic r:id="rId66"/>
      <p:boldItalic r:id="rId67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98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C1BB68-DD45-C272-55A3-05342C9D21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4B4EDA-4923-1B2E-5F0C-F66DC5D99E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394CEC-1D21-4647-BF7C-D2A46859E2F3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FA79C58-986B-CAE6-9861-680092BE95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ED746DF-4BF8-9F97-FEA6-EC5DEB3C3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8EF7E1-B8E0-B888-2D4B-EFD2089D01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614398-F43E-8AC0-0363-ACC4BB02F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A8DBA8-B639-4C09-956C-170B0D13F16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>
            <a:extLst>
              <a:ext uri="{FF2B5EF4-FFF2-40B4-BE49-F238E27FC236}">
                <a16:creationId xmlns:a16="http://schemas.microsoft.com/office/drawing/2014/main" id="{61CA4487-CDB8-6C82-6B4A-99F329379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>
            <a:extLst>
              <a:ext uri="{FF2B5EF4-FFF2-40B4-BE49-F238E27FC236}">
                <a16:creationId xmlns:a16="http://schemas.microsoft.com/office/drawing/2014/main" id="{C3725A2A-F85A-4ED9-9FB8-C02BAADF4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49555593-5AF3-7FA4-E85D-0D4C17B5E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32CCA8-12D7-46C4-9978-AB6610C86AFE}" type="slidenum">
              <a:rPr lang="fr-FR" altLang="fr-FR"/>
              <a:pPr/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70CB5D77-22F8-1A47-1566-73AE6A960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5DD87515-0A8B-14FD-4400-287AE02F1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D66E65BA-3DAD-21C9-2D0F-3AE9C6FDE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096007-3BEF-4C26-B4BB-CEBB78E6D131}" type="slidenum">
              <a:rPr lang="fr-FR" altLang="fr-FR"/>
              <a:pPr/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>
            <a:extLst>
              <a:ext uri="{FF2B5EF4-FFF2-40B4-BE49-F238E27FC236}">
                <a16:creationId xmlns:a16="http://schemas.microsoft.com/office/drawing/2014/main" id="{A28542B5-D1D8-2BBD-F739-4567800053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D7105D97-8D05-B934-F58B-017AF4CEB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9242F76B-FEDF-08AB-A989-E332912FF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28ED10-015F-452D-872B-0827C341B5AD}" type="slidenum">
              <a:rPr lang="fr-FR" altLang="fr-FR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651B50D4-EDCF-687C-22FC-B6896259D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>
            <a:extLst>
              <a:ext uri="{FF2B5EF4-FFF2-40B4-BE49-F238E27FC236}">
                <a16:creationId xmlns:a16="http://schemas.microsoft.com/office/drawing/2014/main" id="{836B4A33-E93A-0379-486C-500B941F6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41B90E95-C05E-E040-10E1-630A298FB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271A73-2245-4F77-8037-9384C4697954}" type="slidenum">
              <a:rPr lang="fr-FR" altLang="fr-FR"/>
              <a:pPr/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5CBC63DF-D012-63C9-0BF5-B4C4A9053E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9AA34D1B-F192-3AA1-388D-AB17093EB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32038E26-889E-EB93-4F46-F57BAA772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A574AC-4DE2-42BB-BF77-939006F2093D}" type="slidenum">
              <a:rPr lang="fr-FR" altLang="fr-FR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1D487E4D-7580-7D85-168C-8D081E3358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331EEE9F-C910-DC95-4471-6DE67BAEB7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3263223D-2281-F72A-C7DF-22B603D33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2325A1-6C39-443E-AC4F-27E9CB0DBDCA}" type="slidenum">
              <a:rPr lang="fr-FR" altLang="fr-FR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035FFF70-35CB-8CC8-8985-99520A185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2BC772BE-A81F-671B-A667-B3C43217A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4028D443-33F3-2112-F9A9-ADE19B755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1EAD00-E5A2-49BD-8E41-D8CD75FFDD15}" type="slidenum">
              <a:rPr lang="fr-FR" altLang="fr-FR"/>
              <a:pPr/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C0222-F598-175B-568C-7C02CB90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E755-7E40-44E5-9DF3-372916515B7E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13195-5520-498B-67BE-5166BAC8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76214E-6E7A-1C2C-7C47-CA3C0913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2288C-69C1-403D-91E8-D11DAC780E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8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3E254-B235-4D9F-3D29-0E5C7BF0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7D64-AD39-4AD6-8DE7-715E12D7F983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CB7926-3008-3ABA-B3D8-C6AABA16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7FA5CC-CE5B-69F2-B84B-971DF495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62756-73F1-4088-AFF3-54A5CE11E1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C85947-BC45-F62D-34C8-26597745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BFA4-F4B5-466E-892C-A8E8886CD44F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295C1-C67A-4121-3AE6-47852975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101EE-8A3F-AF7D-7AD2-EE6F96C6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CF608-F67E-4975-964C-6B8C35A01B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02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A49F0C-53D5-744C-CC77-6B1B314A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A874-35D8-4B62-9940-29D5FB9CF1F1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DA588F-A608-578B-A00F-77994011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6BEAEC-4C9E-6E35-089C-0DA7E7CC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5E6B-2F42-45A8-B5B4-0D3C2B8113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468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1699B-A02A-C0F8-08E4-097AC6F6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4A99-A5EC-4497-A567-55312E7DB3D6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3446A-ED34-6B70-40C9-EDF54F8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C0DCC-B2BC-2365-3A2B-87563C5E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1E2B1-A04B-4179-81BF-DFD61F3E0A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06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585A667-3E2F-505F-4E06-EBA15F06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8D2F-4A0E-46DB-B51D-CA0B675FFA9D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5BFF0AE-7448-970F-B47A-FA78C264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4AAFB58-029E-55F0-DBE8-6EB134EE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85E9-36EB-4371-8285-3A5E7A1943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81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14BB315-DDE5-0925-4D62-F19D6237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70E2-7B06-4ACC-812E-77AA3AC03FC1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4EF5268-C5AE-6131-4981-B9B16279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5A5AF69-5C20-F05F-38DA-3DB6A761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7E30C-548F-4E38-95A6-390DA31FBB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85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87A9C69-1E35-18B0-0D07-DA61AF16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9ADF-22FB-48A1-9B32-A773AA7E8F18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FE7B66D-1E05-D4C3-D7F9-87AF3DAC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165B97E-0E37-3ABC-BE30-5A3589A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E1CC7-E8B7-43FA-BC4F-32B5EB54AE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6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4FCE451-04CD-6663-EF28-942729FF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327B-FBBD-44DC-B2BE-3F3895DE538F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0F0B6E9-EBD5-8DF2-14B5-97C7ACD3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B46B1C9-60DA-43F8-9658-66D95229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9856-7078-4C8B-A525-4B9DC51571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1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D83FFD7-9E24-01EA-2127-0E45335A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2FC3-09DB-4D3B-9790-6865E587E87D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591DB13-11BA-8530-B7A9-BBDB7BB1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14A522B-A641-FD53-953E-E0AD87E2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60CC-ED04-4429-9CC1-0F47945207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083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33F5ECD-22AF-52FE-8276-67F80624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8B40-9C59-4694-919E-0515FE1248F7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751D84D-018C-628A-C302-A41BAFFA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D9C6EA2-29AC-4343-1F6F-F2554127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E22B-FAF4-4E0C-8CD0-FF282B0C8C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555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9729BDB-9992-08DC-DC34-022B483B5B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D42DB48-666E-D6D6-6AA2-B0517D1FA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10912E-5E5F-28AE-9EBA-3F399CE7B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A2FA5-B45A-4446-BF17-A8F2BD10C9DE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7AD2D-3AC9-1FF5-A456-FA65DB218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BE78FA-6A0D-9A6E-E8F8-9765C0D9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E52B8C-8D0C-437D-9F74-99D5AE954BE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p3967.phpnet.org/0/29.04.2015.olivier.delhaye.pps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://p3967.phpnet.org/0/29.10.2014.olivier.delhaye.pp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DF766B-B091-A510-FC6B-C23E15DB6A9F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D3FCEA-B17C-58E6-5EC8-22166C8FC52E}"/>
              </a:ext>
            </a:extLst>
          </p:cNvPr>
          <p:cNvSpPr/>
          <p:nvPr/>
        </p:nvSpPr>
        <p:spPr>
          <a:xfrm>
            <a:off x="4284663" y="4152900"/>
            <a:ext cx="4478337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Moodle et classe inversée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Olivier Delhaye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Didacticien des langues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Université Aristote de Thessaloniki</a:t>
            </a:r>
          </a:p>
        </p:txBody>
      </p:sp>
      <p:sp>
        <p:nvSpPr>
          <p:cNvPr id="2052" name="ZoneTexte 2">
            <a:extLst>
              <a:ext uri="{FF2B5EF4-FFF2-40B4-BE49-F238E27FC236}">
                <a16:creationId xmlns:a16="http://schemas.microsoft.com/office/drawing/2014/main" id="{095AE39C-1419-7082-6AAD-3E65D7A7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402263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8E00"/>
                </a:solidFill>
              </a:rPr>
              <a:t>NICOSIE 2015</a:t>
            </a:r>
          </a:p>
        </p:txBody>
      </p:sp>
      <p:pic>
        <p:nvPicPr>
          <p:cNvPr id="2053" name="Picture 2" descr="http://upload.wikimedia.org/wikipedia/commons/thumb/8/85/University_of_Cyprus.svg/200px-University_of_Cyprus.svg.png">
            <a:extLst>
              <a:ext uri="{FF2B5EF4-FFF2-40B4-BE49-F238E27FC236}">
                <a16:creationId xmlns:a16="http://schemas.microsoft.com/office/drawing/2014/main" id="{41E6DEE6-CD27-CE7B-C6D8-AC5CB23B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401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88333D-9A3C-327A-4591-B9E75F7A49F9}"/>
              </a:ext>
            </a:extLst>
          </p:cNvPr>
          <p:cNvSpPr/>
          <p:nvPr/>
        </p:nvSpPr>
        <p:spPr>
          <a:xfrm>
            <a:off x="204788" y="1928813"/>
            <a:ext cx="3910012" cy="34163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Apparition de conflits sociocognitifs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endParaRPr lang="fr-FR" altLang="fr-FR" dirty="0">
              <a:latin typeface="Arial" panose="020B0604020202020204" pitchFamily="34" charset="0"/>
              <a:ea typeface="MS Mincho" pitchFamily="49" charset="-128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 négociation aux plans </a:t>
            </a:r>
          </a:p>
          <a:p>
            <a:pPr marL="1428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relationnel 	</a:t>
            </a:r>
          </a:p>
          <a:p>
            <a:pPr marL="14287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cognitif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endParaRPr lang="fr-FR" altLang="fr-FR" dirty="0">
              <a:latin typeface="Arial" panose="020B0604020202020204" pitchFamily="34" charset="0"/>
              <a:ea typeface="MS Mincho" pitchFamily="49" charset="-128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 appropriation de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     	solutions élaborées </a:t>
            </a:r>
            <a:br>
              <a:rPr lang="fr-FR" altLang="fr-FR" dirty="0">
                <a:latin typeface="Arial" panose="020B0604020202020204" pitchFamily="34" charset="0"/>
                <a:ea typeface="MS Mincho" pitchFamily="49" charset="-128"/>
              </a:rPr>
            </a:b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	en commun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endParaRPr lang="fr-FR" altLang="fr-FR" dirty="0">
              <a:latin typeface="Arial" panose="020B0604020202020204" pitchFamily="34" charset="0"/>
              <a:ea typeface="MS Mincho" pitchFamily="49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A07832F-E5C6-EEB2-36D4-2AE5F9BA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8588"/>
          </a:xfrm>
        </p:spPr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Socioconstructivisme </a:t>
            </a:r>
            <a:endParaRPr lang="fr-FR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06BF8-D595-2438-0394-921E1F80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33600"/>
            <a:ext cx="2597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MOTIVATION SOCIALE</a:t>
            </a:r>
          </a:p>
          <a:p>
            <a:pPr algn="ctr"/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 </a:t>
            </a:r>
          </a:p>
          <a:p>
            <a:pPr algn="ctr"/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↓ </a:t>
            </a:r>
          </a:p>
          <a:p>
            <a:pPr algn="ctr"/>
            <a:endParaRPr lang="fr-FR" altLang="fr-FR">
              <a:latin typeface="Arial" panose="020B060402020202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 algn="ctr"/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MOTIVATION COGNITIVE</a:t>
            </a:r>
          </a:p>
        </p:txBody>
      </p:sp>
      <p:pic>
        <p:nvPicPr>
          <p:cNvPr id="9" name="Espace réservé du contenu 3" descr="communication4.jpg">
            <a:extLst>
              <a:ext uri="{FF2B5EF4-FFF2-40B4-BE49-F238E27FC236}">
                <a16:creationId xmlns:a16="http://schemas.microsoft.com/office/drawing/2014/main" id="{1E12437B-CAC4-B8FB-6AAC-96C4CC7F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4081463" cy="4018671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7CE695-770F-C05C-C0CC-BE70E472CF2E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F5C19B-E846-4AAE-B697-7D2ACDA2D87B}" type="slidenum">
              <a:rPr lang="fr-FR" altLang="fr-FR">
                <a:solidFill>
                  <a:srgbClr val="95B3D7"/>
                </a:solidFill>
              </a:rPr>
              <a:pPr/>
              <a:t>10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9DD4E1D6-38CD-D50B-AEFF-5D65BC9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98588"/>
          </a:xfrm>
        </p:spPr>
        <p:txBody>
          <a:bodyPr/>
          <a:lstStyle/>
          <a:p>
            <a:r>
              <a:rPr lang="fr-FR" altLang="fr-FR">
                <a:solidFill>
                  <a:schemeClr val="accent1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Culture communautaire</a:t>
            </a:r>
          </a:p>
        </p:txBody>
      </p:sp>
      <p:pic>
        <p:nvPicPr>
          <p:cNvPr id="4" name="Espace réservé du contenu 3" descr="communication5.jpg">
            <a:extLst>
              <a:ext uri="{FF2B5EF4-FFF2-40B4-BE49-F238E27FC236}">
                <a16:creationId xmlns:a16="http://schemas.microsoft.com/office/drawing/2014/main" id="{13C437A1-31C5-B725-C2E0-8A3859C73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728982"/>
            <a:ext cx="6067425" cy="59739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C2DD0-8854-3D6F-86DC-07AB07EB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928813"/>
            <a:ext cx="414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« culture d’objets partagés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F2EA8-A1AD-4EAB-C6EE-2F882BA307E2}"/>
              </a:ext>
            </a:extLst>
          </p:cNvPr>
          <p:cNvSpPr/>
          <p:nvPr/>
        </p:nvSpPr>
        <p:spPr>
          <a:xfrm>
            <a:off x="785813" y="3530600"/>
            <a:ext cx="4143375" cy="20320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u="sng" dirty="0">
                <a:latin typeface="Arial" panose="020B0604020202020204" pitchFamily="34" charset="0"/>
                <a:ea typeface="MS Mincho" pitchFamily="49" charset="-128"/>
              </a:rPr>
              <a:t>culture</a:t>
            </a: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= filtre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donne du sens à la réalité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par des moyens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̶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 symboliques </a:t>
            </a:r>
            <a:r>
              <a:rPr lang="fr-FR" alt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(langage …)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̶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 intellectuels </a:t>
            </a:r>
            <a:r>
              <a:rPr lang="fr-FR" alt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(opérateurs 	logiques …)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̶"/>
              <a:defRPr/>
            </a:pPr>
            <a:r>
              <a:rPr lang="fr-FR" altLang="fr-FR" dirty="0">
                <a:latin typeface="Arial" panose="020B0604020202020204" pitchFamily="34" charset="0"/>
                <a:ea typeface="MS Mincho" pitchFamily="49" charset="-128"/>
              </a:rPr>
              <a:t>  matériels </a:t>
            </a:r>
            <a:r>
              <a:rPr lang="fr-FR" alt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(papier + crayon …)</a:t>
            </a:r>
            <a:endParaRPr lang="fr-FR" alt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5CFB9-103F-8019-459F-FCF74CD1A38B}"/>
              </a:ext>
            </a:extLst>
          </p:cNvPr>
          <p:cNvSpPr/>
          <p:nvPr/>
        </p:nvSpPr>
        <p:spPr>
          <a:xfrm>
            <a:off x="785754" y="2553068"/>
            <a:ext cx="4143434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trike="sngStrike" dirty="0">
                <a:latin typeface="Arial" panose="020B0604020202020204" pitchFamily="34" charset="0"/>
                <a:ea typeface="MS Mincho"/>
              </a:rPr>
              <a:t>universalité</a:t>
            </a:r>
            <a:r>
              <a:rPr lang="fr-FR" dirty="0">
                <a:latin typeface="Arial" panose="020B0604020202020204" pitchFamily="34" charset="0"/>
                <a:ea typeface="MS Mincho"/>
              </a:rPr>
              <a:t> du savoir</a:t>
            </a:r>
          </a:p>
          <a:p>
            <a:pPr algn="just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u="sng" dirty="0">
                <a:latin typeface="Arial" panose="020B0604020202020204" pitchFamily="34" charset="0"/>
                <a:ea typeface="MS Mincho"/>
              </a:rPr>
              <a:t>culturalité</a:t>
            </a:r>
            <a:r>
              <a:rPr lang="fr-FR" dirty="0">
                <a:latin typeface="Arial" panose="020B0604020202020204" pitchFamily="34" charset="0"/>
                <a:ea typeface="MS Mincho"/>
              </a:rPr>
              <a:t> du savoir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9BEE1-CE6D-CA8E-1FBA-565D79314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818188"/>
            <a:ext cx="279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chemeClr val="accent2"/>
                </a:solidFill>
              </a:rPr>
              <a:t>PSYCHOLOGIE CULTURELLE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1CDC28-7315-5CCA-FE90-AC65B4664B65}"/>
              </a:ext>
            </a:extLst>
          </p:cNvPr>
          <p:cNvSpPr txBox="1"/>
          <p:nvPr/>
        </p:nvSpPr>
        <p:spPr>
          <a:xfrm>
            <a:off x="2754313" y="6488113"/>
            <a:ext cx="6405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Brown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Campione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(1995),  Bruner (1997),  Perkins (1995)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026C0E-758B-E0C3-17D9-D69547D71E35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808796-4053-4A58-B6FB-3176D076B98C}" type="slidenum">
              <a:rPr lang="fr-FR" altLang="fr-FR">
                <a:solidFill>
                  <a:srgbClr val="95B3D7"/>
                </a:solidFill>
              </a:rPr>
              <a:pPr/>
              <a:t>11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218DD27-6452-E20E-FDFB-9735E3442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464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Cette approche permet, </a:t>
            </a:r>
            <a:r>
              <a:rPr lang="fr-FR" altLang="fr-FR" u="sng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elle aussi</a:t>
            </a: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,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construction de la connaissance (S)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développement d’attitudes et de compétences (SE, SF)</a:t>
            </a:r>
          </a:p>
        </p:txBody>
      </p:sp>
      <p:sp>
        <p:nvSpPr>
          <p:cNvPr id="13315" name="Titre 1">
            <a:extLst>
              <a:ext uri="{FF2B5EF4-FFF2-40B4-BE49-F238E27FC236}">
                <a16:creationId xmlns:a16="http://schemas.microsoft.com/office/drawing/2014/main" id="{15C5FC89-7355-A50D-DDE3-F47ECCED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98588"/>
          </a:xfrm>
        </p:spPr>
        <p:txBody>
          <a:bodyPr/>
          <a:lstStyle/>
          <a:p>
            <a:r>
              <a:rPr lang="fr-FR" altLang="fr-FR">
                <a:solidFill>
                  <a:schemeClr val="accent1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Socioconstructivisme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82C3EC-8FFC-16F9-83A1-50A36EBDA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7563"/>
            <a:ext cx="331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i="1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Cadre européen commun de référence pour l’apprentissage des langues </a:t>
            </a: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(2001)</a:t>
            </a:r>
            <a:endParaRPr lang="fr-FR" altLang="fr-FR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A800FC4C-30B7-CF2B-9482-679A91E8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45339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qui conduisent l’apprenant à une certaine </a:t>
            </a:r>
            <a:r>
              <a:rPr lang="fr-FR" altLang="fr-FR" u="sng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autonomie 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̶"/>
            </a:pPr>
            <a:r>
              <a:rPr lang="fr-FR" altLang="fr-FR" u="sng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dans la poursuite des apprentissages</a:t>
            </a: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 (SA) et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̶"/>
            </a:pPr>
            <a:r>
              <a:rPr lang="fr-FR" altLang="fr-FR" u="sng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dans la vie sociale</a:t>
            </a:r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 (SD).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4E18947-53C9-5762-1302-C0941307F594}"/>
              </a:ext>
            </a:extLst>
          </p:cNvPr>
          <p:cNvCxnSpPr/>
          <p:nvPr/>
        </p:nvCxnSpPr>
        <p:spPr>
          <a:xfrm>
            <a:off x="5145088" y="21336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Cœur 8">
            <a:extLst>
              <a:ext uri="{FF2B5EF4-FFF2-40B4-BE49-F238E27FC236}">
                <a16:creationId xmlns:a16="http://schemas.microsoft.com/office/drawing/2014/main" id="{F424A58F-5482-583D-AE7C-4862C46BAC72}"/>
              </a:ext>
            </a:extLst>
          </p:cNvPr>
          <p:cNvSpPr/>
          <p:nvPr/>
        </p:nvSpPr>
        <p:spPr>
          <a:xfrm rot="613289">
            <a:off x="4873625" y="3597275"/>
            <a:ext cx="457200" cy="441325"/>
          </a:xfrm>
          <a:prstGeom prst="hear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2B7EDF-C436-BC21-C1CB-BAA2C8998664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B33C7D-78B8-4A6B-BFB9-1B2DFB2DCE57}" type="slidenum">
              <a:rPr lang="fr-FR" altLang="fr-FR">
                <a:solidFill>
                  <a:srgbClr val="95B3D7"/>
                </a:solidFill>
              </a:rPr>
              <a:pPr/>
              <a:t>12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A4D2EFF5-CCD4-92F4-0642-7D93FDCA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solidFill>
                  <a:schemeClr val="accent1"/>
                </a:solidFill>
                <a:ea typeface="MS Mincho" panose="02020609040205080304" pitchFamily="49" charset="-128"/>
              </a:rPr>
              <a:t>Apprentissage</a:t>
            </a:r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FD31C267-2503-93B3-BE9D-D07DA135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714625"/>
            <a:ext cx="3500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Co-(re)construction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̶"/>
            </a:pPr>
            <a:r>
              <a:rPr lang="fr-FR" altLang="fr-FR" sz="1800">
                <a:latin typeface="Arial" panose="020B0604020202020204" pitchFamily="34" charset="0"/>
              </a:rPr>
              <a:t>d’attitudes,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̶"/>
            </a:pPr>
            <a:r>
              <a:rPr lang="fr-FR" altLang="fr-FR" sz="1800">
                <a:latin typeface="Arial" panose="020B0604020202020204" pitchFamily="34" charset="0"/>
              </a:rPr>
              <a:t>de connaissances,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̶"/>
            </a:pPr>
            <a:r>
              <a:rPr lang="fr-FR" altLang="fr-FR" sz="1800">
                <a:latin typeface="Arial" panose="020B0604020202020204" pitchFamily="34" charset="0"/>
              </a:rPr>
              <a:t>de compétences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par </a:t>
            </a:r>
            <a:r>
              <a:rPr lang="fr-FR" altLang="fr-FR" sz="1800" i="1">
                <a:latin typeface="Arial" panose="020B0604020202020204" pitchFamily="34" charset="0"/>
              </a:rPr>
              <a:t>étayage</a:t>
            </a:r>
            <a:r>
              <a:rPr lang="fr-FR" altLang="fr-FR" sz="1800">
                <a:latin typeface="Arial" panose="020B0604020202020204" pitchFamily="34" charset="0"/>
              </a:rPr>
              <a:t> mutuel entre pairs.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AD6B64-D9E1-62DB-A850-8BC0217C99AD}"/>
              </a:ext>
            </a:extLst>
          </p:cNvPr>
          <p:cNvSpPr txBox="1"/>
          <p:nvPr/>
        </p:nvSpPr>
        <p:spPr>
          <a:xfrm>
            <a:off x="4178300" y="6488113"/>
            <a:ext cx="4981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Bruner (1997), Catroux (2006), Delhaye (2007)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8E381E-9CFC-1642-0C8F-BB6F18D9D1B9}"/>
              </a:ext>
            </a:extLst>
          </p:cNvPr>
          <p:cNvSpPr txBox="1"/>
          <p:nvPr/>
        </p:nvSpPr>
        <p:spPr>
          <a:xfrm>
            <a:off x="7162800" y="1752600"/>
            <a:ext cx="171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place du prof 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47DC8C0-847A-9390-D78A-657EC65CB1F6}"/>
              </a:ext>
            </a:extLst>
          </p:cNvPr>
          <p:cNvCxnSpPr/>
          <p:nvPr/>
        </p:nvCxnSpPr>
        <p:spPr>
          <a:xfrm flipV="1">
            <a:off x="6248400" y="2122488"/>
            <a:ext cx="1143000" cy="849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18751DC-38A9-F7A7-4B38-03D8CBD658B2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0E8433-573F-4C98-84A9-0FF22FE25375}" type="slidenum">
              <a:rPr lang="fr-FR" altLang="fr-FR">
                <a:solidFill>
                  <a:srgbClr val="95B3D7"/>
                </a:solidFill>
              </a:rPr>
              <a:pPr/>
              <a:t>13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pic>
        <p:nvPicPr>
          <p:cNvPr id="11266" name="Picture 2" descr="http://justinstorck.free.fr/a/image/0160-arc-boutant.jpg">
            <a:extLst>
              <a:ext uri="{FF2B5EF4-FFF2-40B4-BE49-F238E27FC236}">
                <a16:creationId xmlns:a16="http://schemas.microsoft.com/office/drawing/2014/main" id="{707B3445-141C-EBF8-6833-43602008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511" y="3861048"/>
            <a:ext cx="18859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92FA73-F4FC-ED9E-F44F-EDD8D5A004D0}"/>
              </a:ext>
            </a:extLst>
          </p:cNvPr>
          <p:cNvSpPr/>
          <p:nvPr/>
        </p:nvSpPr>
        <p:spPr>
          <a:xfrm>
            <a:off x="1835150" y="4797425"/>
            <a:ext cx="5048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27D1706-7E04-8555-6AB0-3BC16044B5D5}"/>
              </a:ext>
            </a:extLst>
          </p:cNvPr>
          <p:cNvCxnSpPr/>
          <p:nvPr/>
        </p:nvCxnSpPr>
        <p:spPr>
          <a:xfrm flipH="1">
            <a:off x="1433513" y="4797425"/>
            <a:ext cx="71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593F93D-6179-7755-7FF0-908E619A9904}"/>
              </a:ext>
            </a:extLst>
          </p:cNvPr>
          <p:cNvSpPr txBox="1"/>
          <p:nvPr/>
        </p:nvSpPr>
        <p:spPr>
          <a:xfrm>
            <a:off x="2195513" y="4595813"/>
            <a:ext cx="536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étai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5BF3F2A9-6B74-B44C-D5AB-BB4A07ECED8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                       Outils</a:t>
            </a:r>
            <a:endParaRPr lang="fr-FR" altLang="fr-FR" sz="4400">
              <a:solidFill>
                <a:schemeClr val="accent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74EFE4E3-1B62-1997-FDC6-054ABECF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235075"/>
            <a:ext cx="1676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fr-FR"/>
              <a:t>CHAMILO</a:t>
            </a:r>
            <a:endParaRPr lang="fr-FR" altLang="fr-FR"/>
          </a:p>
          <a:p>
            <a:r>
              <a:rPr lang="it-IT" altLang="fr-FR"/>
              <a:t>CLAROLINE</a:t>
            </a:r>
            <a:endParaRPr lang="fr-FR" altLang="fr-FR"/>
          </a:p>
          <a:p>
            <a:r>
              <a:rPr lang="it-IT" altLang="fr-FR"/>
              <a:t>DOKEOS</a:t>
            </a:r>
            <a:endParaRPr lang="fr-FR" altLang="fr-FR"/>
          </a:p>
          <a:p>
            <a:r>
              <a:rPr lang="it-IT" altLang="fr-FR"/>
              <a:t>e-CLASS</a:t>
            </a:r>
            <a:endParaRPr lang="fr-FR" altLang="fr-FR"/>
          </a:p>
          <a:p>
            <a:r>
              <a:rPr lang="it-IT" altLang="fr-FR"/>
              <a:t>EFRONT</a:t>
            </a:r>
            <a:endParaRPr lang="fr-FR" altLang="fr-FR"/>
          </a:p>
          <a:p>
            <a:r>
              <a:rPr lang="it-IT" altLang="fr-FR"/>
              <a:t>ELGG</a:t>
            </a:r>
            <a:endParaRPr lang="fr-FR" altLang="fr-FR"/>
          </a:p>
          <a:p>
            <a:r>
              <a:rPr lang="it-IT" altLang="fr-FR"/>
              <a:t>FORMAGRI</a:t>
            </a:r>
            <a:endParaRPr lang="fr-FR" altLang="fr-FR"/>
          </a:p>
          <a:p>
            <a:r>
              <a:rPr lang="it-IT" altLang="fr-FR"/>
              <a:t>GANESHA</a:t>
            </a:r>
            <a:endParaRPr lang="fr-FR" altLang="fr-FR"/>
          </a:p>
          <a:p>
            <a:r>
              <a:rPr lang="it-IT" altLang="fr-FR"/>
              <a:t>ILIAS</a:t>
            </a:r>
            <a:endParaRPr lang="fr-FR" altLang="fr-FR"/>
          </a:p>
          <a:p>
            <a:r>
              <a:rPr lang="it-IT" altLang="fr-FR"/>
              <a:t>JALON</a:t>
            </a:r>
            <a:endParaRPr lang="fr-FR" altLang="fr-FR"/>
          </a:p>
          <a:p>
            <a:endParaRPr lang="it-IT" altLang="fr-FR"/>
          </a:p>
          <a:p>
            <a:endParaRPr lang="fr-FR" altLang="fr-FR"/>
          </a:p>
          <a:p>
            <a:r>
              <a:rPr lang="it-IT" altLang="fr-FR"/>
              <a:t>PLEI@D</a:t>
            </a:r>
            <a:endParaRPr lang="fr-FR" altLang="fr-FR"/>
          </a:p>
          <a:p>
            <a:r>
              <a:rPr lang="it-IT" altLang="fr-FR"/>
              <a:t>PROMÉTHÉE</a:t>
            </a:r>
            <a:endParaRPr lang="fr-FR" altLang="fr-FR"/>
          </a:p>
          <a:p>
            <a:r>
              <a:rPr lang="it-IT" altLang="fr-FR"/>
              <a:t>SAKAI</a:t>
            </a:r>
            <a:endParaRPr lang="fr-FR" altLang="fr-FR"/>
          </a:p>
          <a:p>
            <a:r>
              <a:rPr lang="fr-FR" altLang="fr-FR"/>
              <a:t>SPIRAL</a:t>
            </a:r>
          </a:p>
          <a:p>
            <a:r>
              <a:rPr lang="fr-FR" altLang="fr-FR"/>
              <a:t>TRIADE</a:t>
            </a:r>
          </a:p>
          <a:p>
            <a:r>
              <a:rPr lang="fr-FR" altLang="fr-FR"/>
              <a:t>WIMS</a:t>
            </a:r>
          </a:p>
        </p:txBody>
      </p:sp>
      <p:pic>
        <p:nvPicPr>
          <p:cNvPr id="15364" name="Picture 2" descr="https://moodle.org/theme/image.php/moodleorgcleaned_moodleorg/theme_moodleorgcleaned/1412238651/moodle-logo">
            <a:extLst>
              <a:ext uri="{FF2B5EF4-FFF2-40B4-BE49-F238E27FC236}">
                <a16:creationId xmlns:a16="http://schemas.microsoft.com/office/drawing/2014/main" id="{AAC98650-144A-543C-91AE-0F49E987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62400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2A85B4-BB67-E75B-9E5A-40858AFA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25913"/>
            <a:ext cx="445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b="1">
                <a:latin typeface="Arial" panose="020B0604020202020204" pitchFamily="34" charset="0"/>
              </a:rPr>
              <a:t>Méthodologie socioconstructiviste </a:t>
            </a:r>
            <a:r>
              <a:rPr lang="fr-FR" altLang="fr-FR"/>
              <a:t>→</a:t>
            </a: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F1CCA-72DC-90B9-8A70-214ABA6F4F79}"/>
              </a:ext>
            </a:extLst>
          </p:cNvPr>
          <p:cNvSpPr/>
          <p:nvPr/>
        </p:nvSpPr>
        <p:spPr>
          <a:xfrm>
            <a:off x="5313363" y="6488113"/>
            <a:ext cx="38306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Dougiamas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M. &amp; Taylor P.C. (2003)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E52A40-5FD4-8DDD-A012-8C26F3264620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656094-EF90-40F3-B0A0-80725EAFDEC4}" type="slidenum">
              <a:rPr lang="fr-FR" altLang="fr-FR">
                <a:solidFill>
                  <a:srgbClr val="95B3D7"/>
                </a:solidFill>
              </a:rPr>
              <a:pPr/>
              <a:t>14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3E0EE70A-E406-96FB-2AEE-6B981686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54864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fr-FR" altLang="fr-FR">
                <a:latin typeface="Arial" panose="020B0604020202020204" pitchFamily="34" charset="0"/>
              </a:rPr>
              <a:t>Formation continue d’enseignants des langues proposée dans le cadre des activités </a:t>
            </a:r>
          </a:p>
          <a:p>
            <a:pPr lvl="1" algn="just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de la cellule </a:t>
            </a:r>
            <a:r>
              <a:rPr lang="el-GR" altLang="fr-FR">
                <a:latin typeface="Arial" panose="020B0604020202020204" pitchFamily="34" charset="0"/>
              </a:rPr>
              <a:t>Δια Βίου </a:t>
            </a:r>
            <a:r>
              <a:rPr lang="en-US" altLang="fr-FR">
                <a:latin typeface="Arial" panose="020B0604020202020204" pitchFamily="34" charset="0"/>
              </a:rPr>
              <a:t>(formation continue) </a:t>
            </a:r>
            <a:r>
              <a:rPr lang="fr-FR" altLang="fr-FR">
                <a:latin typeface="Arial" panose="020B0604020202020204" pitchFamily="34" charset="0"/>
              </a:rPr>
              <a:t>de l’université Aristote de Thessaloniki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du Département de Langue et de littérature française de la même université</a:t>
            </a:r>
          </a:p>
          <a:p>
            <a:pPr>
              <a:spcAft>
                <a:spcPts val="600"/>
              </a:spcAft>
            </a:pPr>
            <a:endParaRPr lang="fr-FR" altLang="fr-FR"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5BFE8A-6DE9-F345-4AFC-07756D6B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143000" cy="79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222BE8C-68FD-19D2-F348-4D648F9C2F76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Étude de cas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A0D66F-8055-DBD8-08A9-AD8FF2BF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47800" y="3657599"/>
            <a:ext cx="4532527" cy="262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83FDE8-AD65-BE4E-3A8C-D05E880BE464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26C033-8CBC-465F-B9E9-D714915D56FF}" type="slidenum">
              <a:rPr lang="fr-FR" altLang="fr-FR">
                <a:solidFill>
                  <a:srgbClr val="95B3D7"/>
                </a:solidFill>
              </a:rPr>
              <a:pPr/>
              <a:t>15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9E26DE60-503D-E270-3AB8-BAD1B2CC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68580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fr-FR" altLang="fr-FR">
                <a:latin typeface="Arial" panose="020B0604020202020204" pitchFamily="34" charset="0"/>
              </a:rPr>
              <a:t>Équipe pédagogique composée de trois formateurs, issus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</a:rPr>
              <a:t>de l’Université Libre de Bruxelles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</a:rPr>
              <a:t>de l’Université Aristote de Thessaloniki </a:t>
            </a:r>
          </a:p>
          <a:p>
            <a:pPr>
              <a:spcAft>
                <a:spcPts val="600"/>
              </a:spcAft>
            </a:pPr>
            <a:endParaRPr lang="fr-FR" altLang="fr-FR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altLang="fr-FR">
                <a:latin typeface="Arial" panose="020B0604020202020204" pitchFamily="34" charset="0"/>
              </a:rPr>
              <a:t>spécialistes dans des disciplines complémentaires 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</a:rPr>
              <a:t>méthodologie de l’enseignement/apprentissage des langues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</a:rPr>
              <a:t>sciences de l’éducation, politique de l’éducation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fr-FR" altLang="fr-FR">
                <a:latin typeface="Arial" panose="020B0604020202020204" pitchFamily="34" charset="0"/>
              </a:rPr>
              <a:t>sociolinguistique, plurilinguisme et interculturalité</a:t>
            </a:r>
          </a:p>
          <a:p>
            <a:pPr>
              <a:spcAft>
                <a:spcPts val="600"/>
              </a:spcAft>
            </a:pPr>
            <a:endParaRPr lang="fr-FR" altLang="fr-FR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Année académique : 	2013-2014</a:t>
            </a:r>
          </a:p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Durée de la formation : 	3 x 6 = 18 semaines</a:t>
            </a:r>
          </a:p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Nombre de participants : 	116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73D2118-BAB0-CC50-08D7-AC34ADF9333F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Étude de cas</a:t>
            </a:r>
          </a:p>
        </p:txBody>
      </p:sp>
      <p:pic>
        <p:nvPicPr>
          <p:cNvPr id="13316" name="Picture 4" descr="http://www.greentechbrussels.be/images/stories/Logos/logo_ulb.jpg">
            <a:extLst>
              <a:ext uri="{FF2B5EF4-FFF2-40B4-BE49-F238E27FC236}">
                <a16:creationId xmlns:a16="http://schemas.microsoft.com/office/drawing/2014/main" id="{9FB53A05-4195-B136-A654-0149E565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828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olimpia.topo.auth.gr/courses/signals/FIGURES/auth_logo_color.jpg">
            <a:extLst>
              <a:ext uri="{FF2B5EF4-FFF2-40B4-BE49-F238E27FC236}">
                <a16:creationId xmlns:a16="http://schemas.microsoft.com/office/drawing/2014/main" id="{0A0DF6CC-B99F-D5C1-D096-68E405FD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076325" cy="10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D9E091-4EA8-4017-2639-C0B771018FE2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AEBF73-97EE-4850-9FCD-87B016FAA3A5}" type="slidenum">
              <a:rPr lang="fr-FR" altLang="fr-FR">
                <a:solidFill>
                  <a:srgbClr val="95B3D7"/>
                </a:solidFill>
              </a:rPr>
              <a:pPr/>
              <a:t>16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A99886-5D2C-0F59-4E50-EEF6E063124D}"/>
              </a:ext>
            </a:extLst>
          </p:cNvPr>
          <p:cNvSpPr/>
          <p:nvPr/>
        </p:nvSpPr>
        <p:spPr>
          <a:xfrm>
            <a:off x="457200" y="1447800"/>
            <a:ext cx="5943600" cy="392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Objectif déclaré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Arial" panose="020B0604020202020204" pitchFamily="34" charset="0"/>
              </a:rPr>
              <a:t>Perfectionnement en méthodologie </a:t>
            </a:r>
            <a:br>
              <a:rPr lang="fr-FR" b="1" dirty="0">
                <a:latin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</a:rPr>
              <a:t>de l’enseignement-apprentissage du français, langue-culture étrangère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Finalité non déclarée 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Création/partage d’une nouvelle culture de l’apprentissage et de l’évaluation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Trois unités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Didactique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Pédagogie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Évaluation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048732F-34B6-FA05-F344-B965D626D8CA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Objectifs de la formation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74CB0F-C12B-2F59-ACE0-88AEE162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5401989" cy="28001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DDC956F-8502-9717-6ED2-F9FC1C62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5401989" cy="28001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321C414-8EE0-1839-C580-CAFD1AF6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401989" cy="28001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19A421-540B-7E6B-6BE8-2960162DC713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8A8E00-BF69-4624-8CB7-6C2EC517A7A4}" type="slidenum">
              <a:rPr lang="fr-FR" altLang="fr-FR">
                <a:solidFill>
                  <a:srgbClr val="95B3D7"/>
                </a:solidFill>
              </a:rPr>
              <a:pPr/>
              <a:t>17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7B133F9-2C5A-D33A-AAC1-AB8FA890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1725"/>
            <a:ext cx="5943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b="1">
                <a:latin typeface="Arial" panose="020B0604020202020204" pitchFamily="34" charset="0"/>
              </a:rPr>
              <a:t>Hétérogénéité de la population</a:t>
            </a:r>
            <a:endParaRPr lang="fr-FR" altLang="fr-FR">
              <a:latin typeface="Arial" panose="020B0604020202020204" pitchFamily="34" charset="0"/>
            </a:endParaRPr>
          </a:p>
          <a:p>
            <a:pPr lvl="1">
              <a:buFontTx/>
              <a:buChar char="‒"/>
            </a:pPr>
            <a:r>
              <a:rPr lang="fr-FR" altLang="fr-FR">
                <a:latin typeface="Arial" panose="020B0604020202020204" pitchFamily="34" charset="0"/>
              </a:rPr>
              <a:t>au plan géographique : Grèce, France, Chypre</a:t>
            </a:r>
          </a:p>
          <a:p>
            <a:pPr lvl="1">
              <a:buFontTx/>
              <a:buChar char="‒"/>
            </a:pPr>
            <a:r>
              <a:rPr lang="fr-FR" altLang="fr-FR">
                <a:latin typeface="Arial" panose="020B0604020202020204" pitchFamily="34" charset="0"/>
              </a:rPr>
              <a:t>au plan des âges : 21 ans   →   + 50 ans </a:t>
            </a:r>
          </a:p>
          <a:p>
            <a:pPr lvl="1">
              <a:buFontTx/>
              <a:buChar char="‒"/>
            </a:pPr>
            <a:r>
              <a:rPr lang="fr-FR" altLang="fr-FR">
                <a:latin typeface="Arial" panose="020B0604020202020204" pitchFamily="34" charset="0"/>
              </a:rPr>
              <a:t>au plan des vécus : secteurs, types, durées, pays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r>
              <a:rPr lang="fr-FR" altLang="fr-FR">
                <a:latin typeface="Arial" panose="020B0604020202020204" pitchFamily="34" charset="0"/>
              </a:rPr>
              <a:t>Grande diversité des cultures éducatives de départ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1C15F22-F6C6-76DB-5585-B5CAE231C5D2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Public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55DD95-431F-31C4-E00D-8FE4FF80099F}"/>
              </a:ext>
            </a:extLst>
          </p:cNvPr>
          <p:cNvSpPr txBox="1"/>
          <p:nvPr/>
        </p:nvSpPr>
        <p:spPr>
          <a:xfrm>
            <a:off x="6324600" y="990600"/>
            <a:ext cx="2286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Chinoise étudiant à Paris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3CC85B4-BEE0-5765-2680-58E118068F89}"/>
              </a:ext>
            </a:extLst>
          </p:cNvPr>
          <p:cNvCxnSpPr/>
          <p:nvPr/>
        </p:nvCxnSpPr>
        <p:spPr>
          <a:xfrm flipV="1">
            <a:off x="6324600" y="1536700"/>
            <a:ext cx="1143000" cy="11398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1E72BC7-66FD-664A-EC53-96C5A8A14CF9}"/>
              </a:ext>
            </a:extLst>
          </p:cNvPr>
          <p:cNvCxnSpPr/>
          <p:nvPr/>
        </p:nvCxnSpPr>
        <p:spPr>
          <a:xfrm flipV="1">
            <a:off x="7239000" y="1536700"/>
            <a:ext cx="228600" cy="17113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F29960-900C-31C8-661A-099D0E72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57650"/>
            <a:ext cx="550545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A60F7E1-783D-3F21-A752-4E9F398C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10050"/>
            <a:ext cx="550545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A5ED03B-ECEE-5E16-D537-54539263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2450"/>
            <a:ext cx="550545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9674BB0-D4A5-101E-5F15-2D580B43C85A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41182A-82EC-4D60-940C-1C86D82D8E73}" type="slidenum">
              <a:rPr lang="fr-FR" altLang="fr-FR">
                <a:solidFill>
                  <a:srgbClr val="95B3D7"/>
                </a:solidFill>
              </a:rPr>
              <a:pPr/>
              <a:t>18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29AE3E9A-2380-199B-B9BF-BA6338B77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3276600"/>
            <a:ext cx="636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Approche </a:t>
            </a:r>
            <a:r>
              <a:rPr lang="fr-FR" altLang="fr-FR" b="1">
                <a:latin typeface="Arial" panose="020B0604020202020204" pitchFamily="34" charset="0"/>
              </a:rPr>
              <a:t>socioconstructiviste</a:t>
            </a:r>
            <a:r>
              <a:rPr lang="fr-FR" altLang="fr-FR">
                <a:latin typeface="Arial" panose="020B0604020202020204" pitchFamily="34" charset="0"/>
              </a:rPr>
              <a:t> </a:t>
            </a:r>
            <a:br>
              <a:rPr lang="fr-FR" altLang="fr-FR">
                <a:latin typeface="Arial" panose="020B0604020202020204" pitchFamily="34" charset="0"/>
              </a:rPr>
            </a:br>
            <a:r>
              <a:rPr lang="fr-FR" altLang="fr-FR">
                <a:latin typeface="Arial" panose="020B0604020202020204" pitchFamily="34" charset="0"/>
              </a:rPr>
              <a:t>de la connaissance et de l’acquisition de compétences, </a:t>
            </a:r>
            <a:br>
              <a:rPr lang="fr-FR" altLang="fr-FR">
                <a:latin typeface="Arial" panose="020B0604020202020204" pitchFamily="34" charset="0"/>
              </a:rPr>
            </a:br>
            <a:r>
              <a:rPr lang="fr-FR" altLang="fr-FR">
                <a:latin typeface="Arial" panose="020B0604020202020204" pitchFamily="34" charset="0"/>
              </a:rPr>
              <a:t>pratiquée dans un environnement d’apprentissage médiatisé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F26C4F6-6F19-4C74-3FF9-3DD8A1E2DFF8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Approche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5ADE87-56E4-5AD7-C38A-94D06BC7654F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E9378C-B96A-417B-9E91-CD819643D978}" type="slidenum">
              <a:rPr lang="fr-FR" altLang="fr-FR">
                <a:solidFill>
                  <a:srgbClr val="95B3D7"/>
                </a:solidFill>
              </a:rPr>
              <a:pPr/>
              <a:t>19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4380DA29-A1E5-D26E-B521-BC5585663B19}"/>
              </a:ext>
            </a:extLst>
          </p:cNvPr>
          <p:cNvSpPr/>
          <p:nvPr/>
        </p:nvSpPr>
        <p:spPr>
          <a:xfrm>
            <a:off x="3106738" y="1987550"/>
            <a:ext cx="2930525" cy="25003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E7FDDA-132C-C128-D2BB-4F868896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297113"/>
            <a:ext cx="1595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DIDACTIQUE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CAF302-C39F-794E-1544-140310A3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57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THÉORIES DE </a:t>
            </a:r>
            <a:b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L’APPRENTISSAGE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70C7DF-7B0A-E3CE-3338-37722F16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867400"/>
            <a:ext cx="155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PÉDAGOGIE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247386-E27D-AA5B-85D4-1CE47B218ED3}"/>
              </a:ext>
            </a:extLst>
          </p:cNvPr>
          <p:cNvSpPr txBox="1"/>
          <p:nvPr/>
        </p:nvSpPr>
        <p:spPr>
          <a:xfrm>
            <a:off x="4090988" y="1458913"/>
            <a:ext cx="9540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OBJET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CDB9A2B-BC35-BCB5-A56A-4CBB1E68DCF0}"/>
              </a:ext>
            </a:extLst>
          </p:cNvPr>
          <p:cNvSpPr txBox="1"/>
          <p:nvPr/>
        </p:nvSpPr>
        <p:spPr>
          <a:xfrm>
            <a:off x="1333500" y="4592638"/>
            <a:ext cx="1698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ENSEIGNANT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7FFC69B-98F0-034D-166E-90667C9B62F7}"/>
              </a:ext>
            </a:extLst>
          </p:cNvPr>
          <p:cNvSpPr txBox="1"/>
          <p:nvPr/>
        </p:nvSpPr>
        <p:spPr>
          <a:xfrm>
            <a:off x="6172200" y="4592638"/>
            <a:ext cx="162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APPRENANT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1B71021-2A0A-E0F8-4ED1-214C4B9DD6EC}"/>
              </a:ext>
            </a:extLst>
          </p:cNvPr>
          <p:cNvSpPr txBox="1"/>
          <p:nvPr/>
        </p:nvSpPr>
        <p:spPr>
          <a:xfrm>
            <a:off x="6781800" y="300038"/>
            <a:ext cx="23256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ACTANTS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Ancrages des processus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40123F-42A0-43B0-6AFA-4C7D9EA6A7FB}"/>
              </a:ext>
            </a:extLst>
          </p:cNvPr>
          <p:cNvSpPr/>
          <p:nvPr/>
        </p:nvSpPr>
        <p:spPr>
          <a:xfrm>
            <a:off x="474663" y="4181475"/>
            <a:ext cx="8778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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2CBC43-AF14-EBB3-CA04-890BDAB59764}"/>
              </a:ext>
            </a:extLst>
          </p:cNvPr>
          <p:cNvSpPr/>
          <p:nvPr/>
        </p:nvSpPr>
        <p:spPr>
          <a:xfrm>
            <a:off x="7543800" y="4181475"/>
            <a:ext cx="8778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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41DA4D43-8D93-EDAD-05BF-84B6C6370E38}"/>
              </a:ext>
            </a:extLst>
          </p:cNvPr>
          <p:cNvSpPr/>
          <p:nvPr/>
        </p:nvSpPr>
        <p:spPr>
          <a:xfrm>
            <a:off x="2705100" y="2092325"/>
            <a:ext cx="3886200" cy="3394075"/>
          </a:xfrm>
          <a:prstGeom prst="arc">
            <a:avLst>
              <a:gd name="adj1" fmla="val 2174749"/>
              <a:gd name="adj2" fmla="val 15390308"/>
            </a:avLst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5F4DC4C-CAF5-8648-071B-6E0932ADAE9F}"/>
              </a:ext>
            </a:extLst>
          </p:cNvPr>
          <p:cNvSpPr/>
          <p:nvPr/>
        </p:nvSpPr>
        <p:spPr>
          <a:xfrm>
            <a:off x="2833688" y="2133600"/>
            <a:ext cx="3643312" cy="3200400"/>
          </a:xfrm>
          <a:prstGeom prst="arc">
            <a:avLst>
              <a:gd name="adj1" fmla="val 16539007"/>
              <a:gd name="adj2" fmla="val 8474626"/>
            </a:avLst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4F84CCB-ECD0-6D5B-5DAA-F1A53F12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605088"/>
            <a:ext cx="145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Élaboration</a:t>
            </a:r>
          </a:p>
          <a:p>
            <a:pPr algn="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didactique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F5A36E6-FD72-E267-8A76-1C98FD11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2605088"/>
            <a:ext cx="1954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Stratégies </a:t>
            </a:r>
          </a:p>
          <a:p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d’apprentissage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F51A530-A89A-8D2B-3042-C98F0C63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5573713"/>
            <a:ext cx="259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Relation pédagogique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7F84F6-CE63-9B67-A10F-8DA344774A1E}"/>
              </a:ext>
            </a:extLst>
          </p:cNvPr>
          <p:cNvSpPr txBox="1"/>
          <p:nvPr/>
        </p:nvSpPr>
        <p:spPr>
          <a:xfrm>
            <a:off x="7202488" y="6477000"/>
            <a:ext cx="19415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Houssaye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(2000)</a:t>
            </a:r>
          </a:p>
        </p:txBody>
      </p:sp>
      <p:pic>
        <p:nvPicPr>
          <p:cNvPr id="37" name="Picture 2" descr="http://www.lemarchenoir.fr/110-285-thickbox/faux-tatouage-temporaire-ancre-marine.jpg">
            <a:extLst>
              <a:ext uri="{FF2B5EF4-FFF2-40B4-BE49-F238E27FC236}">
                <a16:creationId xmlns:a16="http://schemas.microsoft.com/office/drawing/2014/main" id="{4E07B13B-F36A-E825-69E3-A8245043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53" y="2834754"/>
            <a:ext cx="241821" cy="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xn--icne-wqa.com/images/icones/6/4/light-bulb.png">
            <a:extLst>
              <a:ext uri="{FF2B5EF4-FFF2-40B4-BE49-F238E27FC236}">
                <a16:creationId xmlns:a16="http://schemas.microsoft.com/office/drawing/2014/main" id="{DE9A3B7E-D7EF-FCD8-F9ED-34D11800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9" y="946666"/>
            <a:ext cx="501134" cy="5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7113ED6-B51C-9687-BD1A-A8D4C15A4773}"/>
              </a:ext>
            </a:extLst>
          </p:cNvPr>
          <p:cNvSpPr/>
          <p:nvPr/>
        </p:nvSpPr>
        <p:spPr>
          <a:xfrm>
            <a:off x="706438" y="4181475"/>
            <a:ext cx="8763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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B60FDF-98DE-23A3-42C3-48089B0E5EC1}"/>
              </a:ext>
            </a:extLst>
          </p:cNvPr>
          <p:cNvSpPr/>
          <p:nvPr/>
        </p:nvSpPr>
        <p:spPr>
          <a:xfrm>
            <a:off x="7732713" y="4181475"/>
            <a:ext cx="8778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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2" descr="http://www.lemarchenoir.fr/110-285-thickbox/faux-tatouage-temporaire-ancre-marine.jpg">
            <a:extLst>
              <a:ext uri="{FF2B5EF4-FFF2-40B4-BE49-F238E27FC236}">
                <a16:creationId xmlns:a16="http://schemas.microsoft.com/office/drawing/2014/main" id="{BC184F3D-9D52-470F-BC14-48E76BF3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2834754"/>
            <a:ext cx="241821" cy="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lemarchenoir.fr/110-285-thickbox/faux-tatouage-temporaire-ancre-marine.jpg">
            <a:extLst>
              <a:ext uri="{FF2B5EF4-FFF2-40B4-BE49-F238E27FC236}">
                <a16:creationId xmlns:a16="http://schemas.microsoft.com/office/drawing/2014/main" id="{76F17DB4-5BD8-B1AC-250D-C6C3B0D9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45" y="5334000"/>
            <a:ext cx="241821" cy="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78636E96-10A4-B00C-81E0-FA569A249B53}"/>
              </a:ext>
            </a:extLst>
          </p:cNvPr>
          <p:cNvSpPr txBox="1"/>
          <p:nvPr/>
        </p:nvSpPr>
        <p:spPr>
          <a:xfrm>
            <a:off x="7202488" y="6475413"/>
            <a:ext cx="19415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Houssaye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(2000)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AA75E83-8EF1-DAE2-0AC7-B0F5F72C08BF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4DA106-7834-4471-925D-F8A3A956E16A}" type="slidenum">
              <a:rPr lang="fr-FR" altLang="fr-FR">
                <a:solidFill>
                  <a:srgbClr val="95B3D7"/>
                </a:solidFill>
              </a:rPr>
              <a:pPr/>
              <a:t>2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pic>
        <p:nvPicPr>
          <p:cNvPr id="35" name="Picture 2" descr="http://www.fancyicons.com/download/?id=3523&amp;t=png&amp;s=256">
            <a:extLst>
              <a:ext uri="{FF2B5EF4-FFF2-40B4-BE49-F238E27FC236}">
                <a16:creationId xmlns:a16="http://schemas.microsoft.com/office/drawing/2014/main" id="{B888B272-009E-AEEC-7151-1AA5C661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88" y="62103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9" grpId="0"/>
      <p:bldP spid="20" grpId="0"/>
      <p:bldP spid="21" grpId="0"/>
      <p:bldP spid="26" grpId="0"/>
      <p:bldP spid="27" grpId="0"/>
      <p:bldP spid="30" grpId="0"/>
      <p:bldP spid="31" grpId="0"/>
      <p:bldP spid="32" grpId="0"/>
      <p:bldP spid="39" grpId="0"/>
      <p:bldP spid="40" grpId="0"/>
      <p:bldP spid="48" grpId="0"/>
      <p:bldP spid="4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1D96109-F67B-FC6A-4A66-FA71F838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2062163"/>
            <a:ext cx="56007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b="1">
                <a:latin typeface="Arial" panose="020B0604020202020204" pitchFamily="34" charset="0"/>
              </a:rPr>
              <a:t>FORUM</a:t>
            </a:r>
          </a:p>
          <a:p>
            <a:r>
              <a:rPr lang="fr-FR" altLang="fr-FR">
                <a:latin typeface="Arial" panose="020B0604020202020204" pitchFamily="34" charset="0"/>
              </a:rPr>
              <a:t>Outil privilégié pour l’interaction sociale/cognitive :</a:t>
            </a:r>
          </a:p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Diversification des types de forums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 b="1">
                <a:latin typeface="Arial" panose="020B0604020202020204" pitchFamily="34" charset="0"/>
              </a:rPr>
              <a:t>Table ronde </a:t>
            </a:r>
            <a:r>
              <a:rPr lang="fr-FR" altLang="fr-FR">
                <a:latin typeface="Arial" panose="020B0604020202020204" pitchFamily="34" charset="0"/>
              </a:rPr>
              <a:t>autour d’une question convenue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 b="1">
                <a:latin typeface="Arial" panose="020B0604020202020204" pitchFamily="34" charset="0"/>
              </a:rPr>
              <a:t>Débat caché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 b="1">
                <a:latin typeface="Arial" panose="020B0604020202020204" pitchFamily="34" charset="0"/>
              </a:rPr>
              <a:t>Salon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4C7F55F-7A51-F6B0-92F7-2E05F59DF5EC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Outils d’apprentissage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B5EFA-F556-7D87-6213-F549ED9023EA}"/>
              </a:ext>
            </a:extLst>
          </p:cNvPr>
          <p:cNvSpPr/>
          <p:nvPr/>
        </p:nvSpPr>
        <p:spPr>
          <a:xfrm>
            <a:off x="200025" y="3633788"/>
            <a:ext cx="2209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Qualité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         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↑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modalités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 fonctionnement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C9C97-D4E8-0E2B-0DA4-C217A4CC564D}"/>
              </a:ext>
            </a:extLst>
          </p:cNvPr>
          <p:cNvSpPr/>
          <p:nvPr/>
        </p:nvSpPr>
        <p:spPr>
          <a:xfrm>
            <a:off x="4876800" y="5257800"/>
            <a:ext cx="3657600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situation-problème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réelle ou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réaliste-vraisemblable-probable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846E2BD-177D-3678-5E33-DBAC8EB6835D}"/>
              </a:ext>
            </a:extLst>
          </p:cNvPr>
          <p:cNvCxnSpPr/>
          <p:nvPr/>
        </p:nvCxnSpPr>
        <p:spPr>
          <a:xfrm flipV="1">
            <a:off x="6248400" y="3352800"/>
            <a:ext cx="990600" cy="18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845A5CB-E9BD-6D13-6F09-8EA10FE5446A}"/>
              </a:ext>
            </a:extLst>
          </p:cNvPr>
          <p:cNvCxnSpPr/>
          <p:nvPr/>
        </p:nvCxnSpPr>
        <p:spPr>
          <a:xfrm flipV="1">
            <a:off x="2514600" y="3505200"/>
            <a:ext cx="10668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2CD81E2-6019-8E36-19CD-14BC202BD8D3}"/>
              </a:ext>
            </a:extLst>
          </p:cNvPr>
          <p:cNvCxnSpPr/>
          <p:nvPr/>
        </p:nvCxnSpPr>
        <p:spPr>
          <a:xfrm flipH="1" flipV="1">
            <a:off x="5105400" y="3633788"/>
            <a:ext cx="1143000" cy="15478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4E68825-C32E-4F1D-487C-F686D56761C0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F7C8A4-C5D2-46B2-8D2F-3A743B9EBCE1}" type="slidenum">
              <a:rPr lang="fr-FR" altLang="fr-FR">
                <a:solidFill>
                  <a:srgbClr val="95B3D7"/>
                </a:solidFill>
              </a:rPr>
              <a:pPr/>
              <a:t>20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CEF7D2F0-410A-9E19-B0B5-811BAE1F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33675"/>
            <a:ext cx="63817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>
                <a:latin typeface="Arial" panose="020B0604020202020204" pitchFamily="34" charset="0"/>
              </a:rPr>
              <a:t>Unité 1 – Didactique 	2491</a:t>
            </a:r>
          </a:p>
          <a:p>
            <a:r>
              <a:rPr lang="fr-FR" altLang="fr-FR">
                <a:latin typeface="Arial" panose="020B0604020202020204" pitchFamily="34" charset="0"/>
              </a:rPr>
              <a:t>Unité 2 – Pédagogie  	2706</a:t>
            </a:r>
          </a:p>
          <a:p>
            <a:r>
              <a:rPr lang="fr-FR" altLang="fr-FR">
                <a:latin typeface="Arial" panose="020B0604020202020204" pitchFamily="34" charset="0"/>
              </a:rPr>
              <a:t>Unité 3 – Évaluation 	4306  	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r>
              <a:rPr lang="fr-FR" altLang="fr-FR">
                <a:latin typeface="Arial" panose="020B0604020202020204" pitchFamily="34" charset="0"/>
              </a:rPr>
              <a:t>			</a:t>
            </a:r>
            <a:r>
              <a:rPr lang="fr-FR" altLang="fr-FR" b="1">
                <a:latin typeface="Arial" panose="020B0604020202020204" pitchFamily="34" charset="0"/>
              </a:rPr>
              <a:t>9503 messages échangés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1451F48-F179-D42C-8F10-76D9F3E78635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Corpus d’analyse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17825-19E7-DB39-F9A9-05C4D5E0B765}"/>
              </a:ext>
            </a:extLst>
          </p:cNvPr>
          <p:cNvSpPr/>
          <p:nvPr/>
        </p:nvSpPr>
        <p:spPr>
          <a:xfrm>
            <a:off x="3886200" y="1447800"/>
            <a:ext cx="18510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pourquoi 4000 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B0D2F-2D93-C82A-BC5E-C626F7173172}"/>
              </a:ext>
            </a:extLst>
          </p:cNvPr>
          <p:cNvSpPr/>
          <p:nvPr/>
        </p:nvSpPr>
        <p:spPr>
          <a:xfrm>
            <a:off x="152400" y="5105400"/>
            <a:ext cx="3505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on n’échange pas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9000 messages en présentiel !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E7DFFAF-E73C-4E6E-547D-E194253CB420}"/>
              </a:ext>
            </a:extLst>
          </p:cNvPr>
          <p:cNvCxnSpPr>
            <a:endCxn id="8" idx="2"/>
          </p:cNvCxnSpPr>
          <p:nvPr/>
        </p:nvCxnSpPr>
        <p:spPr>
          <a:xfrm flipV="1">
            <a:off x="3733800" y="1817688"/>
            <a:ext cx="1077913" cy="15351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1D8CFC5-D72C-5BF8-21D9-44CD8EFF5A43}"/>
              </a:ext>
            </a:extLst>
          </p:cNvPr>
          <p:cNvCxnSpPr/>
          <p:nvPr/>
        </p:nvCxnSpPr>
        <p:spPr>
          <a:xfrm flipV="1">
            <a:off x="2409825" y="4343400"/>
            <a:ext cx="666750" cy="954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1B74FE4-B4F1-D694-D435-7EBE6E5A4FFE}"/>
              </a:ext>
            </a:extLst>
          </p:cNvPr>
          <p:cNvCxnSpPr/>
          <p:nvPr/>
        </p:nvCxnSpPr>
        <p:spPr>
          <a:xfrm>
            <a:off x="3076575" y="3733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05A0E6-6CD7-7731-EE5A-5AE91DEC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-1647825"/>
            <a:ext cx="2162498" cy="8686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00B3B5-FB46-9B26-874D-885BBC67C9A3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A23D73-A532-4455-8482-0DFE0B4192ED}" type="slidenum">
              <a:rPr lang="fr-FR" altLang="fr-FR">
                <a:solidFill>
                  <a:srgbClr val="95B3D7"/>
                </a:solidFill>
              </a:rPr>
              <a:pPr/>
              <a:t>21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B9679498-F083-C4D6-D3BD-AFE7D35A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590800"/>
            <a:ext cx="554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Évaluation des degrés de </a:t>
            </a:r>
            <a:r>
              <a:rPr lang="fr-FR" altLang="fr-FR" b="1">
                <a:latin typeface="Arial" panose="020B0604020202020204" pitchFamily="34" charset="0"/>
              </a:rPr>
              <a:t>participation </a:t>
            </a:r>
            <a:r>
              <a:rPr lang="fr-FR" altLang="fr-FR">
                <a:latin typeface="Arial" panose="020B0604020202020204" pitchFamily="34" charset="0"/>
              </a:rPr>
              <a:t>et d’</a:t>
            </a:r>
            <a:r>
              <a:rPr lang="fr-FR" altLang="fr-FR" b="1">
                <a:latin typeface="Arial" panose="020B0604020202020204" pitchFamily="34" charset="0"/>
              </a:rPr>
              <a:t>interactivité</a:t>
            </a:r>
          </a:p>
          <a:p>
            <a:pPr>
              <a:buFont typeface="Calibri" panose="020F0502020204030204" pitchFamily="34" charset="0"/>
              <a:buChar char="‒"/>
            </a:pPr>
            <a:endParaRPr lang="fr-FR" altLang="fr-FR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fr-FR" altLang="fr-FR" b="1">
                <a:latin typeface="Arial" panose="020B0604020202020204" pitchFamily="34" charset="0"/>
              </a:rPr>
              <a:t>Analyse de contenu </a:t>
            </a:r>
            <a:r>
              <a:rPr lang="fr-FR" altLang="fr-FR">
                <a:latin typeface="Arial" panose="020B0604020202020204" pitchFamily="34" charset="0"/>
              </a:rPr>
              <a:t>des interventions anonymisées,  à l’aide d’une batterie de critères</a:t>
            </a:r>
          </a:p>
          <a:p>
            <a:pPr>
              <a:buFont typeface="Calibri" panose="020F0502020204030204" pitchFamily="34" charset="0"/>
              <a:buChar char="‒"/>
            </a:pPr>
            <a:endParaRPr lang="fr-FR" altLang="fr-FR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Évolution des </a:t>
            </a:r>
            <a:r>
              <a:rPr lang="fr-FR" altLang="fr-FR" b="1">
                <a:latin typeface="Arial" panose="020B0604020202020204" pitchFamily="34" charset="0"/>
              </a:rPr>
              <a:t>performance/compétences</a:t>
            </a:r>
            <a:r>
              <a:rPr lang="fr-FR" altLang="fr-FR">
                <a:latin typeface="Arial" panose="020B0604020202020204" pitchFamily="34" charset="0"/>
              </a:rPr>
              <a:t> des stagiaires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7CC99BD-647E-92B2-E48F-E20C40FF0C35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Outils d’analyse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E49EB80-CA21-1785-9A43-F93F98F8AFC4}"/>
              </a:ext>
            </a:extLst>
          </p:cNvPr>
          <p:cNvCxnSpPr/>
          <p:nvPr/>
        </p:nvCxnSpPr>
        <p:spPr>
          <a:xfrm flipH="1">
            <a:off x="6400800" y="3252788"/>
            <a:ext cx="752475" cy="4921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D62B130-F08C-4733-BAB4-D27122D2980E}"/>
              </a:ext>
            </a:extLst>
          </p:cNvPr>
          <p:cNvCxnSpPr/>
          <p:nvPr/>
        </p:nvCxnSpPr>
        <p:spPr>
          <a:xfrm flipH="1" flipV="1">
            <a:off x="1171575" y="3063875"/>
            <a:ext cx="962025" cy="4349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D0F31C0-9A6D-D8B9-724E-4D297225A89E}"/>
              </a:ext>
            </a:extLst>
          </p:cNvPr>
          <p:cNvSpPr/>
          <p:nvPr/>
        </p:nvSpPr>
        <p:spPr>
          <a:xfrm>
            <a:off x="4876800" y="1158875"/>
            <a:ext cx="4114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On compte les clics ; il y en a ± 63 000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8C380-CB0A-71BA-DE9A-C1639A939668}"/>
              </a:ext>
            </a:extLst>
          </p:cNvPr>
          <p:cNvSpPr/>
          <p:nvPr/>
        </p:nvSpPr>
        <p:spPr>
          <a:xfrm>
            <a:off x="228600" y="2693988"/>
            <a:ext cx="1223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NVIVO 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7B8A8-44B0-5F38-1046-44C3ACFD20D5}"/>
              </a:ext>
            </a:extLst>
          </p:cNvPr>
          <p:cNvSpPr/>
          <p:nvPr/>
        </p:nvSpPr>
        <p:spPr>
          <a:xfrm>
            <a:off x="7078663" y="2868613"/>
            <a:ext cx="2070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actes, référents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3AB8-4392-17A0-B87C-369DECC5E4C8}"/>
              </a:ext>
            </a:extLst>
          </p:cNvPr>
          <p:cNvSpPr/>
          <p:nvPr/>
        </p:nvSpPr>
        <p:spPr>
          <a:xfrm>
            <a:off x="3048000" y="6051550"/>
            <a:ext cx="144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triangulation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28572B1-E5A0-0B55-241F-210465BC70E9}"/>
              </a:ext>
            </a:extLst>
          </p:cNvPr>
          <p:cNvCxnSpPr/>
          <p:nvPr/>
        </p:nvCxnSpPr>
        <p:spPr>
          <a:xfrm flipH="1">
            <a:off x="3879850" y="4648200"/>
            <a:ext cx="920750" cy="1403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430048-3596-4FEF-3FAE-50E160EADA2C}"/>
              </a:ext>
            </a:extLst>
          </p:cNvPr>
          <p:cNvCxnSpPr/>
          <p:nvPr/>
        </p:nvCxnSpPr>
        <p:spPr>
          <a:xfrm flipH="1">
            <a:off x="4135438" y="1528763"/>
            <a:ext cx="2051050" cy="10620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B96BDD0-EEBB-0B87-BD9E-7378698BF063}"/>
              </a:ext>
            </a:extLst>
          </p:cNvPr>
          <p:cNvCxnSpPr/>
          <p:nvPr/>
        </p:nvCxnSpPr>
        <p:spPr>
          <a:xfrm>
            <a:off x="4314825" y="5170488"/>
            <a:ext cx="1400175" cy="1763712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B1D4D91-FA79-8DB0-966D-358D10E71AC8}"/>
              </a:ext>
            </a:extLst>
          </p:cNvPr>
          <p:cNvCxnSpPr/>
          <p:nvPr/>
        </p:nvCxnSpPr>
        <p:spPr>
          <a:xfrm flipH="1">
            <a:off x="-152400" y="5105400"/>
            <a:ext cx="8839200" cy="76200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161B392-283A-BB5B-66D5-51264AFAF251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39BD7E-3EE2-44F6-9121-735359B72E41}" type="slidenum">
              <a:rPr lang="fr-FR" altLang="fr-FR">
                <a:solidFill>
                  <a:srgbClr val="95B3D7"/>
                </a:solidFill>
              </a:rPr>
              <a:pPr/>
              <a:t>22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736B6A7-A17C-0BFD-D9E8-9AA93D664956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Interprétation des </a:t>
            </a:r>
            <a:r>
              <a:rPr lang="fr-FR" strike="sngStrike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résultats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55558D-F68C-1E72-DD3F-7180FBE53204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1E73EF-8DC3-4573-97B1-120A3F626C8C}" type="slidenum">
              <a:rPr lang="fr-FR" altLang="fr-FR">
                <a:solidFill>
                  <a:srgbClr val="95B3D7"/>
                </a:solidFill>
              </a:rPr>
              <a:pPr/>
              <a:t>23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3E9BD9C6-C7F4-D8E2-59AC-AE97C3311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5363"/>
            <a:ext cx="7391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Passages spectaculaires du </a:t>
            </a:r>
            <a:r>
              <a:rPr lang="fr-FR" altLang="fr-FR" u="sng">
                <a:latin typeface="Arial" panose="020B0604020202020204" pitchFamily="34" charset="0"/>
              </a:rPr>
              <a:t>profil scolaire </a:t>
            </a:r>
            <a:r>
              <a:rPr lang="fr-FR" altLang="fr-FR">
                <a:latin typeface="Arial" panose="020B0604020202020204" pitchFamily="34" charset="0"/>
              </a:rPr>
              <a:t>au </a:t>
            </a:r>
            <a:r>
              <a:rPr lang="fr-FR" altLang="fr-FR" u="sng">
                <a:latin typeface="Arial" panose="020B0604020202020204" pitchFamily="34" charset="0"/>
              </a:rPr>
              <a:t>profil réflexif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Introspection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Autocognition</a:t>
            </a:r>
          </a:p>
          <a:p>
            <a:pPr>
              <a:spcBef>
                <a:spcPts val="600"/>
              </a:spcBef>
            </a:pPr>
            <a:r>
              <a:rPr lang="fr-FR" altLang="fr-FR" b="1"/>
              <a:t>→</a:t>
            </a:r>
            <a:r>
              <a:rPr lang="fr-FR" altLang="fr-FR" b="1">
                <a:latin typeface="Arial" panose="020B0604020202020204" pitchFamily="34" charset="0"/>
              </a:rPr>
              <a:t> Culture du savoir devenir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BD8EE75-1291-8E67-A942-F15BE0EC5821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Nouvelle culture de l’apprentissage</a:t>
            </a:r>
            <a:endParaRPr lang="fr-FR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962E51-FF1C-785F-D781-2B4A80F1B23C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61" r="2441" b="3308"/>
          <a:stretch/>
        </p:blipFill>
        <p:spPr bwMode="auto">
          <a:xfrm>
            <a:off x="2676525" y="1447800"/>
            <a:ext cx="3790951" cy="30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B8F7CD1-4902-7AB7-1914-E8AE03A6394D}"/>
              </a:ext>
            </a:extLst>
          </p:cNvPr>
          <p:cNvCxnSpPr/>
          <p:nvPr/>
        </p:nvCxnSpPr>
        <p:spPr>
          <a:xfrm>
            <a:off x="4572000" y="3738563"/>
            <a:ext cx="914400" cy="1066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A8128E9-30F5-A681-7FE4-91FF4095F282}"/>
              </a:ext>
            </a:extLst>
          </p:cNvPr>
          <p:cNvCxnSpPr/>
          <p:nvPr/>
        </p:nvCxnSpPr>
        <p:spPr>
          <a:xfrm>
            <a:off x="4572000" y="2366963"/>
            <a:ext cx="2667000" cy="2438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6275F08-323B-A8B2-D375-1B2B4BF87D24}"/>
              </a:ext>
            </a:extLst>
          </p:cNvPr>
          <p:cNvSpPr txBox="1"/>
          <p:nvPr/>
        </p:nvSpPr>
        <p:spPr>
          <a:xfrm>
            <a:off x="2341563" y="6488113"/>
            <a:ext cx="68024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Bloom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Krathwohl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(1956), Anderson et al. (2001), Causa (2007)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DF1D27-6DD0-2118-C5DC-5A3B73CCD30E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1D2977-7EFC-4CCD-978A-BF9E4758E6ED}" type="slidenum">
              <a:rPr lang="fr-FR" altLang="fr-FR">
                <a:solidFill>
                  <a:srgbClr val="95B3D7"/>
                </a:solidFill>
              </a:rPr>
              <a:pPr/>
              <a:t>24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76A6885A-E350-06D5-D467-081035AA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2590800"/>
            <a:ext cx="73914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satisfaction manifeste (verbalisée) issue des nouvelles formes d’évaluation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immédiate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par les autres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ouverte à l’inattendu, à l’initiative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portant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fr-FR">
                <a:latin typeface="Arial" panose="020B0604020202020204" pitchFamily="34" charset="0"/>
              </a:rPr>
              <a:t>sur des vécus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fr-FR">
                <a:latin typeface="Arial" panose="020B0604020202020204" pitchFamily="34" charset="0"/>
              </a:rPr>
              <a:t>sur des pratiques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fr-FR">
                <a:latin typeface="Arial" panose="020B0604020202020204" pitchFamily="34" charset="0"/>
              </a:rPr>
              <a:t>sur des produits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000BE8F-3702-1BF1-AFBF-613534FCECC9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Nouvelle culture de l’évaluation</a:t>
            </a:r>
            <a:endParaRPr lang="fr-FR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164B73-6AC5-C404-4B2C-9D7F325BDED5}"/>
              </a:ext>
            </a:extLst>
          </p:cNvPr>
          <p:cNvSpPr/>
          <p:nvPr/>
        </p:nvSpPr>
        <p:spPr>
          <a:xfrm>
            <a:off x="5181600" y="4583113"/>
            <a:ext cx="2025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sur des savoirs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F34F44-D669-4FC7-5A15-C00FA4868419}"/>
              </a:ext>
            </a:extLst>
          </p:cNvPr>
          <p:cNvSpPr txBox="1">
            <a:spLocks noChangeArrowheads="1"/>
          </p:cNvSpPr>
          <p:nvPr/>
        </p:nvSpPr>
        <p:spPr bwMode="auto">
          <a:xfrm rot="389109">
            <a:off x="6037263" y="4114800"/>
            <a:ext cx="6842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6600">
                <a:solidFill>
                  <a:schemeClr val="accent2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278BEC-5663-0445-94E9-73114AB2403A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70EA03-693F-42BA-A460-9163BD081DC0}" type="slidenum">
              <a:rPr lang="fr-FR" altLang="fr-FR">
                <a:solidFill>
                  <a:srgbClr val="95B3D7"/>
                </a:solidFill>
              </a:rPr>
              <a:pPr/>
              <a:t>25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8AEAC5-A6E6-B49F-86CD-2DCE66516711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Objectivation des acquis</a:t>
            </a:r>
            <a:endParaRPr lang="fr-FR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27651" name="ZoneTexte 5">
            <a:extLst>
              <a:ext uri="{FF2B5EF4-FFF2-40B4-BE49-F238E27FC236}">
                <a16:creationId xmlns:a16="http://schemas.microsoft.com/office/drawing/2014/main" id="{446CE749-FE6B-B8B5-5F47-07C29DDB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5746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fréquence des clics</a:t>
            </a:r>
          </a:p>
          <a:p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étendue des interventions</a:t>
            </a:r>
          </a:p>
          <a:p>
            <a:r>
              <a:rPr lang="fr-FR" altLang="fr-FR"/>
              <a:t>↓ </a:t>
            </a:r>
            <a:r>
              <a:rPr lang="fr-FR" altLang="fr-FR">
                <a:latin typeface="Arial" panose="020B0604020202020204" pitchFamily="34" charset="0"/>
              </a:rPr>
              <a:t>visibilité</a:t>
            </a:r>
            <a:r>
              <a:rPr lang="fr-FR" altLang="fr-FR"/>
              <a:t> </a:t>
            </a:r>
            <a:r>
              <a:rPr lang="fr-FR" altLang="fr-FR">
                <a:latin typeface="Arial" panose="020B0604020202020204" pitchFamily="34" charset="0"/>
              </a:rPr>
              <a:t>des formateurs</a:t>
            </a:r>
          </a:p>
          <a:p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forums préférés aux dépôts</a:t>
            </a:r>
          </a:p>
          <a:p>
            <a:r>
              <a:rPr lang="fr-FR" altLang="fr-FR">
                <a:latin typeface="Arial" panose="020B0604020202020204" pitchFamily="34" charset="0"/>
              </a:rPr>
              <a:t>mêmes individus </a:t>
            </a:r>
            <a:r>
              <a:rPr lang="fr-FR" altLang="fr-FR"/>
              <a:t>↓ </a:t>
            </a:r>
            <a:r>
              <a:rPr lang="fr-FR" altLang="fr-FR">
                <a:latin typeface="Arial" panose="020B0604020202020204" pitchFamily="34" charset="0"/>
              </a:rPr>
              <a:t>en présentiel, </a:t>
            </a:r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à distance</a:t>
            </a:r>
          </a:p>
          <a:p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prise de « bonnes résolutions »</a:t>
            </a:r>
          </a:p>
          <a:p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expérimentations</a:t>
            </a:r>
          </a:p>
          <a:p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qualité des performances  //  taux </a:t>
            </a:r>
            <a:r>
              <a:rPr lang="fr-FR" altLang="fr-FR"/>
              <a:t>↑ </a:t>
            </a:r>
            <a:r>
              <a:rPr lang="fr-FR" altLang="fr-FR">
                <a:latin typeface="Arial" panose="020B0604020202020204" pitchFamily="34" charset="0"/>
              </a:rPr>
              <a:t>de participation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8F240-9F61-92E8-F8EB-5D8618B6D5B2}"/>
              </a:ext>
            </a:extLst>
          </p:cNvPr>
          <p:cNvSpPr/>
          <p:nvPr/>
        </p:nvSpPr>
        <p:spPr>
          <a:xfrm>
            <a:off x="2654300" y="2166938"/>
            <a:ext cx="2120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1665 par personne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B94AA-4A1E-40D8-215A-7499AF025C33}"/>
              </a:ext>
            </a:extLst>
          </p:cNvPr>
          <p:cNvSpPr/>
          <p:nvPr/>
        </p:nvSpPr>
        <p:spPr>
          <a:xfrm>
            <a:off x="5965825" y="1819275"/>
            <a:ext cx="2286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clics réfléchis ou regrettés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↓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déclencheurs ou aboutissements d’un processus éducatif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78EFAF1-4E0D-9DC5-59C7-D20B474AFF18}"/>
              </a:ext>
            </a:extLst>
          </p:cNvPr>
          <p:cNvCxnSpPr/>
          <p:nvPr/>
        </p:nvCxnSpPr>
        <p:spPr>
          <a:xfrm>
            <a:off x="3587750" y="2697163"/>
            <a:ext cx="0" cy="7985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47BE4B9-CBB9-940E-E70B-7044D55091CE}"/>
              </a:ext>
            </a:extLst>
          </p:cNvPr>
          <p:cNvCxnSpPr/>
          <p:nvPr/>
        </p:nvCxnSpPr>
        <p:spPr>
          <a:xfrm flipH="1">
            <a:off x="4000500" y="2286000"/>
            <a:ext cx="1866900" cy="13938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24C213D-3858-D9CE-464A-6175DF7347CC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B0D0FB-3331-480C-908C-B5B1B6E8B900}" type="slidenum">
              <a:rPr lang="fr-FR" altLang="fr-FR">
                <a:solidFill>
                  <a:srgbClr val="95B3D7"/>
                </a:solidFill>
              </a:rPr>
              <a:pPr/>
              <a:t>26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A5EDECB-AC4F-1E15-73B8-732D0612DA60}"/>
              </a:ext>
            </a:extLst>
          </p:cNvPr>
          <p:cNvSpPr txBox="1">
            <a:spLocks/>
          </p:cNvSpPr>
          <p:nvPr/>
        </p:nvSpPr>
        <p:spPr>
          <a:xfrm>
            <a:off x="838200" y="304800"/>
            <a:ext cx="7848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Impact</a:t>
            </a:r>
            <a:endParaRPr lang="fr-FR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28675" name="ZoneTexte 5">
            <a:extLst>
              <a:ext uri="{FF2B5EF4-FFF2-40B4-BE49-F238E27FC236}">
                <a16:creationId xmlns:a16="http://schemas.microsoft.com/office/drawing/2014/main" id="{B4223A8B-4562-18E0-CA19-E2BAFF4D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54363"/>
            <a:ext cx="7162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b="1">
                <a:latin typeface="Arial" panose="020B0604020202020204" pitchFamily="34" charset="0"/>
              </a:rPr>
              <a:t>Indices de satisfaction</a:t>
            </a:r>
          </a:p>
          <a:p>
            <a:r>
              <a:rPr lang="fr-FR" altLang="fr-FR">
                <a:latin typeface="Arial" panose="020B0604020202020204" pitchFamily="34" charset="0"/>
              </a:rPr>
              <a:t>Inscrits 1</a:t>
            </a:r>
            <a:r>
              <a:rPr lang="fr-FR" altLang="fr-FR" baseline="30000">
                <a:latin typeface="Arial" panose="020B0604020202020204" pitchFamily="34" charset="0"/>
              </a:rPr>
              <a:t>ère</a:t>
            </a:r>
            <a:r>
              <a:rPr lang="fr-FR" altLang="fr-FR">
                <a:latin typeface="Arial" panose="020B0604020202020204" pitchFamily="34" charset="0"/>
              </a:rPr>
              <a:t> unité </a:t>
            </a:r>
            <a:r>
              <a:rPr lang="fr-FR" altLang="fr-FR"/>
              <a:t>→</a:t>
            </a:r>
            <a:r>
              <a:rPr lang="fr-FR" altLang="fr-FR">
                <a:latin typeface="Arial" panose="020B0604020202020204" pitchFamily="34" charset="0"/>
              </a:rPr>
              <a:t> 3</a:t>
            </a:r>
            <a:r>
              <a:rPr lang="fr-FR" altLang="fr-FR" baseline="30000">
                <a:latin typeface="Arial" panose="020B0604020202020204" pitchFamily="34" charset="0"/>
              </a:rPr>
              <a:t>e</a:t>
            </a:r>
            <a:r>
              <a:rPr lang="fr-FR" altLang="fr-FR">
                <a:latin typeface="Arial" panose="020B0604020202020204" pitchFamily="34" charset="0"/>
              </a:rPr>
              <a:t> unité </a:t>
            </a:r>
            <a:br>
              <a:rPr lang="fr-FR" altLang="fr-FR">
                <a:latin typeface="Arial" panose="020B0604020202020204" pitchFamily="34" charset="0"/>
              </a:rPr>
            </a:br>
            <a:r>
              <a:rPr lang="fr-FR" altLang="fr-FR">
                <a:latin typeface="Arial" panose="020B0604020202020204" pitchFamily="34" charset="0"/>
              </a:rPr>
              <a:t>Maintien des contacts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endParaRPr lang="fr-FR" altLang="fr-FR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altLang="fr-FR" b="1">
                <a:latin typeface="Arial" panose="020B0604020202020204" pitchFamily="34" charset="0"/>
              </a:rPr>
              <a:t>Développement de capacités professionnelles réelles</a:t>
            </a:r>
          </a:p>
          <a:p>
            <a:r>
              <a:rPr lang="fr-FR" altLang="fr-FR">
                <a:latin typeface="Arial" panose="020B0604020202020204" pitchFamily="34" charset="0"/>
              </a:rPr>
              <a:t>Résolution de situations-problèmes réelles</a:t>
            </a:r>
          </a:p>
          <a:p>
            <a:r>
              <a:rPr lang="fr-FR" altLang="fr-FR">
                <a:latin typeface="Arial" panose="020B0604020202020204" pitchFamily="34" charset="0"/>
              </a:rPr>
              <a:t>Construction d’artéfacts complexes </a:t>
            </a:r>
            <a:r>
              <a:rPr lang="fr-FR" altLang="fr-FR"/>
              <a:t>→</a:t>
            </a:r>
            <a:r>
              <a:rPr lang="fr-FR" altLang="fr-FR">
                <a:latin typeface="Arial" panose="020B0604020202020204" pitchFamily="34" charset="0"/>
              </a:rPr>
              <a:t> </a:t>
            </a:r>
            <a:r>
              <a:rPr lang="fr-FR" altLang="fr-FR" u="sng">
                <a:latin typeface="Arial" panose="020B0604020202020204" pitchFamily="34" charset="0"/>
              </a:rPr>
              <a:t>immersion professionnelle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altLang="fr-FR" b="1">
                <a:latin typeface="Arial" panose="020B0604020202020204" pitchFamily="34" charset="0"/>
              </a:rPr>
              <a:t>Développement d’une nouvelle culture de l’apprentissage </a:t>
            </a:r>
            <a:br>
              <a:rPr lang="fr-FR" altLang="fr-FR" b="1">
                <a:latin typeface="Arial" panose="020B0604020202020204" pitchFamily="34" charset="0"/>
              </a:rPr>
            </a:br>
            <a:r>
              <a:rPr lang="fr-FR" altLang="fr-FR" b="1">
                <a:latin typeface="Arial" panose="020B0604020202020204" pitchFamily="34" charset="0"/>
              </a:rPr>
              <a:t>et de l’évaluation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A16E3F-9245-60C1-1059-B57685E3D811}"/>
              </a:ext>
            </a:extLst>
          </p:cNvPr>
          <p:cNvSpPr txBox="1"/>
          <p:nvPr/>
        </p:nvSpPr>
        <p:spPr>
          <a:xfrm>
            <a:off x="4800600" y="2414588"/>
            <a:ext cx="24384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Conception d’un dispositif d évaluation, rédaction d’examens, organisation de la notation etc.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3D46635-59EA-9781-63C5-E93E1A4150ED}"/>
              </a:ext>
            </a:extLst>
          </p:cNvPr>
          <p:cNvCxnSpPr/>
          <p:nvPr/>
        </p:nvCxnSpPr>
        <p:spPr>
          <a:xfrm>
            <a:off x="6553200" y="3892550"/>
            <a:ext cx="685800" cy="10826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F45675-C85B-158C-3043-2585185F9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6"/>
          <a:stretch/>
        </p:blipFill>
        <p:spPr bwMode="auto">
          <a:xfrm>
            <a:off x="5316461" y="-457200"/>
            <a:ext cx="3446539" cy="28046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AF48AAA-66D1-F382-7324-CE9689CF07B5}"/>
              </a:ext>
            </a:extLst>
          </p:cNvPr>
          <p:cNvCxnSpPr/>
          <p:nvPr/>
        </p:nvCxnSpPr>
        <p:spPr>
          <a:xfrm flipH="1">
            <a:off x="7239000" y="1905000"/>
            <a:ext cx="685800" cy="3070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ED999F5-2614-20DE-7746-30E288980298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C97194-82F5-4163-A749-F2046F388087}" type="slidenum">
              <a:rPr lang="fr-FR" altLang="fr-FR">
                <a:solidFill>
                  <a:srgbClr val="95B3D7"/>
                </a:solidFill>
              </a:rPr>
              <a:pPr/>
              <a:t>27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30CB1D5-6A9C-D2DA-01C4-29ACBF8B2E2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Nouvelles cultures</a:t>
            </a:r>
            <a:endParaRPr lang="fr-FR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8538A8-3947-8878-3ACA-2EBF63856B19}"/>
              </a:ext>
            </a:extLst>
          </p:cNvPr>
          <p:cNvSpPr txBox="1"/>
          <p:nvPr/>
        </p:nvSpPr>
        <p:spPr>
          <a:xfrm>
            <a:off x="1066800" y="1295400"/>
            <a:ext cx="7162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centration sur la participation de l’individu en quête  biologique d’adaptation à la culture de sa communauté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 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recherche d’une attention conjointe centrée 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</a:rPr>
              <a:t>sur une tâche et 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</a:rPr>
              <a:t>sur un langage commun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 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culture de la métacognition (contribue au contrôle de l’activité cognitive et des actions)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</a:rPr>
              <a:t> 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r>
              <a:rPr lang="fr-FR" dirty="0">
                <a:latin typeface="Arial" panose="020B0604020202020204" pitchFamily="34" charset="0"/>
              </a:rPr>
              <a:t>systématisation de la remise en question des savoirs initiaux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/>
            </a:pPr>
            <a:endParaRPr lang="fr-FR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Calibri"/>
              </a:rPr>
              <a:t>→</a:t>
            </a:r>
            <a:r>
              <a:rPr lang="fr-FR" b="1" dirty="0">
                <a:latin typeface="Arial" panose="020B0604020202020204" pitchFamily="34" charset="0"/>
              </a:rPr>
              <a:t> mise en abyme : </a:t>
            </a:r>
            <a:r>
              <a:rPr lang="fr-FR" b="1" u="sng" dirty="0">
                <a:latin typeface="Arial" panose="020B0604020202020204" pitchFamily="34" charset="0"/>
              </a:rPr>
              <a:t>au moyen de </a:t>
            </a:r>
            <a:r>
              <a:rPr lang="fr-FR" b="1" dirty="0">
                <a:latin typeface="Arial" panose="020B0604020202020204" pitchFamily="34" charset="0"/>
              </a:rPr>
              <a:t>l’approche socioconstructiviste, nous avons tous appris </a:t>
            </a:r>
            <a:r>
              <a:rPr lang="fr-FR" b="1" u="sng" dirty="0">
                <a:latin typeface="Arial" panose="020B0604020202020204" pitchFamily="34" charset="0"/>
              </a:rPr>
              <a:t>ce qu’est </a:t>
            </a:r>
            <a:r>
              <a:rPr lang="fr-FR" b="1" dirty="0">
                <a:latin typeface="Arial" panose="020B0604020202020204" pitchFamily="34" charset="0"/>
              </a:rPr>
              <a:t>l’approche socioconstructiviste.</a:t>
            </a:r>
            <a:endParaRPr lang="fr-FR" dirty="0">
              <a:latin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C71C3D2-C166-08A8-72FB-7ADDEBB16240}"/>
              </a:ext>
            </a:extLst>
          </p:cNvPr>
          <p:cNvCxnSpPr/>
          <p:nvPr/>
        </p:nvCxnSpPr>
        <p:spPr>
          <a:xfrm>
            <a:off x="3352800" y="6305550"/>
            <a:ext cx="1600200" cy="0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75D604BD-E732-3467-155F-4FCF1A6192E0}"/>
              </a:ext>
            </a:extLst>
          </p:cNvPr>
          <p:cNvSpPr txBox="1"/>
          <p:nvPr/>
        </p:nvSpPr>
        <p:spPr>
          <a:xfrm>
            <a:off x="3619500" y="5922963"/>
            <a:ext cx="1047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MOYEN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8828AF-6F68-BB25-30EC-551B379A4D9A}"/>
              </a:ext>
            </a:extLst>
          </p:cNvPr>
          <p:cNvSpPr txBox="1"/>
          <p:nvPr/>
        </p:nvSpPr>
        <p:spPr>
          <a:xfrm>
            <a:off x="5067300" y="6107113"/>
            <a:ext cx="9699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OBJET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DD045B-AD7F-BAA1-95F1-79841793AB02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E9AB53-00EA-43D7-BBA2-3482D530FE63}" type="slidenum">
              <a:rPr lang="fr-FR" altLang="fr-FR">
                <a:solidFill>
                  <a:srgbClr val="95B3D7"/>
                </a:solidFill>
              </a:rPr>
              <a:pPr/>
              <a:t>28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3A20CBA1-B33C-15B3-728D-7A59D2CD3B9B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Conclusions</a:t>
            </a:r>
            <a:endParaRPr lang="fr-FR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30723" name="ZoneTexte 7">
            <a:extLst>
              <a:ext uri="{FF2B5EF4-FFF2-40B4-BE49-F238E27FC236}">
                <a16:creationId xmlns:a16="http://schemas.microsoft.com/office/drawing/2014/main" id="{DA3C6BD6-0D13-C441-3EB6-AE47B8F1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752600"/>
            <a:ext cx="6934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>
                <a:latin typeface="Arial" panose="020B0604020202020204" pitchFamily="34" charset="0"/>
              </a:rPr>
              <a:t>Nous avons parlé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d’une méthodologie qui ne peut être mise en œuvre sans le concours d’une certaine technologie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altLang="fr-FR">
                <a:latin typeface="Arial" panose="020B0604020202020204" pitchFamily="34" charset="0"/>
              </a:rPr>
              <a:t>d’une technologie qui ne peut être efficace sans le concours de cette méthodologie. </a:t>
            </a:r>
          </a:p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EB8ACF-54E7-9008-DA1C-0371337AF091}"/>
              </a:ext>
            </a:extLst>
          </p:cNvPr>
          <p:cNvSpPr txBox="1"/>
          <p:nvPr/>
        </p:nvSpPr>
        <p:spPr>
          <a:xfrm rot="291113">
            <a:off x="3395663" y="4579938"/>
            <a:ext cx="1887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CONTENUS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8051413-4F57-E0DC-A25A-F084FFFEF26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1" y="5096510"/>
            <a:ext cx="1176183" cy="1685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ensées 6">
            <a:extLst>
              <a:ext uri="{FF2B5EF4-FFF2-40B4-BE49-F238E27FC236}">
                <a16:creationId xmlns:a16="http://schemas.microsoft.com/office/drawing/2014/main" id="{A25EB299-DDB3-D69E-7368-E39604F75C65}"/>
              </a:ext>
            </a:extLst>
          </p:cNvPr>
          <p:cNvSpPr/>
          <p:nvPr/>
        </p:nvSpPr>
        <p:spPr>
          <a:xfrm rot="755444">
            <a:off x="1858963" y="3881438"/>
            <a:ext cx="4133850" cy="1400175"/>
          </a:xfrm>
          <a:prstGeom prst="cloudCallout">
            <a:avLst>
              <a:gd name="adj1" fmla="val -35969"/>
              <a:gd name="adj2" fmla="val 87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1EABFA-344F-D759-3C1C-AD43BEAA0EE1}"/>
              </a:ext>
            </a:extLst>
          </p:cNvPr>
          <p:cNvSpPr/>
          <p:nvPr/>
        </p:nvSpPr>
        <p:spPr>
          <a:xfrm rot="21296024">
            <a:off x="2405063" y="4186238"/>
            <a:ext cx="236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ENSEIGNEMENT ?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1F97EA-2367-2412-BBBF-A7FD7D721076}"/>
              </a:ext>
            </a:extLst>
          </p:cNvPr>
          <p:cNvSpPr txBox="1"/>
          <p:nvPr/>
        </p:nvSpPr>
        <p:spPr>
          <a:xfrm rot="21217236">
            <a:off x="166688" y="1116013"/>
            <a:ext cx="43354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MÉTHODOLOGIE </a:t>
            </a:r>
            <a:r>
              <a:rPr lang="fr-FR" b="1" dirty="0">
                <a:solidFill>
                  <a:schemeClr val="accent1"/>
                </a:solidFill>
                <a:latin typeface="+mj-lt"/>
                <a:cs typeface="+mn-cs"/>
              </a:rPr>
              <a:t>↔ </a:t>
            </a: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  <a:cs typeface="+mn-cs"/>
              </a:rPr>
              <a:t>TECHNOLOGIE</a:t>
            </a:r>
          </a:p>
        </p:txBody>
      </p:sp>
      <p:sp>
        <p:nvSpPr>
          <p:cNvPr id="30729" name="Rectangle 15">
            <a:extLst>
              <a:ext uri="{FF2B5EF4-FFF2-40B4-BE49-F238E27FC236}">
                <a16:creationId xmlns:a16="http://schemas.microsoft.com/office/drawing/2014/main" id="{A7277718-DD0F-A6F9-FBA1-8B006C1C4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521325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chemeClr val="accent2"/>
                </a:solidFill>
                <a:latin typeface="Stencil Std" pitchFamily="82" charset="0"/>
              </a:rPr>
              <a:t>Applicable</a:t>
            </a:r>
            <a:endParaRPr lang="fr-FR" altLang="fr-FR">
              <a:solidFill>
                <a:schemeClr val="accent2"/>
              </a:solidFill>
              <a:latin typeface="Stencil Std" pitchFamily="82" charset="0"/>
            </a:endParaRPr>
          </a:p>
        </p:txBody>
      </p:sp>
      <p:pic>
        <p:nvPicPr>
          <p:cNvPr id="7170" name="Picture 2" descr="http://www.federation-auto-entrepreneur.fr/sites/default/files/imagecache/image_page/picto_tampon.jpg">
            <a:extLst>
              <a:ext uri="{FF2B5EF4-FFF2-40B4-BE49-F238E27FC236}">
                <a16:creationId xmlns:a16="http://schemas.microsoft.com/office/drawing/2014/main" id="{45C28195-E9C5-18F1-A03B-21D423790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4"/>
          <a:stretch/>
        </p:blipFill>
        <p:spPr bwMode="auto">
          <a:xfrm>
            <a:off x="7267575" y="4064390"/>
            <a:ext cx="1428750" cy="16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ZoneTexte 16">
            <a:extLst>
              <a:ext uri="{FF2B5EF4-FFF2-40B4-BE49-F238E27FC236}">
                <a16:creationId xmlns:a16="http://schemas.microsoft.com/office/drawing/2014/main" id="{4BCB3752-0160-A574-52A2-E8E1AF20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5" y="5772150"/>
            <a:ext cx="358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>
                <a:solidFill>
                  <a:schemeClr val="accent2"/>
                </a:solidFill>
                <a:latin typeface="Arial" panose="020B0604020202020204" pitchFamily="34" charset="0"/>
              </a:rPr>
              <a:t>dans la plupart des environnements éducatifs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D86429-466A-E879-4572-2C9AF52F3FB2}"/>
              </a:ext>
            </a:extLst>
          </p:cNvPr>
          <p:cNvSpPr txBox="1"/>
          <p:nvPr/>
        </p:nvSpPr>
        <p:spPr>
          <a:xfrm>
            <a:off x="0" y="6486525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CE00EE-C0CF-4698-80BA-EB47151E01FF}" type="slidenum">
              <a:rPr lang="fr-FR" altLang="fr-FR">
                <a:solidFill>
                  <a:srgbClr val="95B3D7"/>
                </a:solidFill>
              </a:rPr>
              <a:pPr/>
              <a:t>29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rde 11">
            <a:extLst>
              <a:ext uri="{FF2B5EF4-FFF2-40B4-BE49-F238E27FC236}">
                <a16:creationId xmlns:a16="http://schemas.microsoft.com/office/drawing/2014/main" id="{E8174BD3-259F-544A-5636-6F3257E8A5E8}"/>
              </a:ext>
            </a:extLst>
          </p:cNvPr>
          <p:cNvSpPr/>
          <p:nvPr/>
        </p:nvSpPr>
        <p:spPr>
          <a:xfrm rot="6720377">
            <a:off x="1821657" y="1737519"/>
            <a:ext cx="5500687" cy="5502275"/>
          </a:xfrm>
          <a:prstGeom prst="chord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4F863141-42B9-F370-A2CB-B1EBCD466AF6}"/>
              </a:ext>
            </a:extLst>
          </p:cNvPr>
          <p:cNvSpPr/>
          <p:nvPr/>
        </p:nvSpPr>
        <p:spPr>
          <a:xfrm>
            <a:off x="3106738" y="1987550"/>
            <a:ext cx="2930525" cy="25003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AA12BEE-3C13-95AD-039F-B522469955E7}"/>
              </a:ext>
            </a:extLst>
          </p:cNvPr>
          <p:cNvSpPr/>
          <p:nvPr/>
        </p:nvSpPr>
        <p:spPr>
          <a:xfrm>
            <a:off x="1992313" y="1676400"/>
            <a:ext cx="2667000" cy="2667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32F18D-E504-38D3-7FBB-C2E69F3AA063}"/>
              </a:ext>
            </a:extLst>
          </p:cNvPr>
          <p:cNvSpPr/>
          <p:nvPr/>
        </p:nvSpPr>
        <p:spPr>
          <a:xfrm>
            <a:off x="3238500" y="3048000"/>
            <a:ext cx="2667000" cy="2667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BA37698-3044-3DAC-19F9-65334E7FAD08}"/>
              </a:ext>
            </a:extLst>
          </p:cNvPr>
          <p:cNvSpPr/>
          <p:nvPr/>
        </p:nvSpPr>
        <p:spPr>
          <a:xfrm>
            <a:off x="4495800" y="1676400"/>
            <a:ext cx="2667000" cy="2667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52EBD7-6B1A-2D5C-62D8-57D808E9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5530850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rgbClr val="0070C0"/>
                </a:solidFill>
                <a:latin typeface="Arial" panose="020B0604020202020204" pitchFamily="34" charset="0"/>
              </a:rPr>
              <a:t>* SOC *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4C243832-B54F-ED01-DCB0-E2DD4CF71970}"/>
              </a:ext>
            </a:extLst>
          </p:cNvPr>
          <p:cNvSpPr/>
          <p:nvPr/>
        </p:nvSpPr>
        <p:spPr>
          <a:xfrm>
            <a:off x="2662238" y="457200"/>
            <a:ext cx="3819525" cy="4343400"/>
          </a:xfrm>
          <a:prstGeom prst="round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206B2B-1C87-E719-DA6A-7C5DD0D2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773113"/>
            <a:ext cx="336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SCIENCE</a:t>
            </a:r>
            <a:r>
              <a:rPr lang="fr-FR" altLang="fr-FR" b="1" u="sng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 DE L’ÉDUCATION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7A09FD-45BB-BD86-299B-D222302342C9}"/>
              </a:ext>
            </a:extLst>
          </p:cNvPr>
          <p:cNvSpPr txBox="1"/>
          <p:nvPr/>
        </p:nvSpPr>
        <p:spPr>
          <a:xfrm>
            <a:off x="5791200" y="6477000"/>
            <a:ext cx="3365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Raynal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Rieunier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(1997-2009)</a:t>
            </a:r>
          </a:p>
        </p:txBody>
      </p:sp>
      <p:sp>
        <p:nvSpPr>
          <p:cNvPr id="4107" name="ZoneTexte 23">
            <a:extLst>
              <a:ext uri="{FF2B5EF4-FFF2-40B4-BE49-F238E27FC236}">
                <a16:creationId xmlns:a16="http://schemas.microsoft.com/office/drawing/2014/main" id="{69B4CBD0-74C0-A78B-106F-CD662848D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297113"/>
            <a:ext cx="1595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DIDACTIQUE</a:t>
            </a:r>
          </a:p>
        </p:txBody>
      </p:sp>
      <p:sp>
        <p:nvSpPr>
          <p:cNvPr id="4108" name="ZoneTexte 24">
            <a:extLst>
              <a:ext uri="{FF2B5EF4-FFF2-40B4-BE49-F238E27FC236}">
                <a16:creationId xmlns:a16="http://schemas.microsoft.com/office/drawing/2014/main" id="{E5992015-9E6F-CECF-7BD2-6AC6F406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57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THÉORIES DE </a:t>
            </a:r>
            <a:b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L’APPRENTISSAGE</a:t>
            </a:r>
          </a:p>
        </p:txBody>
      </p:sp>
      <p:sp>
        <p:nvSpPr>
          <p:cNvPr id="4109" name="ZoneTexte 25">
            <a:extLst>
              <a:ext uri="{FF2B5EF4-FFF2-40B4-BE49-F238E27FC236}">
                <a16:creationId xmlns:a16="http://schemas.microsoft.com/office/drawing/2014/main" id="{586FEA87-8210-99BD-3E81-F6CE30A50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867400"/>
            <a:ext cx="155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PÉDAGOGIE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E8BBA6-9FA6-0438-9E39-2D27A17AD884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5236F0-E4FA-49E0-A813-BDB12B114D52}" type="slidenum">
              <a:rPr lang="fr-FR" altLang="fr-FR">
                <a:solidFill>
                  <a:srgbClr val="95B3D7"/>
                </a:solidFill>
              </a:rPr>
              <a:pPr/>
              <a:t>3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>
            <a:extLst>
              <a:ext uri="{FF2B5EF4-FFF2-40B4-BE49-F238E27FC236}">
                <a16:creationId xmlns:a16="http://schemas.microsoft.com/office/drawing/2014/main" id="{A568755F-FCE2-A08D-7A2B-B47EE1072242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Analyse comparative</a:t>
            </a:r>
            <a:endParaRPr lang="fr-FR" altLang="fr-FR" sz="4400">
              <a:solidFill>
                <a:schemeClr val="accent1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803DAFA-120B-52CD-C272-CFE4F7B3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708275"/>
            <a:ext cx="3675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ÂGES DIFFÉRENTS</a:t>
            </a:r>
          </a:p>
          <a:p>
            <a:r>
              <a:rPr lang="fr-FR" altLang="fr-FR"/>
              <a:t>ÉTUDIANTS DIFFÉRENTS</a:t>
            </a:r>
          </a:p>
          <a:p>
            <a:r>
              <a:rPr lang="fr-FR" altLang="fr-FR"/>
              <a:t>PLATEFORME DIFFÉRENTE</a:t>
            </a:r>
          </a:p>
          <a:p>
            <a:r>
              <a:rPr lang="fr-FR" altLang="fr-FR"/>
              <a:t>RESSOURCES DIFFÉRENTES </a:t>
            </a:r>
          </a:p>
          <a:p>
            <a:r>
              <a:rPr lang="fr-FR" altLang="fr-FR"/>
              <a:t>PLUS GRANDE MATURITÉ</a:t>
            </a:r>
          </a:p>
          <a:p>
            <a:r>
              <a:rPr lang="fr-FR" altLang="fr-FR"/>
              <a:t>BESOINS NOUVEAUX</a:t>
            </a:r>
          </a:p>
          <a:p>
            <a:r>
              <a:rPr lang="fr-FR" altLang="fr-FR" b="1"/>
              <a:t>MULTIMODALITÉ</a:t>
            </a:r>
          </a:p>
          <a:p>
            <a:r>
              <a:rPr lang="fr-FR" altLang="fr-FR" b="1"/>
              <a:t>CLASSE INVERSÉE</a:t>
            </a:r>
          </a:p>
          <a:p>
            <a:r>
              <a:rPr lang="fr-FR" altLang="fr-FR"/>
              <a:t>PLUS GRANDE DISPONIBILITÉ</a:t>
            </a:r>
          </a:p>
          <a:p>
            <a:r>
              <a:rPr lang="fr-FR" altLang="fr-FR"/>
              <a:t>FORMATION PAYANTE</a:t>
            </a:r>
          </a:p>
          <a:p>
            <a:r>
              <a:rPr lang="fr-FR" altLang="fr-FR"/>
              <a:t>APPROCHE SOCIOCONSTRUCTIVISTE</a:t>
            </a:r>
          </a:p>
          <a:p>
            <a:endParaRPr lang="fr-FR" alt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E7E848-0787-878D-3776-77C958B9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00563"/>
            <a:ext cx="445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b="1">
                <a:latin typeface="Arial" panose="020B0604020202020204" pitchFamily="34" charset="0"/>
              </a:rPr>
              <a:t>Qu’est-ce qui s’est passé ? </a:t>
            </a:r>
            <a:r>
              <a:rPr lang="fr-FR" altLang="fr-FR"/>
              <a:t>→</a:t>
            </a: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3E447D-40BC-CBB5-3C21-84B263FE636E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431C41-3D51-457E-9D62-FFFE5F4C3907}" type="slidenum">
              <a:rPr lang="fr-FR" altLang="fr-FR">
                <a:solidFill>
                  <a:srgbClr val="95B3D7"/>
                </a:solidFill>
              </a:rPr>
              <a:pPr/>
              <a:t>30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B0FAF104-51EF-09C5-F27A-B9FEB65C0236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Multimodalité</a:t>
            </a:r>
            <a:endParaRPr lang="fr-FR" altLang="fr-FR" sz="4400">
              <a:solidFill>
                <a:schemeClr val="accent1"/>
              </a:solidFill>
            </a:endParaRPr>
          </a:p>
        </p:txBody>
      </p:sp>
      <p:pic>
        <p:nvPicPr>
          <p:cNvPr id="32771" name="Picture 3" descr="http://upload.wikimedia.org/wikipedia/commons/thumb/2/22/Triangle_d%27apprentissage.svg/1052px-Triangle_d%27apprentissage.svg.png">
            <a:extLst>
              <a:ext uri="{FF2B5EF4-FFF2-40B4-BE49-F238E27FC236}">
                <a16:creationId xmlns:a16="http://schemas.microsoft.com/office/drawing/2014/main" id="{E5090F30-885D-9FEA-B48C-518AB083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2150"/>
            <a:ext cx="8891587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279C70-86C9-851F-62C8-2EB767320486}"/>
              </a:ext>
            </a:extLst>
          </p:cNvPr>
          <p:cNvSpPr/>
          <p:nvPr/>
        </p:nvSpPr>
        <p:spPr>
          <a:xfrm>
            <a:off x="4037013" y="6488113"/>
            <a:ext cx="5105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Dale (1969), Chi et al (1989),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Thalheimer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(2006)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37B9C1-1CB6-DB42-126E-43A46A0CC762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D9213D-4F09-4E47-99B1-90D7529C3A23}" type="slidenum">
              <a:rPr lang="fr-FR" altLang="fr-FR">
                <a:solidFill>
                  <a:srgbClr val="95B3D7"/>
                </a:solidFill>
              </a:rPr>
              <a:pPr/>
              <a:t>31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C623BF49-9C39-1CA7-F874-CF13239F841A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Multimodalité</a:t>
            </a:r>
            <a:endParaRPr lang="fr-FR" altLang="fr-FR" sz="4400">
              <a:solidFill>
                <a:schemeClr val="accent1"/>
              </a:solidFill>
            </a:endParaRPr>
          </a:p>
        </p:txBody>
      </p:sp>
      <p:pic>
        <p:nvPicPr>
          <p:cNvPr id="33795" name="Picture 3" descr="http://upload.wikimedia.org/wikipedia/commons/thumb/2/22/Triangle_d%27apprentissage.svg/1052px-Triangle_d%27apprentissage.svg.png">
            <a:extLst>
              <a:ext uri="{FF2B5EF4-FFF2-40B4-BE49-F238E27FC236}">
                <a16:creationId xmlns:a16="http://schemas.microsoft.com/office/drawing/2014/main" id="{13CBA846-0B86-6394-4E5A-C04253D6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79538"/>
            <a:ext cx="61563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85B8CD-48AC-5069-6200-AF4CAC9F67AB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897" t="2250" r="3524" b="3274"/>
          <a:stretch/>
        </p:blipFill>
        <p:spPr bwMode="auto">
          <a:xfrm rot="10800000">
            <a:off x="5458173" y="2348879"/>
            <a:ext cx="3599217" cy="28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46D7627-4A61-9B5B-64FC-5633935BE7DE}"/>
              </a:ext>
            </a:extLst>
          </p:cNvPr>
          <p:cNvSpPr txBox="1"/>
          <p:nvPr/>
        </p:nvSpPr>
        <p:spPr>
          <a:xfrm rot="10800000">
            <a:off x="5562600" y="6494463"/>
            <a:ext cx="3557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Bloom (1956) &amp; Anderson (2001)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4DADEF-82D8-8B31-6DE9-195CE1D7602D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25BCB5-695C-4686-9CE5-916A94FB79AD}" type="slidenum">
              <a:rPr lang="fr-FR" altLang="fr-FR">
                <a:solidFill>
                  <a:srgbClr val="95B3D7"/>
                </a:solidFill>
              </a:rPr>
              <a:pPr/>
              <a:t>32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B20023DD-BB2F-B2CD-C32B-BC66E7753991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Classe inversée</a:t>
            </a:r>
            <a:endParaRPr lang="fr-FR" altLang="fr-FR" sz="440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8F8B2-F6A5-C593-53C0-FD9D37245805}"/>
              </a:ext>
            </a:extLst>
          </p:cNvPr>
          <p:cNvSpPr/>
          <p:nvPr/>
        </p:nvSpPr>
        <p:spPr>
          <a:xfrm>
            <a:off x="2700338" y="2016125"/>
            <a:ext cx="4572000" cy="364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 classe inversée est une méthode pédagogique qui inverse 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l’ordre,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 lieu et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 nature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des activités d'apprentissage.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Ces inversions induisent une modification des rôles traditionnels des acteurs de l‘enseignement/apprentissage 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 classe et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à la maison.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D4A7E-29AA-752C-F9E3-93076807166D}"/>
              </a:ext>
            </a:extLst>
          </p:cNvPr>
          <p:cNvSpPr/>
          <p:nvPr/>
        </p:nvSpPr>
        <p:spPr>
          <a:xfrm>
            <a:off x="7572375" y="6488113"/>
            <a:ext cx="1608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Dufour (2014)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A7FABB-20CE-13FD-3370-C07AA6586854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716B52-C176-4795-855A-2B4BCDFEE616}" type="slidenum">
              <a:rPr lang="fr-FR" altLang="fr-FR">
                <a:solidFill>
                  <a:srgbClr val="95B3D7"/>
                </a:solidFill>
              </a:rPr>
              <a:pPr/>
              <a:t>33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asseinversee.com/assets/classe-inversee.png">
            <a:extLst>
              <a:ext uri="{FF2B5EF4-FFF2-40B4-BE49-F238E27FC236}">
                <a16:creationId xmlns:a16="http://schemas.microsoft.com/office/drawing/2014/main" id="{723B46AD-8DDE-674F-D579-30E7D001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3038"/>
            <a:ext cx="7848600" cy="66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42B299-96D5-948D-8433-5665B024C405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F600A7-9E96-4844-8652-6A832BC596C2}" type="slidenum">
              <a:rPr lang="fr-FR" altLang="fr-FR">
                <a:solidFill>
                  <a:srgbClr val="95B3D7"/>
                </a:solidFill>
              </a:rPr>
              <a:pPr/>
              <a:t>34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9C4F014B-712C-485A-FB61-82778E05ADC6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Classe inversée</a:t>
            </a:r>
            <a:endParaRPr lang="fr-FR" altLang="fr-FR" sz="4400">
              <a:solidFill>
                <a:schemeClr val="accent1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2BEAC14-20FC-5191-6F47-FFCD9289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14463"/>
            <a:ext cx="7258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2FA610-4447-2215-4935-CF49133FDE4A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893429-056C-4D9B-ACE0-78862199C601}" type="slidenum">
              <a:rPr lang="fr-FR" altLang="fr-FR">
                <a:solidFill>
                  <a:srgbClr val="95B3D7"/>
                </a:solidFill>
              </a:rPr>
              <a:pPr/>
              <a:t>35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14DF17CF-098D-5BE5-231C-0BEA19EA0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A42803-AF34-57E7-441A-9E34D437C2CF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657D66-F7C2-4B81-A9E3-9D5C79D34E5F}" type="slidenum">
              <a:rPr lang="fr-FR" altLang="fr-FR">
                <a:solidFill>
                  <a:srgbClr val="95B3D7"/>
                </a:solidFill>
              </a:rPr>
              <a:pPr/>
              <a:t>36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A4FE60-B039-9266-3879-211B1099D7CC}"/>
              </a:ext>
            </a:extLst>
          </p:cNvPr>
          <p:cNvSpPr txBox="1"/>
          <p:nvPr/>
        </p:nvSpPr>
        <p:spPr>
          <a:xfrm>
            <a:off x="3995738" y="6048375"/>
            <a:ext cx="48688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Parenthèse : qu’observe-t-on sur cette photo ? ]</a:t>
            </a:r>
          </a:p>
        </p:txBody>
      </p:sp>
      <p:sp>
        <p:nvSpPr>
          <p:cNvPr id="37893" name="Titre 1">
            <a:extLst>
              <a:ext uri="{FF2B5EF4-FFF2-40B4-BE49-F238E27FC236}">
                <a16:creationId xmlns:a16="http://schemas.microsoft.com/office/drawing/2014/main" id="{8E5C7B78-D87A-4463-BADA-F4A27A7B9BBD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En pratique …</a:t>
            </a:r>
            <a:endParaRPr lang="fr-FR" altLang="fr-FR" sz="4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allika.net/local/cache-vignettes/L275xH170/tables-2b803.jpg">
            <a:extLst>
              <a:ext uri="{FF2B5EF4-FFF2-40B4-BE49-F238E27FC236}">
                <a16:creationId xmlns:a16="http://schemas.microsoft.com/office/drawing/2014/main" id="{1359C5FF-384E-1E5F-6AF4-3E12FEE5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23792"/>
            <a:ext cx="26193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allika.net/IMG/arton895.jpg">
            <a:extLst>
              <a:ext uri="{FF2B5EF4-FFF2-40B4-BE49-F238E27FC236}">
                <a16:creationId xmlns:a16="http://schemas.microsoft.com/office/drawing/2014/main" id="{69226522-D66E-B0BA-D0EC-FD959F4E9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/>
          <a:stretch/>
        </p:blipFill>
        <p:spPr bwMode="auto">
          <a:xfrm>
            <a:off x="0" y="3934047"/>
            <a:ext cx="9144000" cy="29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allika.net/local/cache-vignettes/L275xH170/tables-2b803.jpg">
            <a:extLst>
              <a:ext uri="{FF2B5EF4-FFF2-40B4-BE49-F238E27FC236}">
                <a16:creationId xmlns:a16="http://schemas.microsoft.com/office/drawing/2014/main" id="{AEF41575-19D9-4ACE-324F-B0E7B05B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6891"/>
            <a:ext cx="26193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DDA1346-BFC7-4417-1D11-0D0852F96F74}"/>
              </a:ext>
            </a:extLst>
          </p:cNvPr>
          <p:cNvCxnSpPr/>
          <p:nvPr/>
        </p:nvCxnSpPr>
        <p:spPr>
          <a:xfrm>
            <a:off x="5856288" y="2276475"/>
            <a:ext cx="0" cy="431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7577F92-8CB2-F050-1807-44D508204E35}"/>
              </a:ext>
            </a:extLst>
          </p:cNvPr>
          <p:cNvCxnSpPr/>
          <p:nvPr/>
        </p:nvCxnSpPr>
        <p:spPr>
          <a:xfrm flipH="1">
            <a:off x="5891213" y="2781300"/>
            <a:ext cx="48101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7954B87-AD5D-A17C-F9F6-0566242807EF}"/>
              </a:ext>
            </a:extLst>
          </p:cNvPr>
          <p:cNvCxnSpPr/>
          <p:nvPr/>
        </p:nvCxnSpPr>
        <p:spPr>
          <a:xfrm flipV="1">
            <a:off x="6443663" y="2276475"/>
            <a:ext cx="0" cy="431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832913-FC0A-A3D6-B9E8-8C5FF330D31F}"/>
              </a:ext>
            </a:extLst>
          </p:cNvPr>
          <p:cNvCxnSpPr/>
          <p:nvPr/>
        </p:nvCxnSpPr>
        <p:spPr>
          <a:xfrm>
            <a:off x="5940425" y="2205038"/>
            <a:ext cx="48101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itre 1">
            <a:extLst>
              <a:ext uri="{FF2B5EF4-FFF2-40B4-BE49-F238E27FC236}">
                <a16:creationId xmlns:a16="http://schemas.microsoft.com/office/drawing/2014/main" id="{C1347431-B02C-C196-3197-5673BB90D7E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Binôme + shift</a:t>
            </a:r>
            <a:endParaRPr lang="fr-FR" altLang="fr-FR" sz="4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8433035-D194-B852-6A8F-8F6085C23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"/>
          <a:stretch/>
        </p:blipFill>
        <p:spPr bwMode="auto">
          <a:xfrm>
            <a:off x="899592" y="0"/>
            <a:ext cx="1368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C19EB3-8265-280D-6B25-F16EF76C110F}"/>
              </a:ext>
            </a:extLst>
          </p:cNvPr>
          <p:cNvSpPr txBox="1"/>
          <p:nvPr/>
        </p:nvSpPr>
        <p:spPr>
          <a:xfrm>
            <a:off x="2508250" y="3213100"/>
            <a:ext cx="6953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→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8A62C5-6F35-188A-F41C-96DE26E69830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E5B002-3915-409C-AA7C-0F50B3803992}" type="slidenum">
              <a:rPr lang="fr-FR" altLang="fr-FR">
                <a:solidFill>
                  <a:srgbClr val="95B3D7"/>
                </a:solidFill>
              </a:rPr>
              <a:pPr/>
              <a:t>38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F168658-BDA5-AFBE-E805-63FA2319B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726" b="8793"/>
          <a:stretch/>
        </p:blipFill>
        <p:spPr bwMode="auto">
          <a:xfrm>
            <a:off x="3708400" y="0"/>
            <a:ext cx="31638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344F9CC-4692-509E-B15F-50E26941064B}"/>
              </a:ext>
            </a:extLst>
          </p:cNvPr>
          <p:cNvSpPr txBox="1">
            <a:spLocks/>
          </p:cNvSpPr>
          <p:nvPr/>
        </p:nvSpPr>
        <p:spPr>
          <a:xfrm rot="16200000">
            <a:off x="4053036" y="2857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MS Mincho"/>
              </a:rPr>
              <a:t>Correction</a:t>
            </a:r>
            <a:br>
              <a:rPr lang="fr-FR" dirty="0">
                <a:solidFill>
                  <a:schemeClr val="accent1"/>
                </a:solidFill>
                <a:ea typeface="MS Mincho"/>
              </a:rPr>
            </a:br>
            <a:r>
              <a:rPr lang="fr-FR" dirty="0">
                <a:solidFill>
                  <a:schemeClr val="accent1"/>
                </a:solidFill>
                <a:ea typeface="MS Mincho"/>
              </a:rPr>
              <a:t> </a:t>
            </a:r>
            <a:r>
              <a:rPr lang="fr-FR" strike="dblStrike" dirty="0">
                <a:solidFill>
                  <a:schemeClr val="accent1"/>
                </a:solidFill>
                <a:ea typeface="MS Mincho"/>
              </a:rPr>
              <a:t>phonologique</a:t>
            </a:r>
            <a:r>
              <a:rPr lang="fr-FR" dirty="0">
                <a:solidFill>
                  <a:schemeClr val="accent1"/>
                </a:solidFill>
                <a:ea typeface="MS Mincho"/>
              </a:rPr>
              <a:t>  phonétique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FCBDA573-2D2B-7675-AFD8-05169A54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109"/>
          <a:stretch>
            <a:fillRect/>
          </a:stretch>
        </p:blipFill>
        <p:spPr bwMode="auto">
          <a:xfrm>
            <a:off x="26988" y="1196975"/>
            <a:ext cx="9117012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0D33F9-0360-9350-0E53-1D86991D0007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696C6C-37F0-4982-838E-583AE0257E7C}" type="slidenum">
              <a:rPr lang="fr-FR" altLang="fr-FR">
                <a:solidFill>
                  <a:srgbClr val="95B3D7"/>
                </a:solidFill>
              </a:rPr>
              <a:pPr/>
              <a:t>39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1987AC2-9B36-1704-EC66-2A442EA42F97}"/>
              </a:ext>
            </a:extLst>
          </p:cNvPr>
          <p:cNvSpPr/>
          <p:nvPr/>
        </p:nvSpPr>
        <p:spPr>
          <a:xfrm>
            <a:off x="1835150" y="3013075"/>
            <a:ext cx="1296988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rde 11">
            <a:extLst>
              <a:ext uri="{FF2B5EF4-FFF2-40B4-BE49-F238E27FC236}">
                <a16:creationId xmlns:a16="http://schemas.microsoft.com/office/drawing/2014/main" id="{1BC0F144-A3ED-30F2-148C-D58A6C3F3841}"/>
              </a:ext>
            </a:extLst>
          </p:cNvPr>
          <p:cNvSpPr/>
          <p:nvPr/>
        </p:nvSpPr>
        <p:spPr>
          <a:xfrm rot="6720377">
            <a:off x="1821657" y="1737519"/>
            <a:ext cx="5500687" cy="5502275"/>
          </a:xfrm>
          <a:prstGeom prst="chord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9D02541-6C56-0EF7-494A-F9E70D9E9FE1}"/>
              </a:ext>
            </a:extLst>
          </p:cNvPr>
          <p:cNvSpPr/>
          <p:nvPr/>
        </p:nvSpPr>
        <p:spPr>
          <a:xfrm>
            <a:off x="1992313" y="1676400"/>
            <a:ext cx="2667000" cy="2667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8A6CED0-A549-6D95-1DC6-07670BE131B7}"/>
              </a:ext>
            </a:extLst>
          </p:cNvPr>
          <p:cNvSpPr/>
          <p:nvPr/>
        </p:nvSpPr>
        <p:spPr>
          <a:xfrm>
            <a:off x="3238500" y="3048000"/>
            <a:ext cx="2667000" cy="2667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2C7481-CEB7-E2D0-8259-C65086ADB458}"/>
              </a:ext>
            </a:extLst>
          </p:cNvPr>
          <p:cNvSpPr/>
          <p:nvPr/>
        </p:nvSpPr>
        <p:spPr>
          <a:xfrm>
            <a:off x="4495800" y="1676400"/>
            <a:ext cx="2667000" cy="2667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ZoneTexte 12">
            <a:extLst>
              <a:ext uri="{FF2B5EF4-FFF2-40B4-BE49-F238E27FC236}">
                <a16:creationId xmlns:a16="http://schemas.microsoft.com/office/drawing/2014/main" id="{6404F987-05F4-85D3-764D-53FAB3E8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5530850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rgbClr val="0070C0"/>
                </a:solidFill>
                <a:latin typeface="Arial" panose="020B0604020202020204" pitchFamily="34" charset="0"/>
              </a:rPr>
              <a:t>* SOC *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C8F96FC4-0CE5-C419-819A-F04091F491BC}"/>
              </a:ext>
            </a:extLst>
          </p:cNvPr>
          <p:cNvSpPr/>
          <p:nvPr/>
        </p:nvSpPr>
        <p:spPr>
          <a:xfrm>
            <a:off x="2662238" y="457200"/>
            <a:ext cx="3819525" cy="43434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651744-EDF4-C942-4B78-1D4CAA23C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773113"/>
            <a:ext cx="336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chemeClr val="accent1"/>
                </a:solidFill>
                <a:latin typeface="Arial" panose="020B0604020202020204" pitchFamily="34" charset="0"/>
              </a:rPr>
              <a:t>SCIENCES DE L’ÉDUCATION</a:t>
            </a:r>
          </a:p>
        </p:txBody>
      </p:sp>
      <p:sp>
        <p:nvSpPr>
          <p:cNvPr id="9" name="Corde 8">
            <a:extLst>
              <a:ext uri="{FF2B5EF4-FFF2-40B4-BE49-F238E27FC236}">
                <a16:creationId xmlns:a16="http://schemas.microsoft.com/office/drawing/2014/main" id="{129FA38C-B259-B288-8249-75A211E29F64}"/>
              </a:ext>
            </a:extLst>
          </p:cNvPr>
          <p:cNvSpPr/>
          <p:nvPr/>
        </p:nvSpPr>
        <p:spPr>
          <a:xfrm rot="1359148">
            <a:off x="4503738" y="1685925"/>
            <a:ext cx="2660650" cy="2660650"/>
          </a:xfrm>
          <a:prstGeom prst="chord">
            <a:avLst>
              <a:gd name="adj1" fmla="val 2280707"/>
              <a:gd name="adj2" fmla="val 16604480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58532D-7700-C155-FFF6-FB19F9A1CD06}"/>
              </a:ext>
            </a:extLst>
          </p:cNvPr>
          <p:cNvSpPr/>
          <p:nvPr/>
        </p:nvSpPr>
        <p:spPr>
          <a:xfrm>
            <a:off x="5715000" y="3658195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Webdings"/>
              </a:rPr>
              <a:t></a:t>
            </a:r>
            <a:endParaRPr lang="fr-FR" sz="5400" dirty="0">
              <a:ln w="190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" descr="http://www.xn--icne-wqa.com/images/icones/6/4/light-bulb.png">
            <a:extLst>
              <a:ext uri="{FF2B5EF4-FFF2-40B4-BE49-F238E27FC236}">
                <a16:creationId xmlns:a16="http://schemas.microsoft.com/office/drawing/2014/main" id="{DA14C58C-6375-3519-43FB-55E151A4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8666"/>
            <a:ext cx="501134" cy="5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3CF3AF-4F2C-497B-5A21-2FB59D79FF40}"/>
              </a:ext>
            </a:extLst>
          </p:cNvPr>
          <p:cNvSpPr/>
          <p:nvPr/>
        </p:nvSpPr>
        <p:spPr>
          <a:xfrm>
            <a:off x="5904637" y="365760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Webdings"/>
              </a:rPr>
              <a:t></a:t>
            </a:r>
            <a:endParaRPr lang="fr-FR" sz="5400" dirty="0">
              <a:ln w="190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8848A19-2539-4FCA-A2B6-3309236A963E}"/>
              </a:ext>
            </a:extLst>
          </p:cNvPr>
          <p:cNvCxnSpPr/>
          <p:nvPr/>
        </p:nvCxnSpPr>
        <p:spPr>
          <a:xfrm>
            <a:off x="4733925" y="2276475"/>
            <a:ext cx="1208088" cy="20574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ZoneTexte 22">
            <a:extLst>
              <a:ext uri="{FF2B5EF4-FFF2-40B4-BE49-F238E27FC236}">
                <a16:creationId xmlns:a16="http://schemas.microsoft.com/office/drawing/2014/main" id="{0DFA53E5-065F-60BD-EA82-AEAF4303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297113"/>
            <a:ext cx="1595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DIDACTIQUE</a:t>
            </a:r>
          </a:p>
        </p:txBody>
      </p:sp>
      <p:sp>
        <p:nvSpPr>
          <p:cNvPr id="5135" name="ZoneTexte 23">
            <a:extLst>
              <a:ext uri="{FF2B5EF4-FFF2-40B4-BE49-F238E27FC236}">
                <a16:creationId xmlns:a16="http://schemas.microsoft.com/office/drawing/2014/main" id="{9C0DD87B-F33E-D6C5-2010-BF077CB0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57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600" b="1">
                <a:solidFill>
                  <a:srgbClr val="C00000"/>
                </a:solidFill>
                <a:latin typeface="Arial" panose="020B0604020202020204" pitchFamily="34" charset="0"/>
              </a:rPr>
              <a:t>THÉORIES DE </a:t>
            </a:r>
            <a:br>
              <a:rPr lang="fr-FR" altLang="fr-FR" sz="1600" b="1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rgbClr val="C00000"/>
                </a:solidFill>
                <a:latin typeface="Arial" panose="020B0604020202020204" pitchFamily="34" charset="0"/>
              </a:rPr>
              <a:t>L’APPRENTISSAGE</a:t>
            </a:r>
          </a:p>
        </p:txBody>
      </p:sp>
      <p:sp>
        <p:nvSpPr>
          <p:cNvPr id="5136" name="ZoneTexte 24">
            <a:extLst>
              <a:ext uri="{FF2B5EF4-FFF2-40B4-BE49-F238E27FC236}">
                <a16:creationId xmlns:a16="http://schemas.microsoft.com/office/drawing/2014/main" id="{291AC234-661B-00CD-D02E-58BEBA89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867400"/>
            <a:ext cx="155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PÉDAGOGIE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B3ADD5-18AB-CD60-DFA9-04918EF67339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AF75B7-55F1-4ABF-8F0E-7F6F27A20CE7}" type="slidenum">
              <a:rPr lang="fr-FR" altLang="fr-FR">
                <a:solidFill>
                  <a:srgbClr val="95B3D7"/>
                </a:solidFill>
              </a:rPr>
              <a:pPr/>
              <a:t>4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F321C5-A244-BBA0-4A4C-EEB8B5F8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605088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600">
                <a:solidFill>
                  <a:schemeClr val="accent2"/>
                </a:solidFill>
                <a:latin typeface="Arial" panose="020B0604020202020204" pitchFamily="34" charset="0"/>
              </a:rPr>
              <a:t>Constructivisme, socio-constructivisme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AC4912EB-1366-DD14-8ABC-FF46F13FD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99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F61161-8E38-2DFB-8406-4814BF71E963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5D8A2B-337F-49FE-8872-950DB33850EF}" type="slidenum">
              <a:rPr lang="fr-FR" altLang="fr-FR">
                <a:solidFill>
                  <a:srgbClr val="95B3D7"/>
                </a:solidFill>
              </a:rPr>
              <a:pPr/>
              <a:t>40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C1BA543-D0EC-1C87-1BD5-D5A4DA7D1128}"/>
              </a:ext>
            </a:extLst>
          </p:cNvPr>
          <p:cNvSpPr/>
          <p:nvPr/>
        </p:nvSpPr>
        <p:spPr>
          <a:xfrm>
            <a:off x="-396875" y="1125538"/>
            <a:ext cx="1296988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95EB530B-F328-185A-D193-627CEEED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08050"/>
            <a:ext cx="91757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FDE4F5-35A4-9D62-8DE1-3C3267322FDE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98DC59-9D7E-4128-82FA-7916E57A89FA}" type="slidenum">
              <a:rPr lang="fr-FR" altLang="fr-FR">
                <a:solidFill>
                  <a:srgbClr val="95B3D7"/>
                </a:solidFill>
              </a:rPr>
              <a:pPr/>
              <a:t>41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5AAA03-B074-F31E-4F0C-B6661FC15038}"/>
              </a:ext>
            </a:extLst>
          </p:cNvPr>
          <p:cNvSpPr/>
          <p:nvPr/>
        </p:nvSpPr>
        <p:spPr>
          <a:xfrm>
            <a:off x="2903538" y="2744788"/>
            <a:ext cx="1296987" cy="1296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5EED442-12E2-4153-70E3-5F6351E3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FCF3F4-1EA1-556D-465D-28BFE08C9E7A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E7E1CA-5E54-4A06-BE99-3D79988B922D}" type="slidenum">
              <a:rPr lang="fr-FR" altLang="fr-FR">
                <a:solidFill>
                  <a:srgbClr val="95B3D7"/>
                </a:solidFill>
              </a:rPr>
              <a:pPr/>
              <a:t>42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B6EE0-BD46-AE2F-008D-F5CC12B04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25C3AE-9C7F-6D69-C7F8-98B3D8C81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2" t="45286" r="55871" b="5045"/>
          <a:stretch/>
        </p:blipFill>
        <p:spPr>
          <a:xfrm>
            <a:off x="4049688" y="260648"/>
            <a:ext cx="4034087" cy="547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DDEB51-FD8E-EA80-C787-AFA6A0A4F1E1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87C47B-285E-4114-AC9B-3BF7D0C18FFA}" type="slidenum">
              <a:rPr lang="fr-FR" altLang="fr-FR">
                <a:solidFill>
                  <a:srgbClr val="95B3D7"/>
                </a:solidFill>
              </a:rPr>
              <a:pPr/>
              <a:t>43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C600BD3-F073-0F95-7D55-B95EDEE914E2}"/>
              </a:ext>
            </a:extLst>
          </p:cNvPr>
          <p:cNvCxnSpPr/>
          <p:nvPr/>
        </p:nvCxnSpPr>
        <p:spPr>
          <a:xfrm flipV="1">
            <a:off x="3419475" y="3933825"/>
            <a:ext cx="865188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3358D-4FBC-7233-C21F-A61C05595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94678C-3C0A-A46C-9D9C-743BDAE5E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14" t="92" r="22192" b="27233"/>
          <a:stretch/>
        </p:blipFill>
        <p:spPr>
          <a:xfrm>
            <a:off x="4207548" y="188640"/>
            <a:ext cx="3672408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A009CD-0FE3-624B-F04E-7350CAB3E4D5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E27F98-773E-4EAD-A03D-11C9A97753BC}" type="slidenum">
              <a:rPr lang="fr-FR" altLang="fr-FR">
                <a:solidFill>
                  <a:srgbClr val="95B3D7"/>
                </a:solidFill>
              </a:rPr>
              <a:pPr/>
              <a:t>44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194F911-DDF8-B712-D85E-3A0C1C1C6055}"/>
              </a:ext>
            </a:extLst>
          </p:cNvPr>
          <p:cNvCxnSpPr/>
          <p:nvPr/>
        </p:nvCxnSpPr>
        <p:spPr>
          <a:xfrm flipV="1">
            <a:off x="2051050" y="4437063"/>
            <a:ext cx="2449513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2E012-8F6C-9B11-BE24-E08888073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8D3798-43B2-42B5-428A-AC3E6707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2" t="5277" r="6948" b="977"/>
          <a:stretch/>
        </p:blipFill>
        <p:spPr>
          <a:xfrm>
            <a:off x="3707904" y="188640"/>
            <a:ext cx="5269798" cy="592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63413EB-DF43-924F-7AB6-E9ED004AD18B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C01533-4FE9-40AA-B6EF-EA16BC60CF89}" type="slidenum">
              <a:rPr lang="fr-FR" altLang="fr-FR">
                <a:solidFill>
                  <a:srgbClr val="95B3D7"/>
                </a:solidFill>
              </a:rPr>
              <a:pPr/>
              <a:t>45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7083DB1-7901-A8C2-8A39-07B3D16D8DE8}"/>
              </a:ext>
            </a:extLst>
          </p:cNvPr>
          <p:cNvCxnSpPr/>
          <p:nvPr/>
        </p:nvCxnSpPr>
        <p:spPr>
          <a:xfrm>
            <a:off x="2916238" y="4437063"/>
            <a:ext cx="79216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A12DE-BB84-ADC9-0B62-30AAC7CD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EA6BFF-45F0-E5CF-1241-FA74EAE0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0648"/>
            <a:ext cx="6419850" cy="550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8992CAD-EA03-F90B-62D4-87B8AB8EA996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0CCAEA-A583-40B0-881B-8DDC414864B4}" type="slidenum">
              <a:rPr lang="fr-FR" altLang="fr-FR">
                <a:solidFill>
                  <a:srgbClr val="95B3D7"/>
                </a:solidFill>
              </a:rPr>
              <a:pPr/>
              <a:t>46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83B2CE7-752B-5454-50B4-DB20577599E5}"/>
              </a:ext>
            </a:extLst>
          </p:cNvPr>
          <p:cNvCxnSpPr/>
          <p:nvPr/>
        </p:nvCxnSpPr>
        <p:spPr>
          <a:xfrm flipV="1">
            <a:off x="1403350" y="4581525"/>
            <a:ext cx="1223963" cy="71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FA063233-8695-49F1-AD91-D4B1547A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2F13C071-C994-F94E-95F7-40FDF16A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1"/>
          <a:stretch>
            <a:fillRect/>
          </a:stretch>
        </p:blipFill>
        <p:spPr bwMode="auto">
          <a:xfrm>
            <a:off x="179388" y="981075"/>
            <a:ext cx="88566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3903DA-2DC5-5F11-8A62-51EE3C9010A8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CECF5A-A182-49F6-BF30-00A3691DCB5C}" type="slidenum">
              <a:rPr lang="fr-FR" altLang="fr-FR">
                <a:solidFill>
                  <a:srgbClr val="95B3D7"/>
                </a:solidFill>
              </a:rPr>
              <a:pPr/>
              <a:t>48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E919B-09D4-A5DB-AE9F-A200D165C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AC7BB6-3724-4180-D5CA-BF338A21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8640"/>
            <a:ext cx="6438900" cy="554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BCF3AF6-3F0F-70AF-A953-6E95E24E3836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0551FD-361A-4714-88C1-8845052AAE5D}" type="slidenum">
              <a:rPr lang="fr-FR" altLang="fr-FR">
                <a:solidFill>
                  <a:srgbClr val="95B3D7"/>
                </a:solidFill>
              </a:rPr>
              <a:pPr/>
              <a:t>49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D3D0E46-9C5A-99D4-E623-DD8DAD6F8390}"/>
              </a:ext>
            </a:extLst>
          </p:cNvPr>
          <p:cNvCxnSpPr/>
          <p:nvPr/>
        </p:nvCxnSpPr>
        <p:spPr>
          <a:xfrm flipV="1">
            <a:off x="1763713" y="3284538"/>
            <a:ext cx="129540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33AFB795-681A-8D18-9989-7983A473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98588"/>
          </a:xfrm>
        </p:spPr>
        <p:txBody>
          <a:bodyPr/>
          <a:lstStyle/>
          <a:p>
            <a:r>
              <a:rPr lang="fr-FR" altLang="fr-FR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Constructivisme</a:t>
            </a:r>
            <a:endParaRPr lang="fr-FR" altLang="fr-FR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12A4A-E799-EF08-6D19-825FBD222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28813"/>
            <a:ext cx="4929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les individus sont tous dotés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d’un potentiel énergique et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de capacités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D36D1E-B300-FB22-BCD9-C1683DF2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667250"/>
            <a:ext cx="464343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la connaissance est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construite dans l’esprit du sujet, </a:t>
            </a:r>
          </a:p>
          <a:p>
            <a:pPr lvl="1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fr-FR" altLang="fr-FR" sz="180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non transmise</a:t>
            </a:r>
          </a:p>
        </p:txBody>
      </p:sp>
      <p:pic>
        <p:nvPicPr>
          <p:cNvPr id="16" name="Image 15" descr="communication1.jpg">
            <a:extLst>
              <a:ext uri="{FF2B5EF4-FFF2-40B4-BE49-F238E27FC236}">
                <a16:creationId xmlns:a16="http://schemas.microsoft.com/office/drawing/2014/main" id="{FD4AB912-1459-E1E8-4233-99CB356FE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0"/>
          <a:stretch/>
        </p:blipFill>
        <p:spPr bwMode="auto">
          <a:xfrm>
            <a:off x="5000625" y="1928813"/>
            <a:ext cx="3857625" cy="47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communication2.jpg">
            <a:extLst>
              <a:ext uri="{FF2B5EF4-FFF2-40B4-BE49-F238E27FC236}">
                <a16:creationId xmlns:a16="http://schemas.microsoft.com/office/drawing/2014/main" id="{685EBD1E-8351-4222-CBE5-7F1B08AB1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/>
          <a:stretch/>
        </p:blipFill>
        <p:spPr bwMode="auto">
          <a:xfrm>
            <a:off x="4972050" y="2721367"/>
            <a:ext cx="4882930" cy="3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75097DA-C02A-C765-E6A3-A14CA8E6F8EC}"/>
              </a:ext>
            </a:extLst>
          </p:cNvPr>
          <p:cNvSpPr txBox="1"/>
          <p:nvPr/>
        </p:nvSpPr>
        <p:spPr>
          <a:xfrm>
            <a:off x="7543800" y="6488113"/>
            <a:ext cx="1570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Piaget (1937)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6C12AF-3697-FB94-2C48-67942740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22638"/>
            <a:ext cx="4737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peuvent appréhender la réalité </a:t>
            </a:r>
          </a:p>
          <a:p>
            <a:r>
              <a:rPr lang="fr-FR" altLang="fr-FR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par une restructuration conceptuelle itérative</a:t>
            </a:r>
          </a:p>
          <a:p>
            <a:endParaRPr lang="fr-FR" altLang="fr-FR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5FE6D9A-BD9C-A2BB-356A-A63E4FD2A0A3}"/>
              </a:ext>
            </a:extLst>
          </p:cNvPr>
          <p:cNvSpPr/>
          <p:nvPr/>
        </p:nvSpPr>
        <p:spPr>
          <a:xfrm>
            <a:off x="5991225" y="2209800"/>
            <a:ext cx="2630488" cy="2630488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0C92756-0EED-6BD5-8E58-72F25CA9DEBD}"/>
              </a:ext>
            </a:extLst>
          </p:cNvPr>
          <p:cNvCxnSpPr/>
          <p:nvPr/>
        </p:nvCxnSpPr>
        <p:spPr>
          <a:xfrm>
            <a:off x="0" y="4538663"/>
            <a:ext cx="58674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4E26741-A286-52CD-775E-C3414149F509}"/>
              </a:ext>
            </a:extLst>
          </p:cNvPr>
          <p:cNvSpPr txBox="1">
            <a:spLocks noChangeArrowheads="1"/>
          </p:cNvSpPr>
          <p:nvPr/>
        </p:nvSpPr>
        <p:spPr bwMode="auto">
          <a:xfrm rot="389109">
            <a:off x="3108325" y="3921125"/>
            <a:ext cx="684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6600">
                <a:solidFill>
                  <a:schemeClr val="accent2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2D8131-42E5-BCD9-1C0E-08DC8ED53C27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70FCB4-5981-46F3-9D70-FDDC06176E39}" type="slidenum">
              <a:rPr lang="fr-FR" altLang="fr-FR">
                <a:solidFill>
                  <a:srgbClr val="95B3D7"/>
                </a:solidFill>
              </a:rPr>
              <a:pPr/>
              <a:t>5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E1C15-2574-26B5-9CEC-1E92EA22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949198-AEFD-6774-5355-AE7048448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5"/>
          <a:stretch/>
        </p:blipFill>
        <p:spPr>
          <a:xfrm>
            <a:off x="2411760" y="260648"/>
            <a:ext cx="6696744" cy="581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BFF9D73-C21C-B489-BBC6-948B3775A401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8EBE6E-B419-431E-A89B-69F5B886AE31}" type="slidenum">
              <a:rPr lang="fr-FR" altLang="fr-FR">
                <a:solidFill>
                  <a:srgbClr val="95B3D7"/>
                </a:solidFill>
              </a:rPr>
              <a:pPr/>
              <a:t>50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2FB1504-9463-A9E7-D333-BDC30D1F36A3}"/>
              </a:ext>
            </a:extLst>
          </p:cNvPr>
          <p:cNvCxnSpPr/>
          <p:nvPr/>
        </p:nvCxnSpPr>
        <p:spPr>
          <a:xfrm>
            <a:off x="1763713" y="3716338"/>
            <a:ext cx="86360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E7B76-6BD0-C762-1682-29086B85B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054B3-3AEC-D410-DF68-4825E506D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81"/>
          <a:stretch/>
        </p:blipFill>
        <p:spPr>
          <a:xfrm>
            <a:off x="3707905" y="188640"/>
            <a:ext cx="5256584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252" name="TextBox 3">
            <a:extLst>
              <a:ext uri="{FF2B5EF4-FFF2-40B4-BE49-F238E27FC236}">
                <a16:creationId xmlns:a16="http://schemas.microsoft.com/office/drawing/2014/main" id="{484C9CE9-1813-FAB8-3B93-7FA1E5AB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8135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B68128-C26E-091A-4C1B-55E1BAC328D8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5A5403-54E6-49BE-91C7-B057C825392E}" type="slidenum">
              <a:rPr lang="fr-FR" altLang="fr-FR">
                <a:solidFill>
                  <a:srgbClr val="95B3D7"/>
                </a:solidFill>
              </a:rPr>
              <a:pPr/>
              <a:t>51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8428D2A-EC38-A9A2-D4A7-246DF9405FCA}"/>
              </a:ext>
            </a:extLst>
          </p:cNvPr>
          <p:cNvCxnSpPr/>
          <p:nvPr/>
        </p:nvCxnSpPr>
        <p:spPr>
          <a:xfrm flipV="1">
            <a:off x="1763713" y="3406775"/>
            <a:ext cx="2376487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25E27-C421-5411-5A24-AFBEC39AC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77995B-636D-CA71-AFFA-BBE67E11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02"/>
          <a:stretch/>
        </p:blipFill>
        <p:spPr>
          <a:xfrm>
            <a:off x="3131841" y="476672"/>
            <a:ext cx="5832648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93FB79-45B4-27EB-2D46-3A81B24DEA90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0CCEA-9F36-4911-A46A-8B06C27AFACF}" type="slidenum">
              <a:rPr lang="fr-FR" altLang="fr-FR">
                <a:solidFill>
                  <a:srgbClr val="95B3D7"/>
                </a:solidFill>
              </a:rPr>
              <a:pPr/>
              <a:t>52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83DA463-0A61-6428-AECE-C1D424D77EBC}"/>
              </a:ext>
            </a:extLst>
          </p:cNvPr>
          <p:cNvCxnSpPr/>
          <p:nvPr/>
        </p:nvCxnSpPr>
        <p:spPr>
          <a:xfrm flipV="1">
            <a:off x="1763713" y="2492375"/>
            <a:ext cx="1728787" cy="122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6EE0F-1950-FC61-BE48-C8D175B74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r="20075" b="3039"/>
          <a:stretch/>
        </p:blipFill>
        <p:spPr>
          <a:xfrm>
            <a:off x="251520" y="0"/>
            <a:ext cx="7596336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416F17-E919-E225-DCED-5EEEFE2A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39"/>
          <a:stretch/>
        </p:blipFill>
        <p:spPr>
          <a:xfrm>
            <a:off x="3419873" y="116632"/>
            <a:ext cx="561662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AC25FE-CA7E-4369-1711-0ABCFCDC6D7B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DE73A3-9589-4720-B180-9534EC63F85F}" type="slidenum">
              <a:rPr lang="fr-FR" altLang="fr-FR">
                <a:solidFill>
                  <a:srgbClr val="95B3D7"/>
                </a:solidFill>
              </a:rPr>
              <a:pPr/>
              <a:t>53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14A2EA3-D375-E3F8-04B2-6DFEB0311324}"/>
              </a:ext>
            </a:extLst>
          </p:cNvPr>
          <p:cNvCxnSpPr/>
          <p:nvPr/>
        </p:nvCxnSpPr>
        <p:spPr>
          <a:xfrm flipV="1">
            <a:off x="2051050" y="2781300"/>
            <a:ext cx="1657350" cy="107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E3913-D532-A945-43CA-7A0E4750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489">
            <a:off x="4283968" y="44624"/>
            <a:ext cx="4410558" cy="674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21A12E-F1B0-B1AA-C59C-8350C9071AED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4D8920-F18F-490B-8D8A-0191CC259EDA}" type="slidenum">
              <a:rPr lang="fr-FR" altLang="fr-FR">
                <a:solidFill>
                  <a:srgbClr val="95B3D7"/>
                </a:solidFill>
              </a:rPr>
              <a:pPr/>
              <a:t>54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56324" name="ZoneTexte 3">
            <a:extLst>
              <a:ext uri="{FF2B5EF4-FFF2-40B4-BE49-F238E27FC236}">
                <a16:creationId xmlns:a16="http://schemas.microsoft.com/office/drawing/2014/main" id="{1D7AEE46-F00B-A15E-682D-9D8D4407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404813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QCM + discussion</a:t>
            </a:r>
          </a:p>
        </p:txBody>
      </p:sp>
      <p:sp>
        <p:nvSpPr>
          <p:cNvPr id="56325" name="ZoneTexte 4">
            <a:extLst>
              <a:ext uri="{FF2B5EF4-FFF2-40B4-BE49-F238E27FC236}">
                <a16:creationId xmlns:a16="http://schemas.microsoft.com/office/drawing/2014/main" id="{DDE405BD-9086-E0C0-884D-873C3744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82625"/>
            <a:ext cx="2706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Débat sur édu en Finlande </a:t>
            </a:r>
          </a:p>
        </p:txBody>
      </p:sp>
      <p:sp>
        <p:nvSpPr>
          <p:cNvPr id="56326" name="ZoneTexte 5">
            <a:extLst>
              <a:ext uri="{FF2B5EF4-FFF2-40B4-BE49-F238E27FC236}">
                <a16:creationId xmlns:a16="http://schemas.microsoft.com/office/drawing/2014/main" id="{E91CB2D0-2255-1338-A08F-32AABEE9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3503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Activité parfaite + évaluation</a:t>
            </a:r>
          </a:p>
        </p:txBody>
      </p:sp>
      <p:sp>
        <p:nvSpPr>
          <p:cNvPr id="56327" name="ZoneTexte 6">
            <a:extLst>
              <a:ext uri="{FF2B5EF4-FFF2-40B4-BE49-F238E27FC236}">
                <a16:creationId xmlns:a16="http://schemas.microsoft.com/office/drawing/2014/main" id="{CDAF3212-0888-0987-6019-675D7AD3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11263"/>
            <a:ext cx="1398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Base d’idées</a:t>
            </a:r>
          </a:p>
        </p:txBody>
      </p:sp>
      <p:sp>
        <p:nvSpPr>
          <p:cNvPr id="56328" name="ZoneTexte 7">
            <a:extLst>
              <a:ext uri="{FF2B5EF4-FFF2-40B4-BE49-F238E27FC236}">
                <a16:creationId xmlns:a16="http://schemas.microsoft.com/office/drawing/2014/main" id="{6153EE50-CB02-DA31-6C8B-E458E28E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3676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Notes de cours</a:t>
            </a:r>
          </a:p>
        </p:txBody>
      </p:sp>
      <p:sp>
        <p:nvSpPr>
          <p:cNvPr id="56329" name="ZoneTexte 8">
            <a:extLst>
              <a:ext uri="{FF2B5EF4-FFF2-40B4-BE49-F238E27FC236}">
                <a16:creationId xmlns:a16="http://schemas.microsoft.com/office/drawing/2014/main" id="{3F7A89BD-99D9-0C63-9499-CDAA1541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24100"/>
            <a:ext cx="174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Écrit scientifique</a:t>
            </a:r>
          </a:p>
        </p:txBody>
      </p:sp>
      <p:sp>
        <p:nvSpPr>
          <p:cNvPr id="56330" name="ZoneTexte 9">
            <a:extLst>
              <a:ext uri="{FF2B5EF4-FFF2-40B4-BE49-F238E27FC236}">
                <a16:creationId xmlns:a16="http://schemas.microsoft.com/office/drawing/2014/main" id="{B59C8919-4E73-F2B2-E9E1-74665EB7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11438"/>
            <a:ext cx="187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Vidéo canadienne</a:t>
            </a:r>
          </a:p>
        </p:txBody>
      </p:sp>
      <p:sp>
        <p:nvSpPr>
          <p:cNvPr id="56331" name="ZoneTexte 10">
            <a:extLst>
              <a:ext uri="{FF2B5EF4-FFF2-40B4-BE49-F238E27FC236}">
                <a16:creationId xmlns:a16="http://schemas.microsoft.com/office/drawing/2014/main" id="{2A4D411E-3C4D-F9BD-3752-7384D213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48297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Notes de cours</a:t>
            </a:r>
          </a:p>
        </p:txBody>
      </p:sp>
      <p:sp>
        <p:nvSpPr>
          <p:cNvPr id="56332" name="ZoneTexte 11">
            <a:extLst>
              <a:ext uri="{FF2B5EF4-FFF2-40B4-BE49-F238E27FC236}">
                <a16:creationId xmlns:a16="http://schemas.microsoft.com/office/drawing/2014/main" id="{5B533E7E-E179-FA5A-2AB2-3F861FB5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57613"/>
            <a:ext cx="286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Témoignage écrit d’un élève </a:t>
            </a:r>
          </a:p>
        </p:txBody>
      </p:sp>
      <p:sp>
        <p:nvSpPr>
          <p:cNvPr id="56333" name="ZoneTexte 12">
            <a:extLst>
              <a:ext uri="{FF2B5EF4-FFF2-40B4-BE49-F238E27FC236}">
                <a16:creationId xmlns:a16="http://schemas.microsoft.com/office/drawing/2014/main" id="{743B8D9D-DADD-927E-6CE1-2AEE548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32250"/>
            <a:ext cx="2706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Témoignage écrit d’un prof</a:t>
            </a:r>
          </a:p>
        </p:txBody>
      </p:sp>
      <p:sp>
        <p:nvSpPr>
          <p:cNvPr id="56334" name="ZoneTexte 13">
            <a:extLst>
              <a:ext uri="{FF2B5EF4-FFF2-40B4-BE49-F238E27FC236}">
                <a16:creationId xmlns:a16="http://schemas.microsoft.com/office/drawing/2014/main" id="{0EC1D7CD-66AF-D268-9C66-48B1B534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157913"/>
            <a:ext cx="103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Cafétéria</a:t>
            </a:r>
          </a:p>
        </p:txBody>
      </p:sp>
      <p:sp>
        <p:nvSpPr>
          <p:cNvPr id="56335" name="ZoneTexte 14">
            <a:extLst>
              <a:ext uri="{FF2B5EF4-FFF2-40B4-BE49-F238E27FC236}">
                <a16:creationId xmlns:a16="http://schemas.microsoft.com/office/drawing/2014/main" id="{35F7BC24-36FB-0A8E-1042-975713C8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306888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Vécu professionnel animé</a:t>
            </a:r>
          </a:p>
        </p:txBody>
      </p:sp>
      <p:sp>
        <p:nvSpPr>
          <p:cNvPr id="56336" name="ZoneTexte 15">
            <a:extLst>
              <a:ext uri="{FF2B5EF4-FFF2-40B4-BE49-F238E27FC236}">
                <a16:creationId xmlns:a16="http://schemas.microsoft.com/office/drawing/2014/main" id="{E873C701-2794-F7EE-F5B5-56444507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81525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Vécu professionnel animé</a:t>
            </a:r>
          </a:p>
        </p:txBody>
      </p:sp>
      <p:sp>
        <p:nvSpPr>
          <p:cNvPr id="56337" name="ZoneTexte 16">
            <a:extLst>
              <a:ext uri="{FF2B5EF4-FFF2-40B4-BE49-F238E27FC236}">
                <a16:creationId xmlns:a16="http://schemas.microsoft.com/office/drawing/2014/main" id="{D2989EC5-CB6B-B580-5BFB-7733B14F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45125"/>
            <a:ext cx="728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Vidéo</a:t>
            </a:r>
          </a:p>
        </p:txBody>
      </p:sp>
      <p:pic>
        <p:nvPicPr>
          <p:cNvPr id="56338" name="Picture 2" descr="https://fr.articulate.com/images/misc/fb_articulate.jpg">
            <a:extLst>
              <a:ext uri="{FF2B5EF4-FFF2-40B4-BE49-F238E27FC236}">
                <a16:creationId xmlns:a16="http://schemas.microsoft.com/office/drawing/2014/main" id="{CB1C0590-16D0-1892-51AF-5BB496E4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465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4" descr="http://upload.wikimedia.org/wikipedia/fr/c/c2/Logo_Microsoft_PowerPoint_2013.png">
            <a:extLst>
              <a:ext uri="{FF2B5EF4-FFF2-40B4-BE49-F238E27FC236}">
                <a16:creationId xmlns:a16="http://schemas.microsoft.com/office/drawing/2014/main" id="{5D746AED-2B30-9867-E109-EBCA703B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635500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Picture 10" descr="http://www.youtube.com/yt/brand/media/image/YouTube-logo-full_color.png">
            <a:extLst>
              <a:ext uri="{FF2B5EF4-FFF2-40B4-BE49-F238E27FC236}">
                <a16:creationId xmlns:a16="http://schemas.microsoft.com/office/drawing/2014/main" id="{0FCAA8BC-D348-1871-039E-56D9EEA6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83213"/>
            <a:ext cx="809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1" name="Picture 10" descr="http://www.youtube.com/yt/brand/media/image/YouTube-logo-full_color.png">
            <a:extLst>
              <a:ext uri="{FF2B5EF4-FFF2-40B4-BE49-F238E27FC236}">
                <a16:creationId xmlns:a16="http://schemas.microsoft.com/office/drawing/2014/main" id="{345367A7-A4FC-E68A-A612-02E595DD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544763"/>
            <a:ext cx="809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68F0D52-1552-A42E-D104-2126F2073EDA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61" r="2441" b="3308"/>
          <a:stretch/>
        </p:blipFill>
        <p:spPr bwMode="auto">
          <a:xfrm rot="21360923">
            <a:off x="6804248" y="4813504"/>
            <a:ext cx="2427249" cy="196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9D77D58-7271-DB32-76E9-45EBD58048F4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BA3D42-DCDF-4897-B066-F853701F3138}" type="slidenum">
              <a:rPr lang="fr-FR" altLang="fr-FR">
                <a:solidFill>
                  <a:srgbClr val="95B3D7"/>
                </a:solidFill>
              </a:rPr>
              <a:pPr/>
              <a:t>55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DCF8744-1361-CB48-F3B9-E84D8B8AE6AA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Compétence méthodologique</a:t>
            </a:r>
          </a:p>
        </p:txBody>
      </p:sp>
      <p:pic>
        <p:nvPicPr>
          <p:cNvPr id="9218" name="Picture 2" descr="http://s3.e-monsite.com/2010/09/10/08/resize_550_550/slide0041_image023.jpg">
            <a:extLst>
              <a:ext uri="{FF2B5EF4-FFF2-40B4-BE49-F238E27FC236}">
                <a16:creationId xmlns:a16="http://schemas.microsoft.com/office/drawing/2014/main" id="{CF1B6424-4155-4868-1C55-E5887934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22" y="2869866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ZoneTexte 1">
            <a:extLst>
              <a:ext uri="{FF2B5EF4-FFF2-40B4-BE49-F238E27FC236}">
                <a16:creationId xmlns:a16="http://schemas.microsoft.com/office/drawing/2014/main" id="{0A629539-000F-F347-FF39-2C5C3451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700213"/>
            <a:ext cx="45847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Quatre </a:t>
            </a:r>
            <a:r>
              <a:rPr lang="fr-FR" altLang="fr-FR" b="1"/>
              <a:t>bottes secrètes </a:t>
            </a:r>
            <a:r>
              <a:rPr lang="fr-FR" altLang="fr-FR"/>
              <a:t>: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fr-FR" altLang="fr-FR"/>
              <a:t>effacement progressif du prof dans son rôle d’enseignant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fr-FR" altLang="fr-FR"/>
              <a:t>multimodalité des ressources (et des interactions)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fr-FR" altLang="fr-FR"/>
              <a:t>classe inversée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fr-FR" altLang="fr-FR"/>
              <a:t>mise en œuvre de processus cognitifs de haut niveau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96A99CF-6153-1F6E-7F48-BE8CE8D68726}"/>
              </a:ext>
            </a:extLst>
          </p:cNvPr>
          <p:cNvSpPr txBox="1"/>
          <p:nvPr/>
        </p:nvSpPr>
        <p:spPr>
          <a:xfrm>
            <a:off x="228600" y="908050"/>
            <a:ext cx="87630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ANDERSON L. W., et al., 2001 – </a:t>
            </a:r>
            <a:r>
              <a:rPr lang="en-US" sz="950" i="1" dirty="0">
                <a:solidFill>
                  <a:schemeClr val="accent1"/>
                </a:solidFill>
                <a:latin typeface="+mn-lt"/>
                <a:cs typeface="+mn-cs"/>
              </a:rPr>
              <a:t>A Taxonomy for Learning, Teaching, and Assessing. A Revision of Bloom's Taxonomy of Educational Objectives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Addison Wesley Longman, Inc.</a:t>
            </a:r>
            <a:endParaRPr lang="fr-FR" sz="950" dirty="0">
              <a:solidFill>
                <a:schemeClr val="accent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BLOOM B.S. &amp; KRATHWOHL D.R., 1956 – </a:t>
            </a:r>
            <a:r>
              <a:rPr lang="en-US" sz="950" i="1" dirty="0">
                <a:solidFill>
                  <a:schemeClr val="accent1"/>
                </a:solidFill>
                <a:latin typeface="+mn-lt"/>
                <a:cs typeface="+mn-cs"/>
              </a:rPr>
              <a:t>The classification of educational goals, by a committee of college and university examiners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Longmans, New York.</a:t>
            </a:r>
            <a:endParaRPr lang="fr-FR" sz="950" dirty="0">
              <a:solidFill>
                <a:schemeClr val="accent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BROWN A. L. &amp; CAMPIONE, J. C., 1995 – « Concevoir une communauté de jeunes élèves : leçons théoriques et pratiques » in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Revue Française de Pédagogie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no 111, avril-mai-juin.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BRUNER J.S., 1981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Le développement de l'enfant. Savoir faire, savoir dire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. PUF, Paris,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BRUNER J.S., 1997 – </a:t>
            </a:r>
            <a:r>
              <a:rPr lang="en-US" sz="950" i="1" dirty="0">
                <a:solidFill>
                  <a:schemeClr val="accent1"/>
                </a:solidFill>
                <a:latin typeface="+mn-lt"/>
                <a:cs typeface="+mn-cs"/>
              </a:rPr>
              <a:t>The culture of education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. Harvard University Press, Cambridge.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CAUSA M., 2007 – « Un outil pour apprendre à se former : Le Journal de Formation » in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Le Français dans le Monde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janvier 2007.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CATROUX M., 2006 – « Perspective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co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-actionnelle et TICE : quelles convergences pour l’enseignement de la langue de spécialité ? » Communication donnée dans le cadre des Journées d’Étude de l’EA 2025. 2-3 février 2006, IUT Bordeaux I, Bordeaux.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Conseil de l'Europe C.E., 2011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Un cadre européen commun de référence pour les langues: apprendre, enseigner, évaluer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Didier, Paris.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CHI M. T. H., M. </a:t>
            </a:r>
            <a:r>
              <a:rPr lang="en-US" sz="950" dirty="0" err="1">
                <a:solidFill>
                  <a:schemeClr val="accent1"/>
                </a:solidFill>
                <a:latin typeface="+mn-lt"/>
                <a:cs typeface="+mn-cs"/>
              </a:rPr>
              <a:t>Bassok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M. W. Lewis, P. </a:t>
            </a:r>
            <a:r>
              <a:rPr lang="en-US" sz="950" dirty="0" err="1">
                <a:solidFill>
                  <a:schemeClr val="accent1"/>
                </a:solidFill>
                <a:latin typeface="+mn-lt"/>
                <a:cs typeface="+mn-cs"/>
              </a:rPr>
              <a:t>Reimann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&amp; </a:t>
            </a:r>
            <a:r>
              <a:rPr lang="en-US" sz="950" dirty="0" err="1">
                <a:solidFill>
                  <a:schemeClr val="accent1"/>
                </a:solidFill>
                <a:latin typeface="+mn-lt"/>
                <a:cs typeface="+mn-cs"/>
              </a:rPr>
              <a:t>R.Glaser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1989 – "Self-explanations: How students study and use examples in learning to solve problems". </a:t>
            </a:r>
            <a:r>
              <a:rPr lang="en-US" sz="950" i="1" dirty="0">
                <a:solidFill>
                  <a:schemeClr val="accent1"/>
                </a:solidFill>
                <a:latin typeface="+mn-lt"/>
                <a:cs typeface="+mn-cs"/>
              </a:rPr>
              <a:t>Cognitive Science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13, 145-182.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DALE, E. (1946, 1954, 1969). </a:t>
            </a:r>
            <a:r>
              <a:rPr lang="en-US" sz="950" i="1" dirty="0">
                <a:solidFill>
                  <a:schemeClr val="accent1"/>
                </a:solidFill>
                <a:latin typeface="+mn-lt"/>
                <a:cs typeface="+mn-cs"/>
              </a:rPr>
              <a:t>Audio-visual methods in teaching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. New York: Dryden.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DELHAYE O., 2007 – « Potentialités et limites d’une méthodologie constructiviste pour l’apprentissage des langues en formation ouverte et à distance. Étude de cas ». In : Actes du 6e Congrès Panhellénique des Professeurs de Français.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L’enseignement du français aujourd’hui : nouvelles perspectives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Thessaloniki, 22-24 septembre 2007.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DELHAYE O., 2010 – « Possibilités d’élaboration d’une culture partagée de l’acte éducatif en environnement d’apprentissage médiatisé. Étude de cas ». In : Actes du Congrès International.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2008, année européenne du dialogue interculturel : communiquer avec les langues-cultures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Thessaloniki, 12-14 décembre 2008, Thessaloniki :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University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 Studio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Press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pp. 144-150.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DOISE W. &amp; MUGNY G., 1981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Le développement social de l'intelligence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. </a:t>
            </a:r>
            <a:r>
              <a:rPr lang="en-US" sz="950" dirty="0" err="1">
                <a:solidFill>
                  <a:schemeClr val="accent1"/>
                </a:solidFill>
                <a:latin typeface="+mn-lt"/>
                <a:cs typeface="+mn-cs"/>
              </a:rPr>
              <a:t>Interéditions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, Paris. </a:t>
            </a:r>
            <a:endParaRPr lang="fr-FR" sz="950" dirty="0">
              <a:solidFill>
                <a:schemeClr val="accent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DOUGIAMAS M. &amp; TAYLOR P.C., 2003 – « Moodle: Using Learning Communities to Create an Open Source Course Management System. » in Proceedings of the EDMEDIA 2003 Conference, Honolulu. </a:t>
            </a:r>
            <a:endParaRPr lang="fr-FR" sz="950" dirty="0">
              <a:solidFill>
                <a:schemeClr val="accent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DUFOUR H., 2014 – « La classe inversée », Technologie, no 193,‎ septembre-octobre 2014, p. 44-47. https://www.ac-paris.fr/portail/upload/docs/application/pdf/2014-10/articletechnologie193_classe_inversee_hdufour_bd.pdf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HOUSSAYE J., 2000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Le triangle pédagogique. Théorie et pratiques de l'éducation scolaire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Peter Lang, Berne.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RAYNAL Fr. &amp; RIEUNIER A., 2012. Pédagogie, dictionnaire des concepts clés. Apprentissages, formation, psychologie cognitive. Paris :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Esf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LEBRUN M. &amp; VIGANO R., 1996a – « De l' "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Educational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Technology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" à la technologie pour l'éducation » in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Les cahiers de la recherche en éducation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Université de Sherbrooke (Canada), vol 2, no2, Sherbrooke.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LEBRUN M. &amp; VIGANO R., 1996b – « Des multimédias pour l'éducation : de l'interactivité fonctionnelle à l'interactivité relationnelle » in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Les cahiers de la recherche en éducation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Université de Sherbrooke (Canada), vol 2, no3, Sherbrooke.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LEBRUN M., 2002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Des technologies pour enseigner et apprendre, 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2e éd. , De Boeck Université, Coll. Perspectives en Éducation et Formation, Bruxelles.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MAZUR E., 1999 – « Chaos in the classroom? » [archive], </a:t>
            </a:r>
            <a:r>
              <a:rPr lang="en-US" sz="950" dirty="0" err="1">
                <a:solidFill>
                  <a:schemeClr val="accent1"/>
                </a:solidFill>
                <a:latin typeface="+mn-lt"/>
                <a:cs typeface="+mn-cs"/>
              </a:rPr>
              <a:t>sur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 http://mazur.harvard.edu/ [archive], Mazur Group,: « Nothing clarifies ideas better than explaining them to others. 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PERKINS D.N., 1995 – « L'individu plus. Une vision distribuée de la pensée et de l'apprentissage », in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Revue Française de Pédagogie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n</a:t>
            </a:r>
            <a:r>
              <a:rPr lang="fr-FR" sz="950" baseline="30000" dirty="0">
                <a:solidFill>
                  <a:schemeClr val="accent1"/>
                </a:solidFill>
                <a:latin typeface="+mn-lt"/>
                <a:cs typeface="+mn-cs"/>
              </a:rPr>
              <a:t>o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 111, avril-mai-juin.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PERRET-CLERMONT A.N., SCHUBAUER-LEONI M.L. &amp; GROSSEN M., 1991 – « Interactions sociales dans le développement cognitif : nouvelles directions de recherche » in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Cahiers de psychologie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no 29.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PIAGET M., 1936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La construction du réel chez l'enfant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Paris,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Delachaux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 et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Niestlé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PIAGET M., 1936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La naissance de l'intelligence chez l'enfant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Paris,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Delachaux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 et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Niestlé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THALHEIMER W., 2006 – "People Remember 10%, 20%... Oh Really?" - http://www.willatworklearning.com/2006/10/people_remember.html</a:t>
            </a:r>
            <a:endParaRPr lang="fr-FR" sz="950" dirty="0">
              <a:solidFill>
                <a:schemeClr val="accent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VYGOTSKY L.S., 1978 – </a:t>
            </a:r>
            <a:r>
              <a:rPr lang="en-US" sz="950" i="1" dirty="0">
                <a:solidFill>
                  <a:schemeClr val="accent1"/>
                </a:solidFill>
                <a:latin typeface="+mn-lt"/>
                <a:cs typeface="+mn-cs"/>
              </a:rPr>
              <a:t>Mind in society: The development of higher psychological processes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. </a:t>
            </a:r>
            <a:r>
              <a:rPr lang="en-US" sz="950" dirty="0" err="1">
                <a:solidFill>
                  <a:schemeClr val="accent1"/>
                </a:solidFill>
                <a:latin typeface="+mn-lt"/>
                <a:cs typeface="+mn-cs"/>
              </a:rPr>
              <a:t>trad</a:t>
            </a:r>
            <a:r>
              <a:rPr lang="en-US" sz="950" dirty="0">
                <a:solidFill>
                  <a:schemeClr val="accent1"/>
                </a:solidFill>
                <a:latin typeface="+mn-lt"/>
                <a:cs typeface="+mn-cs"/>
              </a:rPr>
              <a:t>. 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M. Cole et al. Harvard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University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fr-FR" sz="950" dirty="0" err="1">
                <a:solidFill>
                  <a:schemeClr val="accent1"/>
                </a:solidFill>
                <a:latin typeface="+mn-lt"/>
                <a:cs typeface="+mn-cs"/>
              </a:rPr>
              <a:t>Press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, Cambridge.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VYGOTSKY L.S., 1997 – </a:t>
            </a:r>
            <a:r>
              <a:rPr lang="fr-FR" sz="950" i="1" dirty="0">
                <a:solidFill>
                  <a:schemeClr val="accent1"/>
                </a:solidFill>
                <a:latin typeface="+mn-lt"/>
                <a:cs typeface="+mn-cs"/>
              </a:rPr>
              <a:t>Pensée et langage </a:t>
            </a:r>
            <a:r>
              <a:rPr lang="fr-FR" sz="950" dirty="0">
                <a:solidFill>
                  <a:schemeClr val="accent1"/>
                </a:solidFill>
                <a:latin typeface="+mn-lt"/>
                <a:cs typeface="+mn-cs"/>
              </a:rPr>
              <a:t>(synthèse 1934), Éditions La Dispute, Paris.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C45B41D-44E5-AC62-68AC-1D3B70D80C45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Ouvrages cités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59800-280D-1C52-593C-08A921592296}"/>
              </a:ext>
            </a:extLst>
          </p:cNvPr>
          <p:cNvSpPr/>
          <p:nvPr/>
        </p:nvSpPr>
        <p:spPr>
          <a:xfrm>
            <a:off x="6386513" y="0"/>
            <a:ext cx="275748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ZoneTexte 2">
            <a:hlinkClick r:id="rId2"/>
            <a:extLst>
              <a:ext uri="{FF2B5EF4-FFF2-40B4-BE49-F238E27FC236}">
                <a16:creationId xmlns:a16="http://schemas.microsoft.com/office/drawing/2014/main" id="{A60BD134-BC21-7D54-16A4-590F0FEDAC91}"/>
              </a:ext>
            </a:extLst>
          </p:cNvPr>
          <p:cNvSpPr txBox="1"/>
          <p:nvPr/>
        </p:nvSpPr>
        <p:spPr>
          <a:xfrm>
            <a:off x="1676400" y="4849813"/>
            <a:ext cx="298450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3"/>
              </a:rPr>
              <a:t>http://p3967.phpnet.org/0/29.04.2015.olivier.delhaye.pps  </a:t>
            </a:r>
            <a:endParaRPr lang="fr-FR" sz="9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E96D89-1E7C-0C7D-533E-825C4B201F77}"/>
              </a:ext>
            </a:extLst>
          </p:cNvPr>
          <p:cNvSpPr txBox="1">
            <a:spLocks/>
          </p:cNvSpPr>
          <p:nvPr/>
        </p:nvSpPr>
        <p:spPr>
          <a:xfrm>
            <a:off x="757238" y="381000"/>
            <a:ext cx="4822825" cy="1463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Ce diaporama peut</a:t>
            </a:r>
            <a:b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</a:b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être téléchargé ici :</a:t>
            </a:r>
          </a:p>
        </p:txBody>
      </p:sp>
      <p:pic>
        <p:nvPicPr>
          <p:cNvPr id="10246" name="Picture 6" descr="http://thumbs.dreamstime.com/t/main-tenant-le-t%C3%A9l%C3%A9phone-intelligent-avec-l-%C3%A9cran-vide-45456329.jpg">
            <a:extLst>
              <a:ext uri="{FF2B5EF4-FFF2-40B4-BE49-F238E27FC236}">
                <a16:creationId xmlns:a16="http://schemas.microsoft.com/office/drawing/2014/main" id="{076B4910-5821-4E08-FFCC-42E76EED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59" y="5344449"/>
            <a:ext cx="22098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0E4B14C-CFCA-E571-32E3-27410D04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41" y="5853095"/>
            <a:ext cx="296429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http://www.lib.umich.edu/files/services/copyright/cc-by-sa.png">
            <a:extLst>
              <a:ext uri="{FF2B5EF4-FFF2-40B4-BE49-F238E27FC236}">
                <a16:creationId xmlns:a16="http://schemas.microsoft.com/office/drawing/2014/main" id="{5DFA5AB3-9395-9C42-37CB-9F6782C4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2656" y="4857751"/>
            <a:ext cx="1155356" cy="40423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035572-E2A6-0C74-FD48-6CFA0F8D0AA8}"/>
              </a:ext>
            </a:extLst>
          </p:cNvPr>
          <p:cNvSpPr/>
          <p:nvPr/>
        </p:nvSpPr>
        <p:spPr>
          <a:xfrm>
            <a:off x="6862763" y="5364163"/>
            <a:ext cx="19859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Το παρόν εκπαιδευτικό </a:t>
            </a:r>
            <a:b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l-G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υλικό υπόκειται σε άδειες χρήσης </a:t>
            </a:r>
            <a:b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l-G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Creative Commons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5DCAFB-9605-1CB7-187D-40D0E1EB7AA4}"/>
              </a:ext>
            </a:extLst>
          </p:cNvPr>
          <p:cNvSpPr/>
          <p:nvPr/>
        </p:nvSpPr>
        <p:spPr>
          <a:xfrm>
            <a:off x="5891213" y="3802063"/>
            <a:ext cx="29575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fr-FR" sz="9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endParaRPr lang="fr-FR" sz="9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Moodle et classe inversée</a:t>
            </a:r>
            <a:r>
              <a:rPr lang="el-G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b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Διδάσκων: Olivier Delhaye</a:t>
            </a:r>
          </a:p>
        </p:txBody>
      </p:sp>
      <p:pic>
        <p:nvPicPr>
          <p:cNvPr id="8194" name="Picture 2">
            <a:hlinkClick r:id="rId3"/>
            <a:extLst>
              <a:ext uri="{FF2B5EF4-FFF2-40B4-BE49-F238E27FC236}">
                <a16:creationId xmlns:a16="http://schemas.microsoft.com/office/drawing/2014/main" id="{4D32AAE3-F912-8219-9107-01945F67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2" y="2353419"/>
            <a:ext cx="2362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9BE16E5C-7347-7E28-D75D-48389238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98588"/>
          </a:xfrm>
        </p:spPr>
        <p:txBody>
          <a:bodyPr/>
          <a:lstStyle/>
          <a:p>
            <a:r>
              <a:rPr lang="fr-FR" altLang="fr-FR">
                <a:solidFill>
                  <a:schemeClr val="accent1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Constructivisme</a:t>
            </a:r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EA6C5-AA37-C573-CBFB-053C6B4C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286125"/>
            <a:ext cx="3786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appropriation de la réalité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+       </a:t>
            </a:r>
            <a:r>
              <a:rPr lang="fr-FR" altLang="fr-FR" sz="180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appropriation des outils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apprentissage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E4051-8F48-2EA5-D30B-98731C58E958}"/>
              </a:ext>
            </a:extLst>
          </p:cNvPr>
          <p:cNvSpPr txBox="1"/>
          <p:nvPr/>
        </p:nvSpPr>
        <p:spPr>
          <a:xfrm>
            <a:off x="6146800" y="6488113"/>
            <a:ext cx="2997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Vygotsky (1934/1978/1997)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D8C26BE-75DB-1540-C0B9-813AB57AA129}"/>
              </a:ext>
            </a:extLst>
          </p:cNvPr>
          <p:cNvCxnSpPr>
            <a:stCxn id="5" idx="3"/>
          </p:cNvCxnSpPr>
          <p:nvPr/>
        </p:nvCxnSpPr>
        <p:spPr>
          <a:xfrm flipH="1">
            <a:off x="1752600" y="4024313"/>
            <a:ext cx="2533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ulle ronde 5">
            <a:extLst>
              <a:ext uri="{FF2B5EF4-FFF2-40B4-BE49-F238E27FC236}">
                <a16:creationId xmlns:a16="http://schemas.microsoft.com/office/drawing/2014/main" id="{B3EFFDEE-3397-3EA9-D311-AF236E911612}"/>
              </a:ext>
            </a:extLst>
          </p:cNvPr>
          <p:cNvSpPr/>
          <p:nvPr/>
        </p:nvSpPr>
        <p:spPr>
          <a:xfrm>
            <a:off x="4391025" y="3409950"/>
            <a:ext cx="942975" cy="6286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 descr="communication2.jpg">
            <a:extLst>
              <a:ext uri="{FF2B5EF4-FFF2-40B4-BE49-F238E27FC236}">
                <a16:creationId xmlns:a16="http://schemas.microsoft.com/office/drawing/2014/main" id="{189641A1-62DC-BC75-A482-8129DF553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/>
          <a:stretch/>
        </p:blipFill>
        <p:spPr bwMode="auto">
          <a:xfrm>
            <a:off x="4972050" y="2721367"/>
            <a:ext cx="4882930" cy="3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E7A54809-49D3-5D6C-9561-95EEBD251F88}"/>
              </a:ext>
            </a:extLst>
          </p:cNvPr>
          <p:cNvSpPr/>
          <p:nvPr/>
        </p:nvSpPr>
        <p:spPr>
          <a:xfrm>
            <a:off x="5991225" y="2209800"/>
            <a:ext cx="2630488" cy="2630488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A9AF31-2F60-CA89-A607-E454139FEF22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A97AB1-4BB3-420B-BA11-75D780D291FB}" type="slidenum">
              <a:rPr lang="fr-FR" altLang="fr-FR">
                <a:solidFill>
                  <a:srgbClr val="95B3D7"/>
                </a:solidFill>
              </a:rPr>
              <a:pPr/>
              <a:t>6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4E574-6E84-2EA3-5480-676C2AF3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85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>
                <a:solidFill>
                  <a:srgbClr val="C00000"/>
                </a:solidFill>
                <a:latin typeface="+mn-lt"/>
                <a:ea typeface="MS Mincho"/>
                <a:cs typeface="Arial" pitchFamily="34" charset="0"/>
              </a:rPr>
              <a:t>Socio</a:t>
            </a: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constructivisme </a:t>
            </a:r>
            <a:endParaRPr lang="fr-FR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Espace réservé du contenu 3" descr="communication4.jpg">
            <a:extLst>
              <a:ext uri="{FF2B5EF4-FFF2-40B4-BE49-F238E27FC236}">
                <a16:creationId xmlns:a16="http://schemas.microsoft.com/office/drawing/2014/main" id="{59CF38F5-C682-9D7B-0928-F9D08A085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1" y="1923366"/>
            <a:ext cx="4819649" cy="480559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D2682-7B7D-6434-512A-D982B515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3567113"/>
            <a:ext cx="4643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Confrontations </a:t>
            </a:r>
            <a:r>
              <a:rPr lang="fr-FR" altLang="fr-FR" u="sng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inter</a:t>
            </a:r>
            <a:r>
              <a:rPr lang="fr-FR" altLang="fr-FR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individuelles </a:t>
            </a:r>
          </a:p>
          <a:p>
            <a:r>
              <a:rPr lang="fr-FR" altLang="fr-FR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Construction de schèmes cognitifs </a:t>
            </a:r>
          </a:p>
          <a:p>
            <a:r>
              <a:rPr lang="fr-FR" altLang="fr-FR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Nouveau savoirs et </a:t>
            </a:r>
          </a:p>
          <a:p>
            <a:r>
              <a:rPr lang="fr-FR" altLang="fr-FR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nouvelles compétences acquises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68EFB-0C90-3E3C-72E2-F4538AEB19AF}"/>
              </a:ext>
            </a:extLst>
          </p:cNvPr>
          <p:cNvSpPr/>
          <p:nvPr/>
        </p:nvSpPr>
        <p:spPr>
          <a:xfrm>
            <a:off x="385763" y="1600200"/>
            <a:ext cx="4214812" cy="64611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Élaboration </a:t>
            </a:r>
            <a:r>
              <a:rPr lang="fr-FR" altLang="fr-FR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intra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psychique </a:t>
            </a:r>
            <a:b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</a:b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</a:rPr>
              <a:t>des savoirs par le biais du langage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C35F5-2DF1-AFE4-E8C0-6DC21E2A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584450"/>
            <a:ext cx="3786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‒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Élaboration </a:t>
            </a:r>
            <a:r>
              <a:rPr lang="fr-FR" altLang="fr-FR" sz="1800" u="sng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inter</a:t>
            </a:r>
            <a:r>
              <a:rPr lang="fr-FR" altLang="fr-FR" sz="180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psychique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MS Mincho" panose="02020609040205080304" pitchFamily="49" charset="-128"/>
              </a:rPr>
              <a:t>issue de l’interaction sociale</a:t>
            </a:r>
            <a:endParaRPr lang="fr-FR" altLang="fr-FR" sz="1800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3C64D-C463-91EC-B294-09A812E8D8BB}"/>
              </a:ext>
            </a:extLst>
          </p:cNvPr>
          <p:cNvSpPr/>
          <p:nvPr/>
        </p:nvSpPr>
        <p:spPr>
          <a:xfrm>
            <a:off x="385763" y="5105400"/>
            <a:ext cx="33575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</a:rPr>
              <a:t>Plus grande activité autonome </a:t>
            </a:r>
            <a:b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</a:rPr>
            </a:b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</a:rPr>
              <a:t>chez chaque sujet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</a:rPr>
              <a:t>Nouvelles constructions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98F020-5E4A-2FFD-0992-A222B6AA9622}"/>
              </a:ext>
            </a:extLst>
          </p:cNvPr>
          <p:cNvSpPr txBox="1"/>
          <p:nvPr/>
        </p:nvSpPr>
        <p:spPr>
          <a:xfrm>
            <a:off x="685800" y="6488113"/>
            <a:ext cx="8458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Doise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Mugny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(1981) ; Perret-Clermont,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Shubauer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-Leoni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Grossen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(1991)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4FAB3AD-A470-2FCE-93F7-41D183700349}"/>
              </a:ext>
            </a:extLst>
          </p:cNvPr>
          <p:cNvSpPr/>
          <p:nvPr/>
        </p:nvSpPr>
        <p:spPr>
          <a:xfrm>
            <a:off x="4198938" y="404813"/>
            <a:ext cx="4781550" cy="4781550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0F0FDF-D5CE-8104-24A2-BB418354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34925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INTERACTION</a:t>
            </a:r>
          </a:p>
        </p:txBody>
      </p:sp>
      <p:pic>
        <p:nvPicPr>
          <p:cNvPr id="22" name="Image 21" descr="communication2.jpg">
            <a:extLst>
              <a:ext uri="{FF2B5EF4-FFF2-40B4-BE49-F238E27FC236}">
                <a16:creationId xmlns:a16="http://schemas.microsoft.com/office/drawing/2014/main" id="{15514FE1-9385-E110-7601-3C417A999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/>
          <a:stretch/>
        </p:blipFill>
        <p:spPr bwMode="auto">
          <a:xfrm>
            <a:off x="4283978" y="1946722"/>
            <a:ext cx="4882930" cy="3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A9C4C64-3BD0-1C8A-AC1C-9CA65EA0A609}"/>
              </a:ext>
            </a:extLst>
          </p:cNvPr>
          <p:cNvSpPr/>
          <p:nvPr/>
        </p:nvSpPr>
        <p:spPr>
          <a:xfrm>
            <a:off x="5275263" y="1479550"/>
            <a:ext cx="2630487" cy="2630488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52A6FE5-9818-E8F8-1C9C-62F49F29D1F9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17B8D9-D8A1-494B-AAD9-1E71006448BB}" type="slidenum">
              <a:rPr lang="fr-FR" altLang="fr-FR">
                <a:solidFill>
                  <a:srgbClr val="95B3D7"/>
                </a:solidFill>
              </a:rPr>
              <a:pPr/>
              <a:t>7</a:t>
            </a:fld>
            <a:r>
              <a:rPr lang="fr-FR" altLang="fr-FR">
                <a:solidFill>
                  <a:srgbClr val="95B3D7"/>
                </a:solidFill>
              </a:rPr>
              <a:t>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ivier\Desktop\Navette\Cours ΑΠΘ\salle9vide.png">
            <a:extLst>
              <a:ext uri="{FF2B5EF4-FFF2-40B4-BE49-F238E27FC236}">
                <a16:creationId xmlns:a16="http://schemas.microsoft.com/office/drawing/2014/main" id="{924C3720-2115-4644-1E38-576B0824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7950"/>
            <a:ext cx="88519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ivier\Desktop\Navette\chypre\photos keglw21\IMG_20150420_163324.jpg">
            <a:extLst>
              <a:ext uri="{FF2B5EF4-FFF2-40B4-BE49-F238E27FC236}">
                <a16:creationId xmlns:a16="http://schemas.microsoft.com/office/drawing/2014/main" id="{4F0E3219-4BF2-F2F6-6964-3950336C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549</TotalTime>
  <Words>2307</Words>
  <Application>Microsoft Office PowerPoint</Application>
  <PresentationFormat>Affichage à l'écran (4:3)</PresentationFormat>
  <Paragraphs>416</Paragraphs>
  <Slides>57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Arial</vt:lpstr>
      <vt:lpstr>Comic Sans MS</vt:lpstr>
      <vt:lpstr>Courier New</vt:lpstr>
      <vt:lpstr>Century Gothic</vt:lpstr>
      <vt:lpstr>Stencil Std</vt:lpstr>
      <vt:lpstr>MS Mincho</vt:lpstr>
      <vt:lpstr>Calibri</vt:lpstr>
      <vt:lpstr>blank</vt:lpstr>
      <vt:lpstr>Présentation PowerPoint</vt:lpstr>
      <vt:lpstr>Présentation PowerPoint</vt:lpstr>
      <vt:lpstr>Présentation PowerPoint</vt:lpstr>
      <vt:lpstr>Présentation PowerPoint</vt:lpstr>
      <vt:lpstr>Constructivisme</vt:lpstr>
      <vt:lpstr>Constructivisme</vt:lpstr>
      <vt:lpstr>Socioconstructivisme </vt:lpstr>
      <vt:lpstr>Présentation PowerPoint</vt:lpstr>
      <vt:lpstr>Présentation PowerPoint</vt:lpstr>
      <vt:lpstr>Socioconstructivisme </vt:lpstr>
      <vt:lpstr>Culture communautaire</vt:lpstr>
      <vt:lpstr>Socioconstructivisme</vt:lpstr>
      <vt:lpstr>Apprentissage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</dc:creator>
  <cp:lastModifiedBy>Olivier Delhaye</cp:lastModifiedBy>
  <cp:revision>43</cp:revision>
  <dcterms:created xsi:type="dcterms:W3CDTF">2015-04-16T04:41:23Z</dcterms:created>
  <dcterms:modified xsi:type="dcterms:W3CDTF">2026-03-15T20:25:50Z</dcterms:modified>
</cp:coreProperties>
</file>