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33"/>
  </p:notesMasterIdLst>
  <p:sldIdLst>
    <p:sldId id="256" r:id="rId2"/>
    <p:sldId id="288" r:id="rId3"/>
    <p:sldId id="289" r:id="rId4"/>
    <p:sldId id="258" r:id="rId5"/>
    <p:sldId id="259" r:id="rId6"/>
    <p:sldId id="260" r:id="rId7"/>
    <p:sldId id="266" r:id="rId8"/>
    <p:sldId id="291" r:id="rId9"/>
    <p:sldId id="290" r:id="rId10"/>
    <p:sldId id="295" r:id="rId11"/>
    <p:sldId id="294" r:id="rId12"/>
    <p:sldId id="292" r:id="rId13"/>
    <p:sldId id="293" r:id="rId14"/>
    <p:sldId id="296" r:id="rId15"/>
    <p:sldId id="297" r:id="rId16"/>
    <p:sldId id="298" r:id="rId17"/>
    <p:sldId id="299" r:id="rId18"/>
    <p:sldId id="300" r:id="rId19"/>
    <p:sldId id="302" r:id="rId20"/>
    <p:sldId id="309" r:id="rId21"/>
    <p:sldId id="303" r:id="rId22"/>
    <p:sldId id="305" r:id="rId23"/>
    <p:sldId id="304" r:id="rId24"/>
    <p:sldId id="306" r:id="rId25"/>
    <p:sldId id="311" r:id="rId26"/>
    <p:sldId id="307" r:id="rId27"/>
    <p:sldId id="310" r:id="rId28"/>
    <p:sldId id="312" r:id="rId29"/>
    <p:sldId id="286" r:id="rId30"/>
    <p:sldId id="284" r:id="rId31"/>
    <p:sldId id="287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986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0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C4FE85C8-CF4B-9439-0562-F8F9083AB79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1F21AE3-838C-94D2-5817-3B34CF43AF5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408ABEB-2BCF-460B-B068-25C108D678EB}" type="datetimeFigureOut">
              <a:rPr lang="fr-FR"/>
              <a:pPr>
                <a:defRPr/>
              </a:pPr>
              <a:t>15/03/2026</a:t>
            </a:fld>
            <a:endParaRPr lang="fr-FR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id="{BA6F0106-E9C5-345C-E8C1-510F246975B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id="{2AEAEFEE-9E6A-A0B4-2791-B9FA829738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FD5234F-0B77-E4A2-2B9E-5465EB731D0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983868C-A508-CC69-66C6-5D7500CFFE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9588720-A537-4FA0-9D15-563F76A77F49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e l'image des diapositives 1">
            <a:extLst>
              <a:ext uri="{FF2B5EF4-FFF2-40B4-BE49-F238E27FC236}">
                <a16:creationId xmlns:a16="http://schemas.microsoft.com/office/drawing/2014/main" id="{B2CCAA83-245D-FE2B-8DBC-DA0C8F383F6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Espace réservé des commentaires 2">
            <a:extLst>
              <a:ext uri="{FF2B5EF4-FFF2-40B4-BE49-F238E27FC236}">
                <a16:creationId xmlns:a16="http://schemas.microsoft.com/office/drawing/2014/main" id="{DD69BA58-8E7D-B551-AC26-882EC62D26C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/>
          </a:p>
        </p:txBody>
      </p:sp>
      <p:sp>
        <p:nvSpPr>
          <p:cNvPr id="34820" name="Espace réservé du numéro de diapositive 3">
            <a:extLst>
              <a:ext uri="{FF2B5EF4-FFF2-40B4-BE49-F238E27FC236}">
                <a16:creationId xmlns:a16="http://schemas.microsoft.com/office/drawing/2014/main" id="{D3055CD1-C670-DB80-63EF-2E674FED2C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A9736451-E426-4B08-87E8-0C9101459FD6}" type="slidenum">
              <a:rPr lang="fr-FR" altLang="fr-FR"/>
              <a:pPr/>
              <a:t>7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ce réservé de l'image des diapositives 1">
            <a:extLst>
              <a:ext uri="{FF2B5EF4-FFF2-40B4-BE49-F238E27FC236}">
                <a16:creationId xmlns:a16="http://schemas.microsoft.com/office/drawing/2014/main" id="{B27C8266-A32D-5613-ED9C-FFBACBA462C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Espace réservé des commentaires 2">
            <a:extLst>
              <a:ext uri="{FF2B5EF4-FFF2-40B4-BE49-F238E27FC236}">
                <a16:creationId xmlns:a16="http://schemas.microsoft.com/office/drawing/2014/main" id="{91BAE908-0A5F-FDD5-5895-81D68C8196E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/>
          </a:p>
        </p:txBody>
      </p:sp>
      <p:sp>
        <p:nvSpPr>
          <p:cNvPr id="35844" name="Espace réservé du numéro de diapositive 3">
            <a:extLst>
              <a:ext uri="{FF2B5EF4-FFF2-40B4-BE49-F238E27FC236}">
                <a16:creationId xmlns:a16="http://schemas.microsoft.com/office/drawing/2014/main" id="{81A896D1-909B-DC4D-19D9-595AAF3A0A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B062BFC-DE67-47B5-9A17-F368CADB0A05}" type="slidenum">
              <a:rPr lang="fr-FR" altLang="fr-FR"/>
              <a:pPr/>
              <a:t>17</a:t>
            </a:fld>
            <a:endParaRPr lang="fr-FR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4F0601-47E8-FC78-58C0-F029BE26D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A61C2-5D50-475D-B458-7ACEC44E20F4}" type="datetimeFigureOut">
              <a:rPr lang="en-US"/>
              <a:pPr>
                <a:defRPr/>
              </a:pPr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93F255-A3AE-1C64-6C8A-F8FD63C19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F375A8-CC68-2240-8843-777D2BC80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2034C9-BA8E-4CB8-815E-718519F9988C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587029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16CA2F-404B-63A0-17A8-EE95E0246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C22AA-0A39-49FD-9F0C-7663845F3BD9}" type="datetimeFigureOut">
              <a:rPr lang="en-US"/>
              <a:pPr>
                <a:defRPr/>
              </a:pPr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807C6-BD02-6AC1-52AB-B489DD79A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6D24E4-460D-1A93-3800-B7909A58E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0FB734-B78D-4120-A5F7-A3EF17E95816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689430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CCDA8F-1300-29B7-86C4-30AEC13CD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2C616-74D2-4E98-987A-2AF27F404C21}" type="datetimeFigureOut">
              <a:rPr lang="en-US"/>
              <a:pPr>
                <a:defRPr/>
              </a:pPr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A08FA-8813-5D18-0B29-0780A2E5E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A4547-073C-281B-F50E-7E10F44CB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2BC3A3-E7ED-42A0-A41B-862ED3E555AA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493249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5D8C65-C95C-DCA1-99BF-360918360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21BFF-49EC-44C6-BCE9-087B0F7F2B2E}" type="datetimeFigureOut">
              <a:rPr lang="en-US"/>
              <a:pPr>
                <a:defRPr/>
              </a:pPr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880B1-F2B7-E099-E003-7D7165250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5FD69E-C64C-430F-9EA7-97ADA381F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29678A-EEA0-414D-BBA6-377B40E8803A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322863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65DBE-EC89-D653-0015-44B9E63C6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3F33D-7AD5-4F1B-BDC2-8E5067C7BE21}" type="datetimeFigureOut">
              <a:rPr lang="en-US"/>
              <a:pPr>
                <a:defRPr/>
              </a:pPr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C915A-DF80-7281-63E9-C510E34AC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EB943-5EC5-B33C-D1A5-D760B82B9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0F3498-756F-4D96-8F82-7CA9BB3A9358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87810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5AB2847-B634-11C1-3DB2-E1805E84E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FCDB8-148A-43B6-BCAA-E350240F5A18}" type="datetimeFigureOut">
              <a:rPr lang="en-US"/>
              <a:pPr>
                <a:defRPr/>
              </a:pPr>
              <a:t>3/15/2026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89A8C5A-0E4F-C04A-2938-5AA649BA1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99DF688-0CA4-341F-47DA-E94241F32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4F7252-D63B-4AEF-89AA-1988471AEDFD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001712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2BB813D-BFD9-9ED1-E7F1-5CE1F7EEB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AD5F6-0302-4C59-B440-BB170C813B14}" type="datetimeFigureOut">
              <a:rPr lang="en-US"/>
              <a:pPr>
                <a:defRPr/>
              </a:pPr>
              <a:t>3/15/2026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B70AF4E-23A5-BE78-FA6C-8F142D7DA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20AF823-7EB6-864C-F903-401FFD93C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C92046-6CC5-4893-A02C-4E55B1C112BA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413159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86076F9-DF58-46B1-CD6C-3AB9FB3E1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14ADD-2BFA-47AF-A471-388664A2D972}" type="datetimeFigureOut">
              <a:rPr lang="en-US"/>
              <a:pPr>
                <a:defRPr/>
              </a:pPr>
              <a:t>3/15/2026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AF62AF-36EB-1313-65F3-FE4B8FD9B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0B869A6-4118-EA2B-5043-24B3688F5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E02CB9-4B51-4E10-A956-13AB63DF17FB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242910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85F1744-2ACA-26FE-4B16-8FB69DCBA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D886C-1B21-4173-B5F0-DFAAED29A549}" type="datetimeFigureOut">
              <a:rPr lang="en-US"/>
              <a:pPr>
                <a:defRPr/>
              </a:pPr>
              <a:t>3/15/2026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64D463C-E4B1-A6F9-C4E7-25A4AE856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7CB35AB-C43C-7C9A-0BCB-355E947B4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BA0276-D6A1-4D36-8A6A-986770664A66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417326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E0D53BF-94AF-7983-1C05-5093BAFCC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5AB13F-ABE9-4D1D-96F3-1007D8F26279}" type="datetimeFigureOut">
              <a:rPr lang="en-US"/>
              <a:pPr>
                <a:defRPr/>
              </a:pPr>
              <a:t>3/15/2026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E2ED022-7957-AC3E-51B4-74172769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228F919-79B3-BFA9-CECA-528434526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40A820-5515-44DC-9DF6-D6A54BF79139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641324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F53796-FB73-198A-4DCF-90DBFACF7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3A930-25DA-4082-91EC-966847EA303E}" type="datetimeFigureOut">
              <a:rPr lang="en-US"/>
              <a:pPr>
                <a:defRPr/>
              </a:pPr>
              <a:t>3/15/2026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A4C23BF-BCD1-C7D9-9DEA-928787DA3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E07571B-D6AB-6F8D-6C0E-A8B38EA11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3CD045-4E6F-4F66-942A-0A2AD05072D4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624306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E0224CC-1254-67CD-9E13-FE0D0DB8566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789D7A1-E132-A0E8-6C53-7FF77A85EF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Click to edit Master text styles</a:t>
            </a:r>
          </a:p>
          <a:p>
            <a:pPr lvl="1"/>
            <a:r>
              <a:rPr lang="en-US" altLang="fr-FR"/>
              <a:t>Second level</a:t>
            </a:r>
          </a:p>
          <a:p>
            <a:pPr lvl="2"/>
            <a:r>
              <a:rPr lang="en-US" altLang="fr-FR"/>
              <a:t>Third level</a:t>
            </a:r>
          </a:p>
          <a:p>
            <a:pPr lvl="3"/>
            <a:r>
              <a:rPr lang="en-US" altLang="fr-FR"/>
              <a:t>Fourth level</a:t>
            </a:r>
          </a:p>
          <a:p>
            <a:pPr lvl="4"/>
            <a:r>
              <a:rPr lang="en-US" altLang="fr-FR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88D47-1F0E-E6A4-84B4-EE72CD6BF7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C4AA156-DA33-442B-B377-9D7CEB5F31F7}" type="datetimeFigureOut">
              <a:rPr lang="en-US"/>
              <a:pPr>
                <a:defRPr/>
              </a:pPr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76B2CE-76D9-6542-BBC1-5D8EF02ECA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7A2CA-D6CE-834E-39BA-2E9443D8A4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9313D1D-E66D-46A4-B448-C99BE796210C}" type="slidenum">
              <a:rPr lang="en-US" altLang="fr-FR"/>
              <a:pPr/>
              <a:t>‹N°›</a:t>
            </a:fld>
            <a:endParaRPr lang="en-US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7.png"/><Relationship Id="rId2" Type="http://schemas.openxmlformats.org/officeDocument/2006/relationships/hyperlink" Target="https://creativecommons.org/licens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jpeg"/><Relationship Id="rId5" Type="http://schemas.openxmlformats.org/officeDocument/2006/relationships/image" Target="../media/image25.png"/><Relationship Id="rId4" Type="http://schemas.openxmlformats.org/officeDocument/2006/relationships/hyperlink" Target="http://p3967.phpnet.org/0/29.10.2014.olivier.delhaye.pp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43A8BF2-1573-2390-3807-D9DE721C20E6}"/>
              </a:ext>
            </a:extLst>
          </p:cNvPr>
          <p:cNvSpPr/>
          <p:nvPr/>
        </p:nvSpPr>
        <p:spPr>
          <a:xfrm>
            <a:off x="0" y="0"/>
            <a:ext cx="3429000" cy="6858000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399000E-45A4-4DE0-1CCE-482CAF7FD01E}"/>
              </a:ext>
            </a:extLst>
          </p:cNvPr>
          <p:cNvSpPr/>
          <p:nvPr/>
        </p:nvSpPr>
        <p:spPr>
          <a:xfrm>
            <a:off x="4038600" y="3740150"/>
            <a:ext cx="4724400" cy="20304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Pour un enseignement/apprentissage motivé et motivant des langues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3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Olivier Delhaye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Didacticien des langues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Université Aristote de Thessaloniki</a:t>
            </a:r>
          </a:p>
        </p:txBody>
      </p:sp>
      <p:pic>
        <p:nvPicPr>
          <p:cNvPr id="2052" name="Picture 3">
            <a:extLst>
              <a:ext uri="{FF2B5EF4-FFF2-40B4-BE49-F238E27FC236}">
                <a16:creationId xmlns:a16="http://schemas.microsoft.com/office/drawing/2014/main" id="{6967E698-BB90-3AB6-F2A4-643A4EEB6B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ECF5FF"/>
              </a:clrFrom>
              <a:clrTo>
                <a:srgbClr val="ECF5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43000"/>
            <a:ext cx="2524125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14D47C96-A9C0-CF0E-2B78-6B0B11DEA7DC}"/>
              </a:ext>
            </a:extLst>
          </p:cNvPr>
          <p:cNvSpPr txBox="1"/>
          <p:nvPr/>
        </p:nvSpPr>
        <p:spPr>
          <a:xfrm>
            <a:off x="1411288" y="5402263"/>
            <a:ext cx="157003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ATHÈNES 2015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B3B9A5E-EDDD-AC22-DA80-1B8C2B268952}"/>
              </a:ext>
            </a:extLst>
          </p:cNvPr>
          <p:cNvSpPr txBox="1"/>
          <p:nvPr/>
        </p:nvSpPr>
        <p:spPr>
          <a:xfrm>
            <a:off x="762000" y="3276600"/>
            <a:ext cx="5227638" cy="8302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[ Sur quelle progression sont construits </a:t>
            </a:r>
            <a:br>
              <a:rPr lang="fr-FR" sz="24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</a:br>
            <a:r>
              <a:rPr lang="fr-FR" sz="24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les programmes et les manuels ? ]</a:t>
            </a:r>
          </a:p>
        </p:txBody>
      </p:sp>
      <p:pic>
        <p:nvPicPr>
          <p:cNvPr id="8194" name="Picture 2">
            <a:extLst>
              <a:ext uri="{FF2B5EF4-FFF2-40B4-BE49-F238E27FC236}">
                <a16:creationId xmlns:a16="http://schemas.microsoft.com/office/drawing/2014/main" id="{9E1A198D-B4C7-B014-1052-3E507DCDA1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088004"/>
            <a:ext cx="106680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7A08F1E3-9952-73F1-8897-9DA2F3FF6902}"/>
              </a:ext>
            </a:extLst>
          </p:cNvPr>
          <p:cNvSpPr txBox="1"/>
          <p:nvPr/>
        </p:nvSpPr>
        <p:spPr>
          <a:xfrm>
            <a:off x="0" y="6486525"/>
            <a:ext cx="635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94D72479-4296-422C-9614-B9A440648D55}" type="slidenum">
              <a:rPr lang="fr-FR" altLang="fr-FR">
                <a:solidFill>
                  <a:srgbClr val="95B3D7"/>
                </a:solidFill>
              </a:rPr>
              <a:pPr/>
              <a:t>10</a:t>
            </a:fld>
            <a:r>
              <a:rPr lang="fr-FR" altLang="fr-FR">
                <a:solidFill>
                  <a:srgbClr val="95B3D7"/>
                </a:solidFill>
              </a:rPr>
              <a:t>/30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>
            <a:extLst>
              <a:ext uri="{FF2B5EF4-FFF2-40B4-BE49-F238E27FC236}">
                <a16:creationId xmlns:a16="http://schemas.microsoft.com/office/drawing/2014/main" id="{3D118C1D-6AB9-13FB-76D7-DBE28A640BFD}"/>
              </a:ext>
            </a:extLst>
          </p:cNvPr>
          <p:cNvSpPr/>
          <p:nvPr/>
        </p:nvSpPr>
        <p:spPr>
          <a:xfrm>
            <a:off x="0" y="3068638"/>
            <a:ext cx="9144000" cy="1808162"/>
          </a:xfrm>
          <a:prstGeom prst="rect">
            <a:avLst/>
          </a:prstGeom>
          <a:solidFill>
            <a:schemeClr val="accent1">
              <a:lumMod val="20000"/>
              <a:lumOff val="8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868129E7-57E9-3D34-A709-9AE6D278CA5F}"/>
              </a:ext>
            </a:extLst>
          </p:cNvPr>
          <p:cNvSpPr txBox="1"/>
          <p:nvPr/>
        </p:nvSpPr>
        <p:spPr>
          <a:xfrm>
            <a:off x="504825" y="5737225"/>
            <a:ext cx="68738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sortir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8D63A5D1-F811-F95C-2B7D-19822DE718E2}"/>
              </a:ext>
            </a:extLst>
          </p:cNvPr>
          <p:cNvSpPr txBox="1"/>
          <p:nvPr/>
        </p:nvSpPr>
        <p:spPr>
          <a:xfrm>
            <a:off x="1684338" y="5737225"/>
            <a:ext cx="206533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saluer, se présenter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06730758-E7AB-7C03-6BB2-0D36A124A742}"/>
              </a:ext>
            </a:extLst>
          </p:cNvPr>
          <p:cNvSpPr txBox="1"/>
          <p:nvPr/>
        </p:nvSpPr>
        <p:spPr>
          <a:xfrm>
            <a:off x="5845175" y="5049838"/>
            <a:ext cx="149066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grec, grecque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CB751F50-8528-F6A7-F072-44570CD83650}"/>
              </a:ext>
            </a:extLst>
          </p:cNvPr>
          <p:cNvSpPr txBox="1"/>
          <p:nvPr/>
        </p:nvSpPr>
        <p:spPr>
          <a:xfrm>
            <a:off x="5845175" y="5233988"/>
            <a:ext cx="9604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je + être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F7FC22E3-F91A-FD5D-B753-45E948E8DE9E}"/>
              </a:ext>
            </a:extLst>
          </p:cNvPr>
          <p:cNvSpPr txBox="1"/>
          <p:nvPr/>
        </p:nvSpPr>
        <p:spPr>
          <a:xfrm>
            <a:off x="5845175" y="5419725"/>
            <a:ext cx="147478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bonjour, salut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BC82B8D0-3D1A-0FF4-88A6-DF30544345BF}"/>
              </a:ext>
            </a:extLst>
          </p:cNvPr>
          <p:cNvSpPr txBox="1"/>
          <p:nvPr/>
        </p:nvSpPr>
        <p:spPr>
          <a:xfrm>
            <a:off x="5845175" y="5729288"/>
            <a:ext cx="93027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tu/vous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5834C86A-257F-5A3F-7D2A-DA8C21A5E2FB}"/>
              </a:ext>
            </a:extLst>
          </p:cNvPr>
          <p:cNvSpPr txBox="1"/>
          <p:nvPr/>
        </p:nvSpPr>
        <p:spPr>
          <a:xfrm>
            <a:off x="5845175" y="6259513"/>
            <a:ext cx="170021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d’abord/ensuite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8D15E8F5-1C2F-4349-B3C2-5E04F50A8E1B}"/>
              </a:ext>
            </a:extLst>
          </p:cNvPr>
          <p:cNvSpPr txBox="1"/>
          <p:nvPr/>
        </p:nvSpPr>
        <p:spPr>
          <a:xfrm>
            <a:off x="5845175" y="6086475"/>
            <a:ext cx="288607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donner infos sur nationalité</a:t>
            </a: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810C95B7-5606-0BCD-336D-6E3EC55B4C86}"/>
              </a:ext>
            </a:extLst>
          </p:cNvPr>
          <p:cNvSpPr/>
          <p:nvPr/>
        </p:nvSpPr>
        <p:spPr>
          <a:xfrm rot="313337">
            <a:off x="2503488" y="762000"/>
            <a:ext cx="3962400" cy="1600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grpSp>
        <p:nvGrpSpPr>
          <p:cNvPr id="12300" name="Groupe 137">
            <a:extLst>
              <a:ext uri="{FF2B5EF4-FFF2-40B4-BE49-F238E27FC236}">
                <a16:creationId xmlns:a16="http://schemas.microsoft.com/office/drawing/2014/main" id="{06CD75B0-8F6F-838E-13F9-D6EC102885A2}"/>
              </a:ext>
            </a:extLst>
          </p:cNvPr>
          <p:cNvGrpSpPr>
            <a:grpSpLocks/>
          </p:cNvGrpSpPr>
          <p:nvPr/>
        </p:nvGrpSpPr>
        <p:grpSpPr bwMode="auto">
          <a:xfrm>
            <a:off x="3106738" y="1066800"/>
            <a:ext cx="2743200" cy="990600"/>
            <a:chOff x="3106137" y="1066800"/>
            <a:chExt cx="2743200" cy="990600"/>
          </a:xfrm>
        </p:grpSpPr>
        <p:sp>
          <p:nvSpPr>
            <p:cNvPr id="35" name="Ellipse 34">
              <a:extLst>
                <a:ext uri="{FF2B5EF4-FFF2-40B4-BE49-F238E27FC236}">
                  <a16:creationId xmlns:a16="http://schemas.microsoft.com/office/drawing/2014/main" id="{C4AFB493-EE37-3B32-65B9-FD2408B4C198}"/>
                </a:ext>
              </a:extLst>
            </p:cNvPr>
            <p:cNvSpPr/>
            <p:nvPr/>
          </p:nvSpPr>
          <p:spPr>
            <a:xfrm>
              <a:off x="3106137" y="1066800"/>
              <a:ext cx="2743200" cy="990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cxnSp>
          <p:nvCxnSpPr>
            <p:cNvPr id="37" name="Connecteur droit 36">
              <a:extLst>
                <a:ext uri="{FF2B5EF4-FFF2-40B4-BE49-F238E27FC236}">
                  <a16:creationId xmlns:a16="http://schemas.microsoft.com/office/drawing/2014/main" id="{6C1A4CAD-7F2F-0312-354A-356EAEFEAC64}"/>
                </a:ext>
              </a:extLst>
            </p:cNvPr>
            <p:cNvCxnSpPr/>
            <p:nvPr/>
          </p:nvCxnSpPr>
          <p:spPr>
            <a:xfrm flipH="1">
              <a:off x="4031649" y="1104900"/>
              <a:ext cx="11113" cy="92710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necteur droit 39">
              <a:extLst>
                <a:ext uri="{FF2B5EF4-FFF2-40B4-BE49-F238E27FC236}">
                  <a16:creationId xmlns:a16="http://schemas.microsoft.com/office/drawing/2014/main" id="{A9CED834-ED24-7AEE-09D0-20E1BB754EB1}"/>
                </a:ext>
              </a:extLst>
            </p:cNvPr>
            <p:cNvCxnSpPr/>
            <p:nvPr/>
          </p:nvCxnSpPr>
          <p:spPr>
            <a:xfrm>
              <a:off x="4952399" y="1104900"/>
              <a:ext cx="4763" cy="922338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necteur droit 40">
              <a:extLst>
                <a:ext uri="{FF2B5EF4-FFF2-40B4-BE49-F238E27FC236}">
                  <a16:creationId xmlns:a16="http://schemas.microsoft.com/office/drawing/2014/main" id="{6A0559C9-D84C-91A7-1BDE-4A895F7E722A}"/>
                </a:ext>
              </a:extLst>
            </p:cNvPr>
            <p:cNvCxnSpPr/>
            <p:nvPr/>
          </p:nvCxnSpPr>
          <p:spPr>
            <a:xfrm>
              <a:off x="3199799" y="1371600"/>
              <a:ext cx="838200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necteur droit 42">
              <a:extLst>
                <a:ext uri="{FF2B5EF4-FFF2-40B4-BE49-F238E27FC236}">
                  <a16:creationId xmlns:a16="http://schemas.microsoft.com/office/drawing/2014/main" id="{E1FA2D4C-A007-7DF2-FFE1-8729411067F3}"/>
                </a:ext>
              </a:extLst>
            </p:cNvPr>
            <p:cNvCxnSpPr/>
            <p:nvPr/>
          </p:nvCxnSpPr>
          <p:spPr>
            <a:xfrm>
              <a:off x="4042762" y="1176338"/>
              <a:ext cx="909637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cteur droit 43">
              <a:extLst>
                <a:ext uri="{FF2B5EF4-FFF2-40B4-BE49-F238E27FC236}">
                  <a16:creationId xmlns:a16="http://schemas.microsoft.com/office/drawing/2014/main" id="{3A1DB854-287B-F3B2-D04D-EC8D6FC9619F}"/>
                </a:ext>
              </a:extLst>
            </p:cNvPr>
            <p:cNvCxnSpPr/>
            <p:nvPr/>
          </p:nvCxnSpPr>
          <p:spPr>
            <a:xfrm>
              <a:off x="3134712" y="1676400"/>
              <a:ext cx="903287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necteur droit 44">
              <a:extLst>
                <a:ext uri="{FF2B5EF4-FFF2-40B4-BE49-F238E27FC236}">
                  <a16:creationId xmlns:a16="http://schemas.microsoft.com/office/drawing/2014/main" id="{C69977BC-4913-21D3-7C60-D20C603BD1E9}"/>
                </a:ext>
              </a:extLst>
            </p:cNvPr>
            <p:cNvCxnSpPr/>
            <p:nvPr/>
          </p:nvCxnSpPr>
          <p:spPr>
            <a:xfrm>
              <a:off x="4037999" y="1431925"/>
              <a:ext cx="914400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45">
              <a:extLst>
                <a:ext uri="{FF2B5EF4-FFF2-40B4-BE49-F238E27FC236}">
                  <a16:creationId xmlns:a16="http://schemas.microsoft.com/office/drawing/2014/main" id="{7EC1CC8F-D292-A780-DD94-BD338024A040}"/>
                </a:ext>
              </a:extLst>
            </p:cNvPr>
            <p:cNvCxnSpPr/>
            <p:nvPr/>
          </p:nvCxnSpPr>
          <p:spPr>
            <a:xfrm>
              <a:off x="4037999" y="1560513"/>
              <a:ext cx="914400" cy="1587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cteur droit 46">
              <a:extLst>
                <a:ext uri="{FF2B5EF4-FFF2-40B4-BE49-F238E27FC236}">
                  <a16:creationId xmlns:a16="http://schemas.microsoft.com/office/drawing/2014/main" id="{7FD249E8-B5DA-CCAB-8C3E-6C8836DF7804}"/>
                </a:ext>
              </a:extLst>
            </p:cNvPr>
            <p:cNvCxnSpPr/>
            <p:nvPr/>
          </p:nvCxnSpPr>
          <p:spPr>
            <a:xfrm>
              <a:off x="4030062" y="1687513"/>
              <a:ext cx="922337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necteur droit 47">
              <a:extLst>
                <a:ext uri="{FF2B5EF4-FFF2-40B4-BE49-F238E27FC236}">
                  <a16:creationId xmlns:a16="http://schemas.microsoft.com/office/drawing/2014/main" id="{F8AD8725-6F37-684A-02BA-0BD2A6740554}"/>
                </a:ext>
              </a:extLst>
            </p:cNvPr>
            <p:cNvCxnSpPr/>
            <p:nvPr/>
          </p:nvCxnSpPr>
          <p:spPr>
            <a:xfrm>
              <a:off x="4042762" y="1816100"/>
              <a:ext cx="909637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necteur droit 48">
              <a:extLst>
                <a:ext uri="{FF2B5EF4-FFF2-40B4-BE49-F238E27FC236}">
                  <a16:creationId xmlns:a16="http://schemas.microsoft.com/office/drawing/2014/main" id="{EE0B0D5E-0445-3CA7-B4F4-835C86CCC594}"/>
                </a:ext>
              </a:extLst>
            </p:cNvPr>
            <p:cNvCxnSpPr/>
            <p:nvPr/>
          </p:nvCxnSpPr>
          <p:spPr>
            <a:xfrm>
              <a:off x="4030062" y="1943100"/>
              <a:ext cx="922337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necteur droit 49">
              <a:extLst>
                <a:ext uri="{FF2B5EF4-FFF2-40B4-BE49-F238E27FC236}">
                  <a16:creationId xmlns:a16="http://schemas.microsoft.com/office/drawing/2014/main" id="{14E86017-EB00-8950-F99B-6B330A454AC7}"/>
                </a:ext>
              </a:extLst>
            </p:cNvPr>
            <p:cNvCxnSpPr/>
            <p:nvPr/>
          </p:nvCxnSpPr>
          <p:spPr>
            <a:xfrm>
              <a:off x="4037999" y="1304925"/>
              <a:ext cx="914400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necteur droit 50">
              <a:extLst>
                <a:ext uri="{FF2B5EF4-FFF2-40B4-BE49-F238E27FC236}">
                  <a16:creationId xmlns:a16="http://schemas.microsoft.com/office/drawing/2014/main" id="{5E35C738-05F1-85EE-D8AB-81B7E785DB1A}"/>
                </a:ext>
              </a:extLst>
            </p:cNvPr>
            <p:cNvCxnSpPr>
              <a:endCxn id="35" idx="6"/>
            </p:cNvCxnSpPr>
            <p:nvPr/>
          </p:nvCxnSpPr>
          <p:spPr>
            <a:xfrm>
              <a:off x="4973037" y="1560513"/>
              <a:ext cx="876300" cy="1587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necteur droit 51">
              <a:extLst>
                <a:ext uri="{FF2B5EF4-FFF2-40B4-BE49-F238E27FC236}">
                  <a16:creationId xmlns:a16="http://schemas.microsoft.com/office/drawing/2014/main" id="{A82BEFE2-C08D-D496-FD4D-BD5AEF92C815}"/>
                </a:ext>
              </a:extLst>
            </p:cNvPr>
            <p:cNvCxnSpPr/>
            <p:nvPr/>
          </p:nvCxnSpPr>
          <p:spPr>
            <a:xfrm flipV="1">
              <a:off x="5411187" y="1570038"/>
              <a:ext cx="0" cy="36195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0" name="Rectangle à coins arrondis 139">
            <a:extLst>
              <a:ext uri="{FF2B5EF4-FFF2-40B4-BE49-F238E27FC236}">
                <a16:creationId xmlns:a16="http://schemas.microsoft.com/office/drawing/2014/main" id="{49817EE4-7393-7F51-B2BD-8649728FD27A}"/>
              </a:ext>
            </a:extLst>
          </p:cNvPr>
          <p:cNvSpPr/>
          <p:nvPr/>
        </p:nvSpPr>
        <p:spPr>
          <a:xfrm>
            <a:off x="3051175" y="987425"/>
            <a:ext cx="1076325" cy="1143000"/>
          </a:xfrm>
          <a:prstGeom prst="roundRect">
            <a:avLst/>
          </a:prstGeom>
          <a:noFill/>
          <a:ln w="635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41" name="Rectangle à coins arrondis 140">
            <a:extLst>
              <a:ext uri="{FF2B5EF4-FFF2-40B4-BE49-F238E27FC236}">
                <a16:creationId xmlns:a16="http://schemas.microsoft.com/office/drawing/2014/main" id="{E27A2D59-7246-B2A7-113F-2661C8825AC3}"/>
              </a:ext>
            </a:extLst>
          </p:cNvPr>
          <p:cNvSpPr/>
          <p:nvPr/>
        </p:nvSpPr>
        <p:spPr>
          <a:xfrm>
            <a:off x="5522913" y="4953000"/>
            <a:ext cx="1928812" cy="852488"/>
          </a:xfrm>
          <a:prstGeom prst="roundRect">
            <a:avLst/>
          </a:prstGeom>
          <a:noFill/>
          <a:ln w="635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44" name="Connecteur droit 143">
            <a:extLst>
              <a:ext uri="{FF2B5EF4-FFF2-40B4-BE49-F238E27FC236}">
                <a16:creationId xmlns:a16="http://schemas.microsoft.com/office/drawing/2014/main" id="{91E91033-3C3E-118A-CE63-1A2C7CCC5B26}"/>
              </a:ext>
            </a:extLst>
          </p:cNvPr>
          <p:cNvCxnSpPr/>
          <p:nvPr/>
        </p:nvCxnSpPr>
        <p:spPr>
          <a:xfrm flipH="1">
            <a:off x="1192213" y="1570038"/>
            <a:ext cx="1368425" cy="2159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necteur droit 144">
            <a:extLst>
              <a:ext uri="{FF2B5EF4-FFF2-40B4-BE49-F238E27FC236}">
                <a16:creationId xmlns:a16="http://schemas.microsoft.com/office/drawing/2014/main" id="{AF38DB09-A81B-7A41-DE60-D6B4960B3865}"/>
              </a:ext>
            </a:extLst>
          </p:cNvPr>
          <p:cNvCxnSpPr>
            <a:stCxn id="35" idx="3"/>
          </p:cNvCxnSpPr>
          <p:nvPr/>
        </p:nvCxnSpPr>
        <p:spPr>
          <a:xfrm flipH="1">
            <a:off x="2619375" y="1912938"/>
            <a:ext cx="889000" cy="1816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Connecteur droit 146">
            <a:extLst>
              <a:ext uri="{FF2B5EF4-FFF2-40B4-BE49-F238E27FC236}">
                <a16:creationId xmlns:a16="http://schemas.microsoft.com/office/drawing/2014/main" id="{3DBB9B9A-DB57-3FB1-FA32-06B2A182847B}"/>
              </a:ext>
            </a:extLst>
          </p:cNvPr>
          <p:cNvCxnSpPr/>
          <p:nvPr/>
        </p:nvCxnSpPr>
        <p:spPr>
          <a:xfrm>
            <a:off x="3733800" y="1562100"/>
            <a:ext cx="228600" cy="1644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Connecteur droit 148">
            <a:extLst>
              <a:ext uri="{FF2B5EF4-FFF2-40B4-BE49-F238E27FC236}">
                <a16:creationId xmlns:a16="http://schemas.microsoft.com/office/drawing/2014/main" id="{0E3541EF-92B7-E600-E236-682DCCDABD57}"/>
              </a:ext>
            </a:extLst>
          </p:cNvPr>
          <p:cNvCxnSpPr/>
          <p:nvPr/>
        </p:nvCxnSpPr>
        <p:spPr>
          <a:xfrm>
            <a:off x="4114800" y="1104900"/>
            <a:ext cx="369888" cy="2670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necteur droit 151">
            <a:extLst>
              <a:ext uri="{FF2B5EF4-FFF2-40B4-BE49-F238E27FC236}">
                <a16:creationId xmlns:a16="http://schemas.microsoft.com/office/drawing/2014/main" id="{7BC6DDB3-7E95-2696-4CC8-608AD785BC85}"/>
              </a:ext>
            </a:extLst>
          </p:cNvPr>
          <p:cNvCxnSpPr/>
          <p:nvPr/>
        </p:nvCxnSpPr>
        <p:spPr>
          <a:xfrm flipH="1">
            <a:off x="4926013" y="1700213"/>
            <a:ext cx="328612" cy="2481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necteur droit 154">
            <a:extLst>
              <a:ext uri="{FF2B5EF4-FFF2-40B4-BE49-F238E27FC236}">
                <a16:creationId xmlns:a16="http://schemas.microsoft.com/office/drawing/2014/main" id="{46AFE8BA-81BE-33BA-021F-F2551C0177C4}"/>
              </a:ext>
            </a:extLst>
          </p:cNvPr>
          <p:cNvCxnSpPr/>
          <p:nvPr/>
        </p:nvCxnSpPr>
        <p:spPr>
          <a:xfrm>
            <a:off x="3810000" y="1304925"/>
            <a:ext cx="152400" cy="19018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Connecteur droit 157">
            <a:extLst>
              <a:ext uri="{FF2B5EF4-FFF2-40B4-BE49-F238E27FC236}">
                <a16:creationId xmlns:a16="http://schemas.microsoft.com/office/drawing/2014/main" id="{98F15FC2-7F8D-9747-C83A-3151FB76B4B5}"/>
              </a:ext>
            </a:extLst>
          </p:cNvPr>
          <p:cNvCxnSpPr/>
          <p:nvPr/>
        </p:nvCxnSpPr>
        <p:spPr>
          <a:xfrm>
            <a:off x="3733800" y="1816100"/>
            <a:ext cx="228600" cy="139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160">
            <a:extLst>
              <a:ext uri="{FF2B5EF4-FFF2-40B4-BE49-F238E27FC236}">
                <a16:creationId xmlns:a16="http://schemas.microsoft.com/office/drawing/2014/main" id="{271EB016-24A7-2C42-BAE9-E06F089395E4}"/>
              </a:ext>
            </a:extLst>
          </p:cNvPr>
          <p:cNvCxnSpPr/>
          <p:nvPr/>
        </p:nvCxnSpPr>
        <p:spPr>
          <a:xfrm flipH="1">
            <a:off x="4926013" y="1676400"/>
            <a:ext cx="712787" cy="25050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162">
            <a:extLst>
              <a:ext uri="{FF2B5EF4-FFF2-40B4-BE49-F238E27FC236}">
                <a16:creationId xmlns:a16="http://schemas.microsoft.com/office/drawing/2014/main" id="{941A7A69-C3CC-8DE8-E7BE-FFE625E60D5E}"/>
              </a:ext>
            </a:extLst>
          </p:cNvPr>
          <p:cNvCxnSpPr/>
          <p:nvPr/>
        </p:nvCxnSpPr>
        <p:spPr>
          <a:xfrm flipH="1">
            <a:off x="4926013" y="1377950"/>
            <a:ext cx="227012" cy="2803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eur droit 165">
            <a:extLst>
              <a:ext uri="{FF2B5EF4-FFF2-40B4-BE49-F238E27FC236}">
                <a16:creationId xmlns:a16="http://schemas.microsoft.com/office/drawing/2014/main" id="{F15DBE43-A825-660E-622A-28B6B889AE7C}"/>
              </a:ext>
            </a:extLst>
          </p:cNvPr>
          <p:cNvCxnSpPr/>
          <p:nvPr/>
        </p:nvCxnSpPr>
        <p:spPr>
          <a:xfrm flipH="1">
            <a:off x="4497388" y="1903413"/>
            <a:ext cx="217487" cy="18716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Connecteur droit 166">
            <a:extLst>
              <a:ext uri="{FF2B5EF4-FFF2-40B4-BE49-F238E27FC236}">
                <a16:creationId xmlns:a16="http://schemas.microsoft.com/office/drawing/2014/main" id="{9CEE1B16-0F7C-9EB9-1539-3029A9F7C8CF}"/>
              </a:ext>
            </a:extLst>
          </p:cNvPr>
          <p:cNvCxnSpPr/>
          <p:nvPr/>
        </p:nvCxnSpPr>
        <p:spPr>
          <a:xfrm flipH="1">
            <a:off x="4497388" y="1755775"/>
            <a:ext cx="155575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necteur droit 167">
            <a:extLst>
              <a:ext uri="{FF2B5EF4-FFF2-40B4-BE49-F238E27FC236}">
                <a16:creationId xmlns:a16="http://schemas.microsoft.com/office/drawing/2014/main" id="{41B37CE1-4892-6905-2D27-184F2863BC86}"/>
              </a:ext>
            </a:extLst>
          </p:cNvPr>
          <p:cNvCxnSpPr/>
          <p:nvPr/>
        </p:nvCxnSpPr>
        <p:spPr>
          <a:xfrm flipH="1">
            <a:off x="4491038" y="1636713"/>
            <a:ext cx="85725" cy="2119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necteur droit 168">
            <a:extLst>
              <a:ext uri="{FF2B5EF4-FFF2-40B4-BE49-F238E27FC236}">
                <a16:creationId xmlns:a16="http://schemas.microsoft.com/office/drawing/2014/main" id="{85828F2E-8F73-920D-6501-204BE38B4561}"/>
              </a:ext>
            </a:extLst>
          </p:cNvPr>
          <p:cNvCxnSpPr/>
          <p:nvPr/>
        </p:nvCxnSpPr>
        <p:spPr>
          <a:xfrm>
            <a:off x="4495800" y="1514475"/>
            <a:ext cx="1588" cy="22336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cteur droit 169">
            <a:extLst>
              <a:ext uri="{FF2B5EF4-FFF2-40B4-BE49-F238E27FC236}">
                <a16:creationId xmlns:a16="http://schemas.microsoft.com/office/drawing/2014/main" id="{9BC1D911-61DD-94CB-71C0-6BBF60E39BD2}"/>
              </a:ext>
            </a:extLst>
          </p:cNvPr>
          <p:cNvCxnSpPr/>
          <p:nvPr/>
        </p:nvCxnSpPr>
        <p:spPr>
          <a:xfrm>
            <a:off x="4387850" y="1371600"/>
            <a:ext cx="109538" cy="2403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necteur droit 170">
            <a:extLst>
              <a:ext uri="{FF2B5EF4-FFF2-40B4-BE49-F238E27FC236}">
                <a16:creationId xmlns:a16="http://schemas.microsoft.com/office/drawing/2014/main" id="{0611E16E-0C4E-3979-7C09-959195FB8BBE}"/>
              </a:ext>
            </a:extLst>
          </p:cNvPr>
          <p:cNvCxnSpPr/>
          <p:nvPr/>
        </p:nvCxnSpPr>
        <p:spPr>
          <a:xfrm>
            <a:off x="4284663" y="1254125"/>
            <a:ext cx="206375" cy="2520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Connecteur droit 183">
            <a:extLst>
              <a:ext uri="{FF2B5EF4-FFF2-40B4-BE49-F238E27FC236}">
                <a16:creationId xmlns:a16="http://schemas.microsoft.com/office/drawing/2014/main" id="{21024870-0D88-DD8F-C686-D2360B25D40C}"/>
              </a:ext>
            </a:extLst>
          </p:cNvPr>
          <p:cNvCxnSpPr/>
          <p:nvPr/>
        </p:nvCxnSpPr>
        <p:spPr>
          <a:xfrm flipH="1">
            <a:off x="4497388" y="1997075"/>
            <a:ext cx="303212" cy="177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Connecteur droit 192">
            <a:extLst>
              <a:ext uri="{FF2B5EF4-FFF2-40B4-BE49-F238E27FC236}">
                <a16:creationId xmlns:a16="http://schemas.microsoft.com/office/drawing/2014/main" id="{F130AC77-3299-EFDC-0FD4-089487097F21}"/>
              </a:ext>
            </a:extLst>
          </p:cNvPr>
          <p:cNvCxnSpPr/>
          <p:nvPr/>
        </p:nvCxnSpPr>
        <p:spPr>
          <a:xfrm>
            <a:off x="1677988" y="3068638"/>
            <a:ext cx="0" cy="38052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Connecteur droit 193">
            <a:extLst>
              <a:ext uri="{FF2B5EF4-FFF2-40B4-BE49-F238E27FC236}">
                <a16:creationId xmlns:a16="http://schemas.microsoft.com/office/drawing/2014/main" id="{6F0814B0-57E3-FB7F-3500-A90DDF3A4F9E}"/>
              </a:ext>
            </a:extLst>
          </p:cNvPr>
          <p:cNvCxnSpPr/>
          <p:nvPr/>
        </p:nvCxnSpPr>
        <p:spPr>
          <a:xfrm>
            <a:off x="3654425" y="3068638"/>
            <a:ext cx="15875" cy="378936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Connecteur droit 194">
            <a:extLst>
              <a:ext uri="{FF2B5EF4-FFF2-40B4-BE49-F238E27FC236}">
                <a16:creationId xmlns:a16="http://schemas.microsoft.com/office/drawing/2014/main" id="{9974D158-C91F-78EB-3F03-5662CD7D66F5}"/>
              </a:ext>
            </a:extLst>
          </p:cNvPr>
          <p:cNvCxnSpPr/>
          <p:nvPr/>
        </p:nvCxnSpPr>
        <p:spPr>
          <a:xfrm>
            <a:off x="5826125" y="3068638"/>
            <a:ext cx="0" cy="38052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Connecteur droit 200">
            <a:extLst>
              <a:ext uri="{FF2B5EF4-FFF2-40B4-BE49-F238E27FC236}">
                <a16:creationId xmlns:a16="http://schemas.microsoft.com/office/drawing/2014/main" id="{6FC5AFD9-B0D6-9DEE-DB54-68B2DC2D4118}"/>
              </a:ext>
            </a:extLst>
          </p:cNvPr>
          <p:cNvCxnSpPr/>
          <p:nvPr/>
        </p:nvCxnSpPr>
        <p:spPr>
          <a:xfrm>
            <a:off x="0" y="3068638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Connecteur droit 203">
            <a:extLst>
              <a:ext uri="{FF2B5EF4-FFF2-40B4-BE49-F238E27FC236}">
                <a16:creationId xmlns:a16="http://schemas.microsoft.com/office/drawing/2014/main" id="{C1E1B9F7-43C6-BA61-DD6B-487A003C3C20}"/>
              </a:ext>
            </a:extLst>
          </p:cNvPr>
          <p:cNvCxnSpPr/>
          <p:nvPr/>
        </p:nvCxnSpPr>
        <p:spPr>
          <a:xfrm>
            <a:off x="0" y="4876800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ZoneTexte 61">
            <a:extLst>
              <a:ext uri="{FF2B5EF4-FFF2-40B4-BE49-F238E27FC236}">
                <a16:creationId xmlns:a16="http://schemas.microsoft.com/office/drawing/2014/main" id="{B748D54F-FFB8-4100-1091-499CAA683B56}"/>
              </a:ext>
            </a:extLst>
          </p:cNvPr>
          <p:cNvSpPr txBox="1"/>
          <p:nvPr/>
        </p:nvSpPr>
        <p:spPr>
          <a:xfrm>
            <a:off x="76200" y="3667125"/>
            <a:ext cx="15240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COMPÉTENCE GÉNÉRALE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952AB6AE-2A2A-A62F-D814-CE1B1791D558}"/>
              </a:ext>
            </a:extLst>
          </p:cNvPr>
          <p:cNvSpPr txBox="1"/>
          <p:nvPr/>
        </p:nvSpPr>
        <p:spPr>
          <a:xfrm>
            <a:off x="1684338" y="3667125"/>
            <a:ext cx="1970087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COMPÉTENCE COMMUNICATIVE</a:t>
            </a: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3869E79E-E4F4-919A-3CE9-8E4D54F0B0CB}"/>
              </a:ext>
            </a:extLst>
          </p:cNvPr>
          <p:cNvSpPr txBox="1"/>
          <p:nvPr/>
        </p:nvSpPr>
        <p:spPr>
          <a:xfrm>
            <a:off x="3665538" y="3252788"/>
            <a:ext cx="15303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LINGUISTIQUE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3CD8212E-1659-16F7-B759-076E6903B1C5}"/>
              </a:ext>
            </a:extLst>
          </p:cNvPr>
          <p:cNvSpPr txBox="1"/>
          <p:nvPr/>
        </p:nvSpPr>
        <p:spPr>
          <a:xfrm>
            <a:off x="3665538" y="3756025"/>
            <a:ext cx="212090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SOCIOLINGUISTIQUE</a:t>
            </a:r>
          </a:p>
        </p:txBody>
      </p:sp>
      <p:sp>
        <p:nvSpPr>
          <p:cNvPr id="66" name="ZoneTexte 65">
            <a:extLst>
              <a:ext uri="{FF2B5EF4-FFF2-40B4-BE49-F238E27FC236}">
                <a16:creationId xmlns:a16="http://schemas.microsoft.com/office/drawing/2014/main" id="{3CA23DE3-8847-1E16-7DBD-D73121C95890}"/>
              </a:ext>
            </a:extLst>
          </p:cNvPr>
          <p:cNvSpPr txBox="1"/>
          <p:nvPr/>
        </p:nvSpPr>
        <p:spPr>
          <a:xfrm>
            <a:off x="3665538" y="4181475"/>
            <a:ext cx="160337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PRAGMATIQUE</a:t>
            </a:r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3019EF11-FBAB-8BD0-6C2E-04469DB00E20}"/>
              </a:ext>
            </a:extLst>
          </p:cNvPr>
          <p:cNvSpPr txBox="1"/>
          <p:nvPr/>
        </p:nvSpPr>
        <p:spPr>
          <a:xfrm>
            <a:off x="5845175" y="3068638"/>
            <a:ext cx="282257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ORTHOGRAPHE/ORTHOÉPIE</a:t>
            </a:r>
          </a:p>
        </p:txBody>
      </p:sp>
      <p:sp>
        <p:nvSpPr>
          <p:cNvPr id="68" name="ZoneTexte 67">
            <a:extLst>
              <a:ext uri="{FF2B5EF4-FFF2-40B4-BE49-F238E27FC236}">
                <a16:creationId xmlns:a16="http://schemas.microsoft.com/office/drawing/2014/main" id="{44F9DD03-CC33-883A-C9CF-C838213E9742}"/>
              </a:ext>
            </a:extLst>
          </p:cNvPr>
          <p:cNvSpPr txBox="1"/>
          <p:nvPr/>
        </p:nvSpPr>
        <p:spPr>
          <a:xfrm>
            <a:off x="5845175" y="3252788"/>
            <a:ext cx="197008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MORPHO-SYNTAXE</a:t>
            </a: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F12CFDA3-167C-CDB6-EAA2-8B4BE7F2DECA}"/>
              </a:ext>
            </a:extLst>
          </p:cNvPr>
          <p:cNvSpPr txBox="1"/>
          <p:nvPr/>
        </p:nvSpPr>
        <p:spPr>
          <a:xfrm>
            <a:off x="5845175" y="3438525"/>
            <a:ext cx="220027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LEXICO-SÉMANTIQUE</a:t>
            </a:r>
          </a:p>
        </p:txBody>
      </p:sp>
      <p:sp>
        <p:nvSpPr>
          <p:cNvPr id="70" name="ZoneTexte 69">
            <a:extLst>
              <a:ext uri="{FF2B5EF4-FFF2-40B4-BE49-F238E27FC236}">
                <a16:creationId xmlns:a16="http://schemas.microsoft.com/office/drawing/2014/main" id="{A7E640AE-5617-181F-CE25-A362736DAC99}"/>
              </a:ext>
            </a:extLst>
          </p:cNvPr>
          <p:cNvSpPr txBox="1"/>
          <p:nvPr/>
        </p:nvSpPr>
        <p:spPr>
          <a:xfrm>
            <a:off x="5845175" y="3748088"/>
            <a:ext cx="11255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SPEAKING</a:t>
            </a:r>
          </a:p>
        </p:txBody>
      </p:sp>
      <p:sp>
        <p:nvSpPr>
          <p:cNvPr id="71" name="ZoneTexte 70">
            <a:extLst>
              <a:ext uri="{FF2B5EF4-FFF2-40B4-BE49-F238E27FC236}">
                <a16:creationId xmlns:a16="http://schemas.microsoft.com/office/drawing/2014/main" id="{E512E3FE-CD21-7E3E-1D0A-E15D5D969F5D}"/>
              </a:ext>
            </a:extLst>
          </p:cNvPr>
          <p:cNvSpPr txBox="1"/>
          <p:nvPr/>
        </p:nvSpPr>
        <p:spPr>
          <a:xfrm>
            <a:off x="5845175" y="4278313"/>
            <a:ext cx="240030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COHÉRENCE-COHÉSION</a:t>
            </a:r>
          </a:p>
        </p:txBody>
      </p:sp>
      <p:sp>
        <p:nvSpPr>
          <p:cNvPr id="72" name="ZoneTexte 71">
            <a:extLst>
              <a:ext uri="{FF2B5EF4-FFF2-40B4-BE49-F238E27FC236}">
                <a16:creationId xmlns:a16="http://schemas.microsoft.com/office/drawing/2014/main" id="{BA67C06D-FA8C-CD5B-30F9-84034CDDA783}"/>
              </a:ext>
            </a:extLst>
          </p:cNvPr>
          <p:cNvSpPr txBox="1"/>
          <p:nvPr/>
        </p:nvSpPr>
        <p:spPr>
          <a:xfrm>
            <a:off x="5845175" y="4105275"/>
            <a:ext cx="12922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FONCTIONS</a:t>
            </a:r>
          </a:p>
        </p:txBody>
      </p:sp>
      <p:sp>
        <p:nvSpPr>
          <p:cNvPr id="73" name="Rectangle à coins arrondis 72">
            <a:extLst>
              <a:ext uri="{FF2B5EF4-FFF2-40B4-BE49-F238E27FC236}">
                <a16:creationId xmlns:a16="http://schemas.microsoft.com/office/drawing/2014/main" id="{C2936DE8-9CD8-20EE-2967-942A60950AB9}"/>
              </a:ext>
            </a:extLst>
          </p:cNvPr>
          <p:cNvSpPr/>
          <p:nvPr/>
        </p:nvSpPr>
        <p:spPr>
          <a:xfrm>
            <a:off x="3508375" y="2982913"/>
            <a:ext cx="5222875" cy="852487"/>
          </a:xfrm>
          <a:prstGeom prst="roundRect">
            <a:avLst/>
          </a:prstGeom>
          <a:noFill/>
          <a:ln w="635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336" name="Titre 1">
            <a:extLst>
              <a:ext uri="{FF2B5EF4-FFF2-40B4-BE49-F238E27FC236}">
                <a16:creationId xmlns:a16="http://schemas.microsoft.com/office/drawing/2014/main" id="{327052BB-B639-996B-7619-B99F4C9176AB}"/>
              </a:ext>
            </a:extLst>
          </p:cNvPr>
          <p:cNvSpPr txBox="1">
            <a:spLocks/>
          </p:cNvSpPr>
          <p:nvPr/>
        </p:nvSpPr>
        <p:spPr bwMode="auto">
          <a:xfrm>
            <a:off x="428625" y="0"/>
            <a:ext cx="822960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sz="4400">
                <a:solidFill>
                  <a:schemeClr val="accent1"/>
                </a:solidFill>
                <a:ea typeface="MS Mincho" panose="02020609040205080304" pitchFamily="49" charset="-128"/>
                <a:cs typeface="MS Mincho" panose="02020609040205080304" pitchFamily="49" charset="-128"/>
              </a:rPr>
              <a:t>Progression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ZoneTexte 119">
            <a:extLst>
              <a:ext uri="{FF2B5EF4-FFF2-40B4-BE49-F238E27FC236}">
                <a16:creationId xmlns:a16="http://schemas.microsoft.com/office/drawing/2014/main" id="{37D259C6-6C58-AB02-65B5-B046CE01A9B2}"/>
              </a:ext>
            </a:extLst>
          </p:cNvPr>
          <p:cNvSpPr txBox="1"/>
          <p:nvPr/>
        </p:nvSpPr>
        <p:spPr>
          <a:xfrm>
            <a:off x="1374775" y="3298825"/>
            <a:ext cx="9779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SAVOIRS</a:t>
            </a:r>
          </a:p>
        </p:txBody>
      </p:sp>
      <p:sp>
        <p:nvSpPr>
          <p:cNvPr id="121" name="ZoneTexte 120">
            <a:extLst>
              <a:ext uri="{FF2B5EF4-FFF2-40B4-BE49-F238E27FC236}">
                <a16:creationId xmlns:a16="http://schemas.microsoft.com/office/drawing/2014/main" id="{14B81076-B853-36BE-6A0C-821826C610DC}"/>
              </a:ext>
            </a:extLst>
          </p:cNvPr>
          <p:cNvSpPr txBox="1"/>
          <p:nvPr/>
        </p:nvSpPr>
        <p:spPr>
          <a:xfrm>
            <a:off x="1524000" y="3797300"/>
            <a:ext cx="14668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SAVOIR-FAIRE</a:t>
            </a:r>
          </a:p>
        </p:txBody>
      </p:sp>
      <p:sp>
        <p:nvSpPr>
          <p:cNvPr id="122" name="ZoneTexte 121">
            <a:extLst>
              <a:ext uri="{FF2B5EF4-FFF2-40B4-BE49-F238E27FC236}">
                <a16:creationId xmlns:a16="http://schemas.microsoft.com/office/drawing/2014/main" id="{E70FF985-0FA8-8660-63EE-7B72F7129BF6}"/>
              </a:ext>
            </a:extLst>
          </p:cNvPr>
          <p:cNvSpPr txBox="1"/>
          <p:nvPr/>
        </p:nvSpPr>
        <p:spPr>
          <a:xfrm>
            <a:off x="2881313" y="3470275"/>
            <a:ext cx="13906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SAVOIR ÊTRE</a:t>
            </a:r>
          </a:p>
        </p:txBody>
      </p:sp>
      <p:sp>
        <p:nvSpPr>
          <p:cNvPr id="123" name="ZoneTexte 122">
            <a:extLst>
              <a:ext uri="{FF2B5EF4-FFF2-40B4-BE49-F238E27FC236}">
                <a16:creationId xmlns:a16="http://schemas.microsoft.com/office/drawing/2014/main" id="{F9C19F83-29AB-6CEE-0095-A0F88BEA6E94}"/>
              </a:ext>
            </a:extLst>
          </p:cNvPr>
          <p:cNvSpPr txBox="1"/>
          <p:nvPr/>
        </p:nvSpPr>
        <p:spPr>
          <a:xfrm>
            <a:off x="2209800" y="4200525"/>
            <a:ext cx="206533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SAVOIR APPRENDRE</a:t>
            </a:r>
          </a:p>
        </p:txBody>
      </p:sp>
      <p:sp>
        <p:nvSpPr>
          <p:cNvPr id="53" name="Ellipse 52">
            <a:extLst>
              <a:ext uri="{FF2B5EF4-FFF2-40B4-BE49-F238E27FC236}">
                <a16:creationId xmlns:a16="http://schemas.microsoft.com/office/drawing/2014/main" id="{AC9A31CA-953C-65B5-8A5A-ECE5F88D5E17}"/>
              </a:ext>
            </a:extLst>
          </p:cNvPr>
          <p:cNvSpPr/>
          <p:nvPr/>
        </p:nvSpPr>
        <p:spPr>
          <a:xfrm rot="313337">
            <a:off x="846138" y="3098800"/>
            <a:ext cx="3962400" cy="1600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4" name="Rectangle à coins arrondis 53">
            <a:extLst>
              <a:ext uri="{FF2B5EF4-FFF2-40B4-BE49-F238E27FC236}">
                <a16:creationId xmlns:a16="http://schemas.microsoft.com/office/drawing/2014/main" id="{0EC1DF07-9DB9-B701-75F9-C734F72F2CC2}"/>
              </a:ext>
            </a:extLst>
          </p:cNvPr>
          <p:cNvSpPr/>
          <p:nvPr/>
        </p:nvSpPr>
        <p:spPr>
          <a:xfrm>
            <a:off x="762000" y="2990850"/>
            <a:ext cx="1928813" cy="854075"/>
          </a:xfrm>
          <a:prstGeom prst="roundRect">
            <a:avLst/>
          </a:prstGeom>
          <a:noFill/>
          <a:ln w="635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CBB730FE-AE4A-D13E-0814-3BF0307F1A02}"/>
              </a:ext>
            </a:extLst>
          </p:cNvPr>
          <p:cNvSpPr txBox="1"/>
          <p:nvPr/>
        </p:nvSpPr>
        <p:spPr>
          <a:xfrm>
            <a:off x="381000" y="1447800"/>
            <a:ext cx="788987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[ Sur quel types de compétence sont construits les programmes et les manuels ? ]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3C495D1-2C6F-D713-AAC5-1F3B818ACC4F}"/>
              </a:ext>
            </a:extLst>
          </p:cNvPr>
          <p:cNvSpPr txBox="1"/>
          <p:nvPr/>
        </p:nvSpPr>
        <p:spPr>
          <a:xfrm>
            <a:off x="6424613" y="3705225"/>
            <a:ext cx="103187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règles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6253A3A-CA48-23A9-11E0-B8A4FD8DBECF}"/>
              </a:ext>
            </a:extLst>
          </p:cNvPr>
          <p:cNvSpPr txBox="1"/>
          <p:nvPr/>
        </p:nvSpPr>
        <p:spPr>
          <a:xfrm>
            <a:off x="6424613" y="4060825"/>
            <a:ext cx="156368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paradigmes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43F1ED3-71A5-0E3A-CDE6-4B9907F542DC}"/>
              </a:ext>
            </a:extLst>
          </p:cNvPr>
          <p:cNvSpPr txBox="1"/>
          <p:nvPr/>
        </p:nvSpPr>
        <p:spPr>
          <a:xfrm>
            <a:off x="6424613" y="4416425"/>
            <a:ext cx="2208212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simple &gt; complexe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EAA8C41-81D5-B783-5B3E-F4186FF55CA2}"/>
              </a:ext>
            </a:extLst>
          </p:cNvPr>
          <p:cNvSpPr txBox="1"/>
          <p:nvPr/>
        </p:nvSpPr>
        <p:spPr>
          <a:xfrm>
            <a:off x="2913063" y="6111875"/>
            <a:ext cx="32591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[ Pourquoi utiliser un manuel ? ]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CA40249B-44E7-E62B-8FF5-A09749A9A132}"/>
              </a:ext>
            </a:extLst>
          </p:cNvPr>
          <p:cNvSpPr txBox="1"/>
          <p:nvPr/>
        </p:nvSpPr>
        <p:spPr>
          <a:xfrm>
            <a:off x="0" y="6486525"/>
            <a:ext cx="7429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8A6D0D05-2C81-4390-8D47-17F15AF0B07E}" type="slidenum">
              <a:rPr lang="fr-FR" altLang="fr-FR">
                <a:solidFill>
                  <a:srgbClr val="254061"/>
                </a:solidFill>
              </a:rPr>
              <a:pPr/>
              <a:t>12</a:t>
            </a:fld>
            <a:r>
              <a:rPr lang="fr-FR" altLang="fr-FR">
                <a:solidFill>
                  <a:srgbClr val="254061"/>
                </a:solidFill>
              </a:rPr>
              <a:t>/30</a:t>
            </a:r>
          </a:p>
        </p:txBody>
      </p:sp>
      <p:sp>
        <p:nvSpPr>
          <p:cNvPr id="13326" name="Titre 1">
            <a:extLst>
              <a:ext uri="{FF2B5EF4-FFF2-40B4-BE49-F238E27FC236}">
                <a16:creationId xmlns:a16="http://schemas.microsoft.com/office/drawing/2014/main" id="{03D9F3CA-DBFE-0A92-7F99-E86BCF33E3B4}"/>
              </a:ext>
            </a:extLst>
          </p:cNvPr>
          <p:cNvSpPr txBox="1">
            <a:spLocks/>
          </p:cNvSpPr>
          <p:nvPr/>
        </p:nvSpPr>
        <p:spPr bwMode="auto">
          <a:xfrm>
            <a:off x="428625" y="0"/>
            <a:ext cx="822960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sz="4400">
                <a:solidFill>
                  <a:schemeClr val="accent1"/>
                </a:solidFill>
                <a:ea typeface="MS Mincho" panose="02020609040205080304" pitchFamily="49" charset="-128"/>
                <a:cs typeface="MS Mincho" panose="02020609040205080304" pitchFamily="49" charset="-128"/>
              </a:rPr>
              <a:t>Progression</a:t>
            </a:r>
          </a:p>
        </p:txBody>
      </p:sp>
      <p:pic>
        <p:nvPicPr>
          <p:cNvPr id="62" name="Picture 2">
            <a:extLst>
              <a:ext uri="{FF2B5EF4-FFF2-40B4-BE49-F238E27FC236}">
                <a16:creationId xmlns:a16="http://schemas.microsoft.com/office/drawing/2014/main" id="{F6291B39-68B9-29E5-B486-245774C89E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8059" y="1958071"/>
            <a:ext cx="533400" cy="103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Rectangle à coins arrondis 65">
            <a:extLst>
              <a:ext uri="{FF2B5EF4-FFF2-40B4-BE49-F238E27FC236}">
                <a16:creationId xmlns:a16="http://schemas.microsoft.com/office/drawing/2014/main" id="{66C7B210-3632-EEBD-0383-1A88D8F01EEF}"/>
              </a:ext>
            </a:extLst>
          </p:cNvPr>
          <p:cNvSpPr/>
          <p:nvPr/>
        </p:nvSpPr>
        <p:spPr>
          <a:xfrm>
            <a:off x="6242050" y="3587750"/>
            <a:ext cx="2597150" cy="1365250"/>
          </a:xfrm>
          <a:prstGeom prst="roundRect">
            <a:avLst/>
          </a:prstGeom>
          <a:noFill/>
          <a:ln w="635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2" grpId="0"/>
      <p:bldP spid="3" grpId="0"/>
      <p:bldP spid="4" grpId="0"/>
      <p:bldP spid="6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9B0DCA1A-7267-6D77-0E94-EE9FDD59123A}"/>
              </a:ext>
            </a:extLst>
          </p:cNvPr>
          <p:cNvSpPr txBox="1"/>
          <p:nvPr/>
        </p:nvSpPr>
        <p:spPr>
          <a:xfrm>
            <a:off x="517525" y="3438525"/>
            <a:ext cx="2401888" cy="1200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Utilisation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 d’un manuel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=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a priori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mal nécessaire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BFB0A63-7A1C-BDC3-E7FD-7ACCFC470FD9}"/>
              </a:ext>
            </a:extLst>
          </p:cNvPr>
          <p:cNvSpPr txBox="1"/>
          <p:nvPr/>
        </p:nvSpPr>
        <p:spPr>
          <a:xfrm>
            <a:off x="3200400" y="3438525"/>
            <a:ext cx="1509713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UTILISATEURS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4D3E1F9-DE02-A852-E8A1-07273427B08E}"/>
              </a:ext>
            </a:extLst>
          </p:cNvPr>
          <p:cNvSpPr txBox="1"/>
          <p:nvPr/>
        </p:nvSpPr>
        <p:spPr>
          <a:xfrm>
            <a:off x="4876800" y="3089275"/>
            <a:ext cx="17716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ENSEIGNANT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29F228F-CD10-237F-280B-F457F3FA23AA}"/>
              </a:ext>
            </a:extLst>
          </p:cNvPr>
          <p:cNvSpPr txBox="1"/>
          <p:nvPr/>
        </p:nvSpPr>
        <p:spPr>
          <a:xfrm>
            <a:off x="4876800" y="3781425"/>
            <a:ext cx="1417638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ENSEIGNÉ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C3AE140-891F-15A9-270B-43FBBFB88E94}"/>
              </a:ext>
            </a:extLst>
          </p:cNvPr>
          <p:cNvSpPr txBox="1"/>
          <p:nvPr/>
        </p:nvSpPr>
        <p:spPr>
          <a:xfrm>
            <a:off x="4876800" y="1524000"/>
            <a:ext cx="381000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temps de préparation réduit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respect des directives/programmes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habitus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7DBFEF7-E04D-5FCC-69AA-9490DD10C963}"/>
              </a:ext>
            </a:extLst>
          </p:cNvPr>
          <p:cNvSpPr txBox="1"/>
          <p:nvPr/>
        </p:nvSpPr>
        <p:spPr>
          <a:xfrm>
            <a:off x="4876800" y="4953000"/>
            <a:ext cx="3930650" cy="1200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obsolescence des contenus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construits ≠ modèles déclarés (CECR)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public peu précis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attractivité mais caractère scolaire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5B59BA5-2020-4430-D87D-7BD04CEB8BB4}"/>
              </a:ext>
            </a:extLst>
          </p:cNvPr>
          <p:cNvSpPr txBox="1"/>
          <p:nvPr/>
        </p:nvSpPr>
        <p:spPr>
          <a:xfrm>
            <a:off x="0" y="6486525"/>
            <a:ext cx="635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0F698A0-A921-46E1-9D72-8BDB0DAD00D5}" type="slidenum">
              <a:rPr lang="fr-FR" altLang="fr-FR">
                <a:solidFill>
                  <a:srgbClr val="95B3D7"/>
                </a:solidFill>
              </a:rPr>
              <a:pPr/>
              <a:t>13</a:t>
            </a:fld>
            <a:r>
              <a:rPr lang="fr-FR" altLang="fr-FR">
                <a:solidFill>
                  <a:srgbClr val="95B3D7"/>
                </a:solidFill>
              </a:rPr>
              <a:t>/30</a:t>
            </a:r>
          </a:p>
        </p:txBody>
      </p:sp>
      <p:sp>
        <p:nvSpPr>
          <p:cNvPr id="14345" name="Titre 1">
            <a:extLst>
              <a:ext uri="{FF2B5EF4-FFF2-40B4-BE49-F238E27FC236}">
                <a16:creationId xmlns:a16="http://schemas.microsoft.com/office/drawing/2014/main" id="{1457F768-5B57-1237-8AD3-EFC0589A80BF}"/>
              </a:ext>
            </a:extLst>
          </p:cNvPr>
          <p:cNvSpPr txBox="1">
            <a:spLocks/>
          </p:cNvSpPr>
          <p:nvPr/>
        </p:nvSpPr>
        <p:spPr bwMode="auto">
          <a:xfrm>
            <a:off x="428625" y="0"/>
            <a:ext cx="822960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sz="4400">
                <a:solidFill>
                  <a:schemeClr val="accent1"/>
                </a:solidFill>
                <a:ea typeface="MS Mincho" panose="02020609040205080304" pitchFamily="49" charset="-128"/>
                <a:cs typeface="MS Mincho" panose="02020609040205080304" pitchFamily="49" charset="-128"/>
              </a:rPr>
              <a:t>Pédagogie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F8546BF9-D996-99E9-3779-AF3607140BCE}"/>
              </a:ext>
            </a:extLst>
          </p:cNvPr>
          <p:cNvSpPr/>
          <p:nvPr/>
        </p:nvSpPr>
        <p:spPr>
          <a:xfrm>
            <a:off x="1143000" y="3049588"/>
            <a:ext cx="2795588" cy="712787"/>
          </a:xfrm>
          <a:prstGeom prst="arc">
            <a:avLst>
              <a:gd name="adj1" fmla="val 1074435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60BCE8E0-60E9-C6A4-968C-EB29F39A98A5}"/>
              </a:ext>
            </a:extLst>
          </p:cNvPr>
          <p:cNvCxnSpPr/>
          <p:nvPr/>
        </p:nvCxnSpPr>
        <p:spPr>
          <a:xfrm>
            <a:off x="4953000" y="3621088"/>
            <a:ext cx="3581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3D860134-7342-4AA8-4C9F-504E39020A27}"/>
              </a:ext>
            </a:extLst>
          </p:cNvPr>
          <p:cNvPicPr/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897" t="2250" r="3524" b="3274"/>
          <a:stretch/>
        </p:blipFill>
        <p:spPr bwMode="auto">
          <a:xfrm>
            <a:off x="3733800" y="990600"/>
            <a:ext cx="5241890" cy="4182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3B55D7A9-7E7A-6A1D-52D5-E3AB8749B0A7}"/>
              </a:ext>
            </a:extLst>
          </p:cNvPr>
          <p:cNvSpPr txBox="1"/>
          <p:nvPr/>
        </p:nvSpPr>
        <p:spPr>
          <a:xfrm>
            <a:off x="1219200" y="3476625"/>
            <a:ext cx="266700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Mise en œuvre de processus cognitifs </a:t>
            </a:r>
            <a:b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</a:b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de bas niveau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635FD3E6-1293-EF45-2DA9-E6AD071E3F51}"/>
              </a:ext>
            </a:extLst>
          </p:cNvPr>
          <p:cNvSpPr/>
          <p:nvPr/>
        </p:nvSpPr>
        <p:spPr>
          <a:xfrm>
            <a:off x="4678363" y="1981200"/>
            <a:ext cx="3352800" cy="33528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B98C5AE-A274-3238-0EC2-165E664D5B27}"/>
              </a:ext>
            </a:extLst>
          </p:cNvPr>
          <p:cNvSpPr txBox="1"/>
          <p:nvPr/>
        </p:nvSpPr>
        <p:spPr>
          <a:xfrm>
            <a:off x="1892300" y="5734050"/>
            <a:ext cx="5300663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[ Peut rendre l’utilisation des manuels + motivante ? ]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281850D-53F7-833B-5A4C-848C165538AF}"/>
              </a:ext>
            </a:extLst>
          </p:cNvPr>
          <p:cNvSpPr txBox="1"/>
          <p:nvPr/>
        </p:nvSpPr>
        <p:spPr>
          <a:xfrm>
            <a:off x="0" y="6486525"/>
            <a:ext cx="635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849F1D9-B716-41F9-A733-E2B2B56A2C9E}" type="slidenum">
              <a:rPr lang="fr-FR" altLang="fr-FR">
                <a:solidFill>
                  <a:srgbClr val="95B3D7"/>
                </a:solidFill>
              </a:rPr>
              <a:pPr/>
              <a:t>14</a:t>
            </a:fld>
            <a:r>
              <a:rPr lang="fr-FR" altLang="fr-FR">
                <a:solidFill>
                  <a:srgbClr val="95B3D7"/>
                </a:solidFill>
              </a:rPr>
              <a:t>/30</a:t>
            </a:r>
          </a:p>
        </p:txBody>
      </p:sp>
      <p:sp>
        <p:nvSpPr>
          <p:cNvPr id="15367" name="Titre 1">
            <a:extLst>
              <a:ext uri="{FF2B5EF4-FFF2-40B4-BE49-F238E27FC236}">
                <a16:creationId xmlns:a16="http://schemas.microsoft.com/office/drawing/2014/main" id="{1403BC97-1095-4A70-4AD6-5C9938633EFD}"/>
              </a:ext>
            </a:extLst>
          </p:cNvPr>
          <p:cNvSpPr txBox="1">
            <a:spLocks/>
          </p:cNvSpPr>
          <p:nvPr/>
        </p:nvSpPr>
        <p:spPr bwMode="auto">
          <a:xfrm>
            <a:off x="428625" y="0"/>
            <a:ext cx="822960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sz="4400">
                <a:solidFill>
                  <a:schemeClr val="accent1"/>
                </a:solidFill>
                <a:ea typeface="MS Mincho" panose="02020609040205080304" pitchFamily="49" charset="-128"/>
                <a:cs typeface="MS Mincho" panose="02020609040205080304" pitchFamily="49" charset="-128"/>
              </a:rPr>
              <a:t>Pédagogie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A2DDD93-79DF-A953-DDF8-A05ECDE3C2F5}"/>
              </a:ext>
            </a:extLst>
          </p:cNvPr>
          <p:cNvSpPr txBox="1"/>
          <p:nvPr/>
        </p:nvSpPr>
        <p:spPr>
          <a:xfrm>
            <a:off x="5562600" y="6494463"/>
            <a:ext cx="355758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Bloom (1956) &amp; Anderson (2001)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896074E-9B21-1EC6-61A0-92A04306DBFB}"/>
              </a:ext>
            </a:extLst>
          </p:cNvPr>
          <p:cNvSpPr txBox="1"/>
          <p:nvPr/>
        </p:nvSpPr>
        <p:spPr>
          <a:xfrm>
            <a:off x="604838" y="5324475"/>
            <a:ext cx="795020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État dynamique qui a ses origines dans les perceptions qu'un élève a de lui-même et de son environnement et qui l'incite à choisir une activité, à s'y engager et à persévérer dans son accomplissement afin d'atteindre un but.</a:t>
            </a:r>
          </a:p>
        </p:txBody>
      </p:sp>
      <p:pic>
        <p:nvPicPr>
          <p:cNvPr id="1031" name="Picture 7" descr="http://www.montampon.fr/images/carte_de_fidelite_cible.jpg">
            <a:extLst>
              <a:ext uri="{FF2B5EF4-FFF2-40B4-BE49-F238E27FC236}">
                <a16:creationId xmlns:a16="http://schemas.microsoft.com/office/drawing/2014/main" id="{F4317FDB-B9C6-43B6-8ED8-0FD060D91B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311246"/>
            <a:ext cx="3009900" cy="1314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8" name="Picture 9" descr="http://www.mobilesport.ch/wp-content/uploads/2013/07/L_D2_VS_C_T1.png">
            <a:extLst>
              <a:ext uri="{FF2B5EF4-FFF2-40B4-BE49-F238E27FC236}">
                <a16:creationId xmlns:a16="http://schemas.microsoft.com/office/drawing/2014/main" id="{55D8B4C4-6075-6E61-DD82-C17731B390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3400" y="2830513"/>
            <a:ext cx="5553075" cy="241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rc 6">
            <a:extLst>
              <a:ext uri="{FF2B5EF4-FFF2-40B4-BE49-F238E27FC236}">
                <a16:creationId xmlns:a16="http://schemas.microsoft.com/office/drawing/2014/main" id="{04040378-9CD6-75B4-5FE8-72DF20B167F7}"/>
              </a:ext>
            </a:extLst>
          </p:cNvPr>
          <p:cNvSpPr/>
          <p:nvPr/>
        </p:nvSpPr>
        <p:spPr>
          <a:xfrm flipH="1">
            <a:off x="2590800" y="2290763"/>
            <a:ext cx="990600" cy="1057275"/>
          </a:xfrm>
          <a:prstGeom prst="arc">
            <a:avLst>
              <a:gd name="adj1" fmla="val 9385235"/>
              <a:gd name="adj2" fmla="val 4726063"/>
            </a:avLst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D78B673-2FFB-18D0-B041-E1A5580275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6175" y="1684338"/>
            <a:ext cx="6127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"/>
            </a:pPr>
            <a:r>
              <a:rPr lang="fr-FR" altLang="fr-FR" b="1">
                <a:solidFill>
                  <a:srgbClr val="C00000"/>
                </a:solidFill>
              </a:rPr>
              <a:t>A</a:t>
            </a:r>
          </a:p>
          <a:p>
            <a:pPr>
              <a:buFont typeface="Wingdings" panose="05000000000000000000" pitchFamily="2" charset="2"/>
              <a:buChar char=""/>
            </a:pPr>
            <a:r>
              <a:rPr lang="fr-FR" altLang="fr-FR" b="1">
                <a:solidFill>
                  <a:srgbClr val="C00000"/>
                </a:solidFill>
              </a:rPr>
              <a:t>B</a:t>
            </a:r>
          </a:p>
          <a:p>
            <a:pPr>
              <a:buFont typeface="Wingdings" panose="05000000000000000000" pitchFamily="2" charset="2"/>
              <a:buChar char="¨"/>
            </a:pPr>
            <a:r>
              <a:rPr lang="fr-FR" altLang="fr-FR" b="1">
                <a:solidFill>
                  <a:srgbClr val="C00000"/>
                </a:solidFill>
              </a:rPr>
              <a:t>C</a:t>
            </a:r>
          </a:p>
        </p:txBody>
      </p:sp>
      <p:pic>
        <p:nvPicPr>
          <p:cNvPr id="1035" name="Picture 11" descr="http://coreight.com/sites/default/files/persister.jpg">
            <a:extLst>
              <a:ext uri="{FF2B5EF4-FFF2-40B4-BE49-F238E27FC236}">
                <a16:creationId xmlns:a16="http://schemas.microsoft.com/office/drawing/2014/main" id="{AB2216F5-684E-4B9C-C86D-7149D61E88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600200"/>
            <a:ext cx="2286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http://cdn.flaticon.com/png/256/14030.png">
            <a:extLst>
              <a:ext uri="{FF2B5EF4-FFF2-40B4-BE49-F238E27FC236}">
                <a16:creationId xmlns:a16="http://schemas.microsoft.com/office/drawing/2014/main" id="{9DAE33E2-AA93-2691-DC85-44B1C37B3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4744" y="2440152"/>
            <a:ext cx="758825" cy="75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>
            <a:extLst>
              <a:ext uri="{FF2B5EF4-FFF2-40B4-BE49-F238E27FC236}">
                <a16:creationId xmlns:a16="http://schemas.microsoft.com/office/drawing/2014/main" id="{71E83F61-E9DA-DF03-1103-99CD510D51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019" y="1960116"/>
            <a:ext cx="1857375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ZoneTexte 20">
            <a:extLst>
              <a:ext uri="{FF2B5EF4-FFF2-40B4-BE49-F238E27FC236}">
                <a16:creationId xmlns:a16="http://schemas.microsoft.com/office/drawing/2014/main" id="{04A65D16-2D66-07A0-7F39-D0CEDE37017B}"/>
              </a:ext>
            </a:extLst>
          </p:cNvPr>
          <p:cNvSpPr txBox="1"/>
          <p:nvPr/>
        </p:nvSpPr>
        <p:spPr>
          <a:xfrm>
            <a:off x="0" y="6486525"/>
            <a:ext cx="635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88AF039E-97E9-40DA-9717-557D106B1947}" type="slidenum">
              <a:rPr lang="fr-FR" altLang="fr-FR">
                <a:solidFill>
                  <a:srgbClr val="95B3D7"/>
                </a:solidFill>
              </a:rPr>
              <a:pPr/>
              <a:t>15</a:t>
            </a:fld>
            <a:r>
              <a:rPr lang="fr-FR" altLang="fr-FR">
                <a:solidFill>
                  <a:srgbClr val="95B3D7"/>
                </a:solidFill>
              </a:rPr>
              <a:t>/30</a:t>
            </a:r>
          </a:p>
        </p:txBody>
      </p:sp>
      <p:sp>
        <p:nvSpPr>
          <p:cNvPr id="16395" name="Titre 1">
            <a:extLst>
              <a:ext uri="{FF2B5EF4-FFF2-40B4-BE49-F238E27FC236}">
                <a16:creationId xmlns:a16="http://schemas.microsoft.com/office/drawing/2014/main" id="{38EEF923-FBB8-396A-7E5D-F6CF3BB4C8EE}"/>
              </a:ext>
            </a:extLst>
          </p:cNvPr>
          <p:cNvSpPr txBox="1">
            <a:spLocks/>
          </p:cNvSpPr>
          <p:nvPr/>
        </p:nvSpPr>
        <p:spPr bwMode="auto">
          <a:xfrm>
            <a:off x="428625" y="0"/>
            <a:ext cx="822960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sz="4400">
                <a:solidFill>
                  <a:schemeClr val="accent1"/>
                </a:solidFill>
                <a:ea typeface="MS Mincho" panose="02020609040205080304" pitchFamily="49" charset="-128"/>
                <a:cs typeface="MS Mincho" panose="02020609040205080304" pitchFamily="49" charset="-128"/>
              </a:rPr>
              <a:t>Motivation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9B44B0B7-B70B-657C-D38E-B36BA81912C5}"/>
              </a:ext>
            </a:extLst>
          </p:cNvPr>
          <p:cNvSpPr txBox="1"/>
          <p:nvPr/>
        </p:nvSpPr>
        <p:spPr>
          <a:xfrm>
            <a:off x="7770813" y="6494463"/>
            <a:ext cx="137318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Viau (2003)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15C438F-2346-44D9-C00E-2B0EC3BF474E}"/>
              </a:ext>
            </a:extLst>
          </p:cNvPr>
          <p:cNvSpPr txBox="1"/>
          <p:nvPr/>
        </p:nvSpPr>
        <p:spPr>
          <a:xfrm>
            <a:off x="1905000" y="3276600"/>
            <a:ext cx="5618163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[ Comment rendre une tâche motivante ? ]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CF2ADCB-63D8-9531-6A46-8BA0A5E73C99}"/>
              </a:ext>
            </a:extLst>
          </p:cNvPr>
          <p:cNvSpPr txBox="1"/>
          <p:nvPr/>
        </p:nvSpPr>
        <p:spPr>
          <a:xfrm>
            <a:off x="0" y="6486525"/>
            <a:ext cx="635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49B02CDD-8BF6-48C1-B481-41FE98148A2E}" type="slidenum">
              <a:rPr lang="fr-FR" altLang="fr-FR">
                <a:solidFill>
                  <a:srgbClr val="95B3D7"/>
                </a:solidFill>
              </a:rPr>
              <a:pPr/>
              <a:t>16</a:t>
            </a:fld>
            <a:r>
              <a:rPr lang="fr-FR" altLang="fr-FR">
                <a:solidFill>
                  <a:srgbClr val="95B3D7"/>
                </a:solidFill>
              </a:rPr>
              <a:t>/30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8595095-742A-E086-51E7-9713AFB8AA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088004"/>
            <a:ext cx="106680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A59AABB-C4C9-B715-781F-EEA70FDAD063}"/>
              </a:ext>
            </a:extLst>
          </p:cNvPr>
          <p:cNvSpPr txBox="1"/>
          <p:nvPr/>
        </p:nvSpPr>
        <p:spPr>
          <a:xfrm>
            <a:off x="685800" y="3516313"/>
            <a:ext cx="99218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VALEUR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88B3E2F-2BDB-7686-713A-B90F7BDF1FE2}"/>
              </a:ext>
            </a:extLst>
          </p:cNvPr>
          <p:cNvSpPr txBox="1"/>
          <p:nvPr/>
        </p:nvSpPr>
        <p:spPr>
          <a:xfrm>
            <a:off x="1795463" y="2454275"/>
            <a:ext cx="98107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SOCIALE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0C09031-CD1A-872E-513E-9E2DBE28E4E4}"/>
              </a:ext>
            </a:extLst>
          </p:cNvPr>
          <p:cNvSpPr txBox="1"/>
          <p:nvPr/>
        </p:nvSpPr>
        <p:spPr>
          <a:xfrm>
            <a:off x="1828800" y="4354513"/>
            <a:ext cx="110966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SCOLAIRE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FF03436-1B37-8447-B12B-5520C767FE55}"/>
              </a:ext>
            </a:extLst>
          </p:cNvPr>
          <p:cNvSpPr txBox="1"/>
          <p:nvPr/>
        </p:nvSpPr>
        <p:spPr>
          <a:xfrm>
            <a:off x="3192463" y="1981200"/>
            <a:ext cx="326548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Intégration dans le </a:t>
            </a:r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groupe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 classe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FEAEE76-AB92-FA43-8848-512F0D365B7E}"/>
              </a:ext>
            </a:extLst>
          </p:cNvPr>
          <p:cNvSpPr txBox="1"/>
          <p:nvPr/>
        </p:nvSpPr>
        <p:spPr>
          <a:xfrm>
            <a:off x="3251200" y="4724400"/>
            <a:ext cx="202723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Envie de progresser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DDF8ACD-D5BB-5279-AE40-B999CC77F35E}"/>
              </a:ext>
            </a:extLst>
          </p:cNvPr>
          <p:cNvSpPr txBox="1"/>
          <p:nvPr/>
        </p:nvSpPr>
        <p:spPr>
          <a:xfrm>
            <a:off x="3251200" y="3994150"/>
            <a:ext cx="59372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Envie d’être reconnu (</a:t>
            </a:r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gratification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, bonne </a:t>
            </a:r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note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, </a:t>
            </a:r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diplôme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, etc.)</a:t>
            </a:r>
          </a:p>
        </p:txBody>
      </p:sp>
      <p:sp>
        <p:nvSpPr>
          <p:cNvPr id="18440" name="Titre 1">
            <a:extLst>
              <a:ext uri="{FF2B5EF4-FFF2-40B4-BE49-F238E27FC236}">
                <a16:creationId xmlns:a16="http://schemas.microsoft.com/office/drawing/2014/main" id="{F24E9190-5FF4-CD33-5B5F-B10E74036440}"/>
              </a:ext>
            </a:extLst>
          </p:cNvPr>
          <p:cNvSpPr txBox="1">
            <a:spLocks/>
          </p:cNvSpPr>
          <p:nvPr/>
        </p:nvSpPr>
        <p:spPr bwMode="auto">
          <a:xfrm>
            <a:off x="428625" y="0"/>
            <a:ext cx="822960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sz="4400">
                <a:solidFill>
                  <a:schemeClr val="accent1"/>
                </a:solidFill>
                <a:ea typeface="MS Mincho" panose="02020609040205080304" pitchFamily="49" charset="-128"/>
                <a:cs typeface="MS Mincho" panose="02020609040205080304" pitchFamily="49" charset="-128"/>
              </a:rPr>
              <a:t>Valeur de la tâche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4DB2DA3-CD28-8498-095F-8D454C44A9D1}"/>
              </a:ext>
            </a:extLst>
          </p:cNvPr>
          <p:cNvSpPr txBox="1"/>
          <p:nvPr/>
        </p:nvSpPr>
        <p:spPr>
          <a:xfrm>
            <a:off x="0" y="6486525"/>
            <a:ext cx="635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B7FED0F-8091-4520-A3CB-ED317BA4EB60}" type="slidenum">
              <a:rPr lang="fr-FR" altLang="fr-FR">
                <a:solidFill>
                  <a:srgbClr val="95B3D7"/>
                </a:solidFill>
              </a:rPr>
              <a:pPr/>
              <a:t>17</a:t>
            </a:fld>
            <a:r>
              <a:rPr lang="fr-FR" altLang="fr-FR">
                <a:solidFill>
                  <a:srgbClr val="95B3D7"/>
                </a:solidFill>
              </a:rPr>
              <a:t>/30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41CEA8A0-A3FE-AA1F-A25D-2B09954EAA8D}"/>
              </a:ext>
            </a:extLst>
          </p:cNvPr>
          <p:cNvCxnSpPr>
            <a:stCxn id="2" idx="3"/>
          </p:cNvCxnSpPr>
          <p:nvPr/>
        </p:nvCxnSpPr>
        <p:spPr>
          <a:xfrm>
            <a:off x="1677988" y="3702050"/>
            <a:ext cx="72374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4532D880-AB40-AFF9-AF92-9CFD97DC96AB}"/>
              </a:ext>
            </a:extLst>
          </p:cNvPr>
          <p:cNvCxnSpPr/>
          <p:nvPr/>
        </p:nvCxnSpPr>
        <p:spPr>
          <a:xfrm>
            <a:off x="3124200" y="4117975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>
            <a:extLst>
              <a:ext uri="{FF2B5EF4-FFF2-40B4-BE49-F238E27FC236}">
                <a16:creationId xmlns:a16="http://schemas.microsoft.com/office/drawing/2014/main" id="{D7003A61-EACE-0DEF-9ACA-CEBDA1AADF77}"/>
              </a:ext>
            </a:extLst>
          </p:cNvPr>
          <p:cNvSpPr txBox="1"/>
          <p:nvPr/>
        </p:nvSpPr>
        <p:spPr>
          <a:xfrm>
            <a:off x="3192463" y="2787650"/>
            <a:ext cx="1738312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Envie de devenir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8645EBED-D055-9308-A4D4-D69B95E79319}"/>
              </a:ext>
            </a:extLst>
          </p:cNvPr>
          <p:cNvCxnSpPr/>
          <p:nvPr/>
        </p:nvCxnSpPr>
        <p:spPr>
          <a:xfrm>
            <a:off x="3124200" y="2133600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6" name="ZoneTexte 11">
            <a:extLst>
              <a:ext uri="{FF2B5EF4-FFF2-40B4-BE49-F238E27FC236}">
                <a16:creationId xmlns:a16="http://schemas.microsoft.com/office/drawing/2014/main" id="{ED735BFC-9360-7E34-0A35-06EC709EE5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5943600"/>
            <a:ext cx="1227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>
                <a:solidFill>
                  <a:schemeClr val="accent1"/>
                </a:solidFill>
              </a:rPr>
              <a:t>COMÉNIUS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13E1CA2-E2EE-68F2-2759-A48C545BBF51}"/>
              </a:ext>
            </a:extLst>
          </p:cNvPr>
          <p:cNvSpPr txBox="1"/>
          <p:nvPr/>
        </p:nvSpPr>
        <p:spPr>
          <a:xfrm>
            <a:off x="762000" y="2579688"/>
            <a:ext cx="119380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CONSIGNE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F24E720-8BA7-8B8F-88B9-5917C944954F}"/>
              </a:ext>
            </a:extLst>
          </p:cNvPr>
          <p:cNvSpPr txBox="1"/>
          <p:nvPr/>
        </p:nvSpPr>
        <p:spPr>
          <a:xfrm>
            <a:off x="2092325" y="1752600"/>
            <a:ext cx="162877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FORMULATION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498613E-84F7-F41B-CBDA-15E3BA65F2CE}"/>
              </a:ext>
            </a:extLst>
          </p:cNvPr>
          <p:cNvSpPr txBox="1"/>
          <p:nvPr/>
        </p:nvSpPr>
        <p:spPr>
          <a:xfrm>
            <a:off x="2092325" y="3881438"/>
            <a:ext cx="96202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TERMES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3373E26-EDAE-FA2F-1E4B-32169D1D9F7B}"/>
              </a:ext>
            </a:extLst>
          </p:cNvPr>
          <p:cNvSpPr txBox="1"/>
          <p:nvPr/>
        </p:nvSpPr>
        <p:spPr>
          <a:xfrm>
            <a:off x="3430588" y="3175000"/>
            <a:ext cx="1128712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Objectifs :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2C8A6C4-B77A-3EE7-89AE-C664B9BC1EBA}"/>
              </a:ext>
            </a:extLst>
          </p:cNvPr>
          <p:cNvSpPr txBox="1"/>
          <p:nvPr/>
        </p:nvSpPr>
        <p:spPr>
          <a:xfrm>
            <a:off x="5045075" y="3168650"/>
            <a:ext cx="28797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réussite d’actions </a:t>
            </a:r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sociales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7F44956-6E61-52CE-D417-BE5DCCF91B7D}"/>
              </a:ext>
            </a:extLst>
          </p:cNvPr>
          <p:cNvSpPr txBox="1"/>
          <p:nvPr/>
        </p:nvSpPr>
        <p:spPr>
          <a:xfrm>
            <a:off x="3429000" y="3881438"/>
            <a:ext cx="1236663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Modalités :</a:t>
            </a:r>
          </a:p>
        </p:txBody>
      </p:sp>
      <p:sp>
        <p:nvSpPr>
          <p:cNvPr id="19464" name="Titre 1">
            <a:extLst>
              <a:ext uri="{FF2B5EF4-FFF2-40B4-BE49-F238E27FC236}">
                <a16:creationId xmlns:a16="http://schemas.microsoft.com/office/drawing/2014/main" id="{C277F63E-5060-5D1F-6E73-39C1E62D7BC7}"/>
              </a:ext>
            </a:extLst>
          </p:cNvPr>
          <p:cNvSpPr txBox="1">
            <a:spLocks/>
          </p:cNvSpPr>
          <p:nvPr/>
        </p:nvSpPr>
        <p:spPr bwMode="auto">
          <a:xfrm>
            <a:off x="428625" y="0"/>
            <a:ext cx="822960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sz="4400">
                <a:solidFill>
                  <a:schemeClr val="accent1"/>
                </a:solidFill>
                <a:ea typeface="MS Mincho" panose="02020609040205080304" pitchFamily="49" charset="-128"/>
                <a:cs typeface="MS Mincho" panose="02020609040205080304" pitchFamily="49" charset="-128"/>
              </a:rPr>
              <a:t>Contenus de la consigne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7DA41FB-4CF4-003C-878B-A49A02543239}"/>
              </a:ext>
            </a:extLst>
          </p:cNvPr>
          <p:cNvSpPr txBox="1"/>
          <p:nvPr/>
        </p:nvSpPr>
        <p:spPr>
          <a:xfrm>
            <a:off x="0" y="6486525"/>
            <a:ext cx="7429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AFFDDEE3-6677-46DA-ADA4-F38CDD2CB289}" type="slidenum">
              <a:rPr lang="fr-FR" altLang="fr-FR">
                <a:solidFill>
                  <a:srgbClr val="254061"/>
                </a:solidFill>
              </a:rPr>
              <a:pPr/>
              <a:t>18</a:t>
            </a:fld>
            <a:r>
              <a:rPr lang="fr-FR" altLang="fr-FR">
                <a:solidFill>
                  <a:srgbClr val="254061"/>
                </a:solidFill>
              </a:rPr>
              <a:t>/30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855D7A3-3C5B-4FD2-BEF9-28AEE46AA828}"/>
              </a:ext>
            </a:extLst>
          </p:cNvPr>
          <p:cNvSpPr/>
          <p:nvPr/>
        </p:nvSpPr>
        <p:spPr>
          <a:xfrm>
            <a:off x="5045075" y="3875088"/>
            <a:ext cx="2584450" cy="6477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temps imparti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ressources disponibles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E023B7A-A6CB-E6BF-BFEF-98D5FD282EE6}"/>
              </a:ext>
            </a:extLst>
          </p:cNvPr>
          <p:cNvSpPr txBox="1"/>
          <p:nvPr/>
        </p:nvSpPr>
        <p:spPr>
          <a:xfrm>
            <a:off x="5072912" y="4971871"/>
            <a:ext cx="2456763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fini, concret, tangible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strike="sngStrike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consommable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  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consommé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F5BC7DF9-B7D4-940D-7855-1E5AB157A3CD}"/>
              </a:ext>
            </a:extLst>
          </p:cNvPr>
          <p:cNvSpPr txBox="1"/>
          <p:nvPr/>
        </p:nvSpPr>
        <p:spPr>
          <a:xfrm>
            <a:off x="3430588" y="5281613"/>
            <a:ext cx="104457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Produit  :</a:t>
            </a: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B73EF330-53C0-BED4-4866-CAD56B23B366}"/>
              </a:ext>
            </a:extLst>
          </p:cNvPr>
          <p:cNvCxnSpPr/>
          <p:nvPr/>
        </p:nvCxnSpPr>
        <p:spPr>
          <a:xfrm>
            <a:off x="3352800" y="3338513"/>
            <a:ext cx="0" cy="22510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A7510A04-5D4E-452B-9374-0453C658DAF7}"/>
              </a:ext>
            </a:extLst>
          </p:cNvPr>
          <p:cNvSpPr/>
          <p:nvPr/>
        </p:nvSpPr>
        <p:spPr>
          <a:xfrm>
            <a:off x="5073650" y="1752600"/>
            <a:ext cx="979488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claire</a:t>
            </a: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1DFD8408-75C9-E4B5-09EA-358FFB9F9F58}"/>
              </a:ext>
            </a:extLst>
          </p:cNvPr>
          <p:cNvCxnSpPr/>
          <p:nvPr/>
        </p:nvCxnSpPr>
        <p:spPr>
          <a:xfrm>
            <a:off x="2209800" y="2787650"/>
            <a:ext cx="5867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11" grpId="0"/>
      <p:bldP spid="14" grpId="0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A048E15-3179-AD07-0815-224E23EF134E}"/>
              </a:ext>
            </a:extLst>
          </p:cNvPr>
          <p:cNvSpPr txBox="1"/>
          <p:nvPr/>
        </p:nvSpPr>
        <p:spPr>
          <a:xfrm>
            <a:off x="428625" y="1463675"/>
            <a:ext cx="60960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DÉFI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A4E0CF9-58D1-9EDF-D448-3FAB522E7539}"/>
              </a:ext>
            </a:extLst>
          </p:cNvPr>
          <p:cNvSpPr txBox="1"/>
          <p:nvPr/>
        </p:nvSpPr>
        <p:spPr>
          <a:xfrm>
            <a:off x="428625" y="2925763"/>
            <a:ext cx="11636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DIVERSITÉ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C5F72E5D-7AB8-07A9-463E-7F7165837A9E}"/>
              </a:ext>
            </a:extLst>
          </p:cNvPr>
          <p:cNvPicPr/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897" t="2250" r="3524" b="3274"/>
          <a:stretch/>
        </p:blipFill>
        <p:spPr bwMode="auto">
          <a:xfrm>
            <a:off x="750074" y="3619500"/>
            <a:ext cx="36576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 descr="http://3.bp.blogspot.com/-BLiqMr0dhKk/Tl1pOgjRogI/AAAAAAAAAGo/tvLGOOkaq7Y/s1600/Screen%2Bshot%2B2011-08-31%2Bat%2B10.48.10%2BAM.png">
            <a:extLst>
              <a:ext uri="{FF2B5EF4-FFF2-40B4-BE49-F238E27FC236}">
                <a16:creationId xmlns:a16="http://schemas.microsoft.com/office/drawing/2014/main" id="{C0122185-AA2C-B6C9-2F77-52B4BA4DF8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068644"/>
            <a:ext cx="5733728" cy="5655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www.melectronics.ch/medias/sys_master/imagevariant/hbc/h97/9173175500830/_medias_sys_master_celum_assets_8867141320734_717348900000_01_NO_54003_jpg.jpg%20%28auto-generated%20-1x570-image%29%281418242505025%29.jpg">
            <a:extLst>
              <a:ext uri="{FF2B5EF4-FFF2-40B4-BE49-F238E27FC236}">
                <a16:creationId xmlns:a16="http://schemas.microsoft.com/office/drawing/2014/main" id="{BD23E5C3-6D1B-946E-5416-9888945AD0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273" y="719573"/>
            <a:ext cx="2380927" cy="1924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87" name="Titre 1">
            <a:extLst>
              <a:ext uri="{FF2B5EF4-FFF2-40B4-BE49-F238E27FC236}">
                <a16:creationId xmlns:a16="http://schemas.microsoft.com/office/drawing/2014/main" id="{0619B3CF-EA1F-924F-A184-13E42BBFBEC1}"/>
              </a:ext>
            </a:extLst>
          </p:cNvPr>
          <p:cNvSpPr txBox="1">
            <a:spLocks/>
          </p:cNvSpPr>
          <p:nvPr/>
        </p:nvSpPr>
        <p:spPr bwMode="auto">
          <a:xfrm>
            <a:off x="428625" y="0"/>
            <a:ext cx="822960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sz="4400">
                <a:solidFill>
                  <a:schemeClr val="accent1"/>
                </a:solidFill>
                <a:ea typeface="MS Mincho" panose="02020609040205080304" pitchFamily="49" charset="-128"/>
                <a:cs typeface="MS Mincho" panose="02020609040205080304" pitchFamily="49" charset="-128"/>
              </a:rPr>
              <a:t>Caractère stimulant des activités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4ACA093-3708-AB38-7ECE-4A69558F0F27}"/>
              </a:ext>
            </a:extLst>
          </p:cNvPr>
          <p:cNvSpPr txBox="1"/>
          <p:nvPr/>
        </p:nvSpPr>
        <p:spPr>
          <a:xfrm>
            <a:off x="0" y="6486525"/>
            <a:ext cx="635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1BFC229-E9F9-40B5-8FEB-DF8CEA535E76}" type="slidenum">
              <a:rPr lang="fr-FR" altLang="fr-FR">
                <a:solidFill>
                  <a:srgbClr val="95B3D7"/>
                </a:solidFill>
              </a:rPr>
              <a:pPr/>
              <a:t>19</a:t>
            </a:fld>
            <a:r>
              <a:rPr lang="fr-FR" altLang="fr-FR">
                <a:solidFill>
                  <a:srgbClr val="95B3D7"/>
                </a:solidFill>
              </a:rPr>
              <a:t>/30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1B27D3D-6F2D-5972-66AE-85DBA358D499}"/>
              </a:ext>
            </a:extLst>
          </p:cNvPr>
          <p:cNvSpPr txBox="1"/>
          <p:nvPr/>
        </p:nvSpPr>
        <p:spPr>
          <a:xfrm>
            <a:off x="7381875" y="6494463"/>
            <a:ext cx="17621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Gardner (2008)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c 6">
            <a:extLst>
              <a:ext uri="{FF2B5EF4-FFF2-40B4-BE49-F238E27FC236}">
                <a16:creationId xmlns:a16="http://schemas.microsoft.com/office/drawing/2014/main" id="{AB5ECA34-139B-006E-C3E6-30E9FDFB2425}"/>
              </a:ext>
            </a:extLst>
          </p:cNvPr>
          <p:cNvSpPr/>
          <p:nvPr/>
        </p:nvSpPr>
        <p:spPr>
          <a:xfrm rot="10800000">
            <a:off x="1447800" y="973138"/>
            <a:ext cx="4679950" cy="4679950"/>
          </a:xfrm>
          <a:prstGeom prst="arc">
            <a:avLst>
              <a:gd name="adj1" fmla="val 180207"/>
              <a:gd name="adj2" fmla="val 17967231"/>
            </a:avLst>
          </a:prstGeom>
          <a:ln w="63500">
            <a:solidFill>
              <a:schemeClr val="accent1">
                <a:shade val="95000"/>
                <a:satMod val="105000"/>
                <a:alpha val="50000"/>
              </a:schemeClr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C8CFE57-AAE8-B990-F791-0D212DA305E1}"/>
              </a:ext>
            </a:extLst>
          </p:cNvPr>
          <p:cNvSpPr txBox="1"/>
          <p:nvPr/>
        </p:nvSpPr>
        <p:spPr>
          <a:xfrm>
            <a:off x="635000" y="3492500"/>
            <a:ext cx="117157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MÉTHODE</a:t>
            </a:r>
            <a:endParaRPr lang="fr-FR" dirty="0">
              <a:solidFill>
                <a:schemeClr val="accent1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FA1E86-71E8-7B8C-7986-0D01807BFEC1}"/>
              </a:ext>
            </a:extLst>
          </p:cNvPr>
          <p:cNvSpPr/>
          <p:nvPr/>
        </p:nvSpPr>
        <p:spPr>
          <a:xfrm>
            <a:off x="4724400" y="1376363"/>
            <a:ext cx="3048000" cy="1219200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13E1F6C-0A7C-4D8E-7AB8-01589BB7C531}"/>
              </a:ext>
            </a:extLst>
          </p:cNvPr>
          <p:cNvSpPr txBox="1"/>
          <p:nvPr/>
        </p:nvSpPr>
        <p:spPr>
          <a:xfrm>
            <a:off x="5257800" y="1463675"/>
            <a:ext cx="2239963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MÉTHODOLOGIE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79F9027-3796-EAF9-312A-D52CACDCBC19}"/>
              </a:ext>
            </a:extLst>
          </p:cNvPr>
          <p:cNvSpPr txBox="1"/>
          <p:nvPr/>
        </p:nvSpPr>
        <p:spPr>
          <a:xfrm>
            <a:off x="609600" y="3860800"/>
            <a:ext cx="2209800" cy="1477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Organisation codifiée de techniques et de moyens mis en œuvre pour atteindre un objectif.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4BC17C6-0454-ABA3-17A0-FD2BA14A086D}"/>
              </a:ext>
            </a:extLst>
          </p:cNvPr>
          <p:cNvSpPr txBox="1"/>
          <p:nvPr/>
        </p:nvSpPr>
        <p:spPr>
          <a:xfrm>
            <a:off x="5257800" y="1843088"/>
            <a:ext cx="243840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Réflexion sur </a:t>
            </a:r>
            <a:b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</a:b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la ou les méthodes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6D89BD5-128B-9616-5BA5-8D752FD01C09}"/>
              </a:ext>
            </a:extLst>
          </p:cNvPr>
          <p:cNvSpPr txBox="1"/>
          <p:nvPr/>
        </p:nvSpPr>
        <p:spPr>
          <a:xfrm>
            <a:off x="5394325" y="5594350"/>
            <a:ext cx="323691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[ compétence méthodologique ]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A1A2E03-C725-5537-3DC2-A6B880FF762B}"/>
              </a:ext>
            </a:extLst>
          </p:cNvPr>
          <p:cNvSpPr txBox="1"/>
          <p:nvPr/>
        </p:nvSpPr>
        <p:spPr>
          <a:xfrm>
            <a:off x="0" y="6486525"/>
            <a:ext cx="635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9B88237A-DA09-4670-A1C4-8E1C5E3E29D1}" type="slidenum">
              <a:rPr lang="fr-FR" altLang="fr-FR">
                <a:solidFill>
                  <a:srgbClr val="95B3D7"/>
                </a:solidFill>
              </a:rPr>
              <a:pPr/>
              <a:t>2</a:t>
            </a:fld>
            <a:r>
              <a:rPr lang="fr-FR" altLang="fr-FR">
                <a:solidFill>
                  <a:srgbClr val="95B3D7"/>
                </a:solidFill>
              </a:rPr>
              <a:t>/30</a:t>
            </a: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DCB09CF0-B1F2-FD7C-FA9E-4FC2143D138F}"/>
              </a:ext>
            </a:extLst>
          </p:cNvPr>
          <p:cNvCxnSpPr/>
          <p:nvPr/>
        </p:nvCxnSpPr>
        <p:spPr>
          <a:xfrm>
            <a:off x="7010400" y="2595563"/>
            <a:ext cx="1588" cy="2743200"/>
          </a:xfrm>
          <a:prstGeom prst="straightConnector1">
            <a:avLst/>
          </a:prstGeom>
          <a:ln w="635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>
            <a:extLst>
              <a:ext uri="{FF2B5EF4-FFF2-40B4-BE49-F238E27FC236}">
                <a16:creationId xmlns:a16="http://schemas.microsoft.com/office/drawing/2014/main" id="{3D69316F-6DB4-8177-0FA0-7F1F9730A788}"/>
              </a:ext>
            </a:extLst>
          </p:cNvPr>
          <p:cNvSpPr txBox="1"/>
          <p:nvPr/>
        </p:nvSpPr>
        <p:spPr>
          <a:xfrm>
            <a:off x="6643688" y="6488113"/>
            <a:ext cx="251618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Raynal &amp; </a:t>
            </a:r>
            <a:r>
              <a:rPr lang="fr-FR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Rieunier</a:t>
            </a: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 (2009)</a:t>
            </a:r>
          </a:p>
        </p:txBody>
      </p:sp>
      <p:sp>
        <p:nvSpPr>
          <p:cNvPr id="3084" name="Titre 1">
            <a:extLst>
              <a:ext uri="{FF2B5EF4-FFF2-40B4-BE49-F238E27FC236}">
                <a16:creationId xmlns:a16="http://schemas.microsoft.com/office/drawing/2014/main" id="{10E23457-9535-FC93-2CE1-35FA903484EB}"/>
              </a:ext>
            </a:extLst>
          </p:cNvPr>
          <p:cNvSpPr txBox="1">
            <a:spLocks/>
          </p:cNvSpPr>
          <p:nvPr/>
        </p:nvSpPr>
        <p:spPr bwMode="auto">
          <a:xfrm>
            <a:off x="428625" y="0"/>
            <a:ext cx="822960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sz="4400">
                <a:solidFill>
                  <a:schemeClr val="accent1"/>
                </a:solidFill>
                <a:ea typeface="MS Mincho" panose="02020609040205080304" pitchFamily="49" charset="-128"/>
                <a:cs typeface="MS Mincho" panose="02020609040205080304" pitchFamily="49" charset="-128"/>
              </a:rPr>
              <a:t>Méthode et méthodologie</a:t>
            </a:r>
          </a:p>
        </p:txBody>
      </p:sp>
      <p:pic>
        <p:nvPicPr>
          <p:cNvPr id="7170" name="Picture 2" descr="http://www.fancyicons.com/download/?id=3523&amp;t=png&amp;s=256">
            <a:extLst>
              <a:ext uri="{FF2B5EF4-FFF2-40B4-BE49-F238E27FC236}">
                <a16:creationId xmlns:a16="http://schemas.microsoft.com/office/drawing/2014/main" id="{742D3AAC-E55D-C177-4ADA-840DFED61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480" y="6210300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6E62F5F0-B1F2-E6C4-6036-EDB5F7580170}"/>
              </a:ext>
            </a:extLst>
          </p:cNvPr>
          <p:cNvSpPr txBox="1"/>
          <p:nvPr/>
        </p:nvSpPr>
        <p:spPr>
          <a:xfrm>
            <a:off x="7043738" y="3492500"/>
            <a:ext cx="171450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SYNCHRONIQUE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DIACHRONIQUE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80F79153-C08C-1841-6EFD-651AFA027E3E}"/>
              </a:ext>
            </a:extLst>
          </p:cNvPr>
          <p:cNvSpPr txBox="1"/>
          <p:nvPr/>
        </p:nvSpPr>
        <p:spPr>
          <a:xfrm>
            <a:off x="685800" y="1574800"/>
            <a:ext cx="1814513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INTERACTION</a:t>
            </a:r>
            <a:b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</a:b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COLLABORATION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4767EFB-E6E1-9A81-D3A7-D013EE3A0E29}"/>
              </a:ext>
            </a:extLst>
          </p:cNvPr>
          <p:cNvSpPr/>
          <p:nvPr/>
        </p:nvSpPr>
        <p:spPr>
          <a:xfrm>
            <a:off x="2963863" y="1143000"/>
            <a:ext cx="5807075" cy="50784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LES SEPT POSTULATS DE BURNS (1972)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Il n’y a pas 2 apprenants 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qui progressent à la même vitesse.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qui soient prêts à apprendre en même temps. 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qui utilisent les mêmes techniques d’étude.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qui résolvent les problèmes exactement de la même manière.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qui possèdent le même répertoire de comportements.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qui possèdent le même profil d’intérêt.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qui soient motivés pour atteindre les mêmes buts. </a:t>
            </a:r>
          </a:p>
        </p:txBody>
      </p:sp>
      <p:sp>
        <p:nvSpPr>
          <p:cNvPr id="21508" name="Titre 1">
            <a:extLst>
              <a:ext uri="{FF2B5EF4-FFF2-40B4-BE49-F238E27FC236}">
                <a16:creationId xmlns:a16="http://schemas.microsoft.com/office/drawing/2014/main" id="{8728758F-86A6-1750-B6C3-6FF97EDF4168}"/>
              </a:ext>
            </a:extLst>
          </p:cNvPr>
          <p:cNvSpPr txBox="1">
            <a:spLocks/>
          </p:cNvSpPr>
          <p:nvPr/>
        </p:nvSpPr>
        <p:spPr bwMode="auto">
          <a:xfrm>
            <a:off x="428625" y="0"/>
            <a:ext cx="822960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sz="4400">
                <a:solidFill>
                  <a:schemeClr val="accent1"/>
                </a:solidFill>
                <a:ea typeface="MS Mincho" panose="02020609040205080304" pitchFamily="49" charset="-128"/>
                <a:cs typeface="MS Mincho" panose="02020609040205080304" pitchFamily="49" charset="-128"/>
              </a:rPr>
              <a:t>Caractère stimulant des activités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86C1F7D-2DD1-F3E7-981F-B72A15782CA0}"/>
              </a:ext>
            </a:extLst>
          </p:cNvPr>
          <p:cNvSpPr txBox="1"/>
          <p:nvPr/>
        </p:nvSpPr>
        <p:spPr>
          <a:xfrm>
            <a:off x="0" y="6486525"/>
            <a:ext cx="635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FBB0DBB8-F017-4232-BEE1-C3C09AA94EF3}" type="slidenum">
              <a:rPr lang="fr-FR" altLang="fr-FR">
                <a:solidFill>
                  <a:srgbClr val="95B3D7"/>
                </a:solidFill>
              </a:rPr>
              <a:pPr/>
              <a:t>20</a:t>
            </a:fld>
            <a:r>
              <a:rPr lang="fr-FR" altLang="fr-FR">
                <a:solidFill>
                  <a:srgbClr val="95B3D7"/>
                </a:solidFill>
              </a:rPr>
              <a:t>/30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319CACA-691A-73F1-EC3C-6C9BA1F91FC8}"/>
              </a:ext>
            </a:extLst>
          </p:cNvPr>
          <p:cNvSpPr txBox="1"/>
          <p:nvPr/>
        </p:nvSpPr>
        <p:spPr>
          <a:xfrm>
            <a:off x="5997575" y="6494463"/>
            <a:ext cx="31464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Burns (1972) &amp; </a:t>
            </a:r>
            <a:r>
              <a:rPr lang="fr-FR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Astofli</a:t>
            </a: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 (1995)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C15549E-4552-FA5E-C165-3A9062FDF826}"/>
              </a:ext>
            </a:extLst>
          </p:cNvPr>
          <p:cNvSpPr txBox="1"/>
          <p:nvPr/>
        </p:nvSpPr>
        <p:spPr>
          <a:xfrm>
            <a:off x="1716088" y="1398588"/>
            <a:ext cx="143033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INNOVATION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B10FB25-8841-9185-1A7E-7C1CFECFADA2}"/>
              </a:ext>
            </a:extLst>
          </p:cNvPr>
          <p:cNvSpPr txBox="1"/>
          <p:nvPr/>
        </p:nvSpPr>
        <p:spPr>
          <a:xfrm>
            <a:off x="1716088" y="4448175"/>
            <a:ext cx="227012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RESPONSABILISATION</a:t>
            </a:r>
            <a:b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</a:b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AUTONOMISATION</a:t>
            </a:r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27465487-C105-F644-CC7E-E11860D601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2645" y="3534048"/>
            <a:ext cx="1887415" cy="210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E21C6600-4604-856C-B388-527714722EDA}"/>
              </a:ext>
            </a:extLst>
          </p:cNvPr>
          <p:cNvSpPr txBox="1"/>
          <p:nvPr/>
        </p:nvSpPr>
        <p:spPr>
          <a:xfrm>
            <a:off x="5121275" y="3789363"/>
            <a:ext cx="9588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Autorité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2320EC4-F245-9C4A-9A09-8E01818F0DB3}"/>
              </a:ext>
            </a:extLst>
          </p:cNvPr>
          <p:cNvSpPr txBox="1"/>
          <p:nvPr/>
        </p:nvSpPr>
        <p:spPr>
          <a:xfrm>
            <a:off x="6500813" y="5094288"/>
            <a:ext cx="1662112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Liberté d’action</a:t>
            </a:r>
          </a:p>
        </p:txBody>
      </p:sp>
      <p:sp>
        <p:nvSpPr>
          <p:cNvPr id="22535" name="Titre 1">
            <a:extLst>
              <a:ext uri="{FF2B5EF4-FFF2-40B4-BE49-F238E27FC236}">
                <a16:creationId xmlns:a16="http://schemas.microsoft.com/office/drawing/2014/main" id="{3D51E933-66DB-4D22-7393-1962415A8D3B}"/>
              </a:ext>
            </a:extLst>
          </p:cNvPr>
          <p:cNvSpPr txBox="1">
            <a:spLocks/>
          </p:cNvSpPr>
          <p:nvPr/>
        </p:nvSpPr>
        <p:spPr bwMode="auto">
          <a:xfrm>
            <a:off x="428625" y="0"/>
            <a:ext cx="822960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sz="4400">
                <a:solidFill>
                  <a:schemeClr val="accent1"/>
                </a:solidFill>
                <a:ea typeface="MS Mincho" panose="02020609040205080304" pitchFamily="49" charset="-128"/>
                <a:cs typeface="MS Mincho" panose="02020609040205080304" pitchFamily="49" charset="-128"/>
              </a:rPr>
              <a:t>Caractère stimulant des activités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8923ACD-A4E2-3A54-8AB3-2705C8ABE24F}"/>
              </a:ext>
            </a:extLst>
          </p:cNvPr>
          <p:cNvSpPr txBox="1"/>
          <p:nvPr/>
        </p:nvSpPr>
        <p:spPr>
          <a:xfrm>
            <a:off x="0" y="6486525"/>
            <a:ext cx="635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6EF6A24-CABF-48C7-B30B-1D0B2E9AD645}" type="slidenum">
              <a:rPr lang="fr-FR" altLang="fr-FR">
                <a:solidFill>
                  <a:srgbClr val="95B3D7"/>
                </a:solidFill>
              </a:rPr>
              <a:pPr/>
              <a:t>21</a:t>
            </a:fld>
            <a:r>
              <a:rPr lang="fr-FR" altLang="fr-FR">
                <a:solidFill>
                  <a:srgbClr val="95B3D7"/>
                </a:solidFill>
              </a:rPr>
              <a:t>/30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AAB870D-26E8-DC47-4745-4BF5DA6C7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0850" y="3560763"/>
            <a:ext cx="12160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>
                <a:solidFill>
                  <a:srgbClr val="C00000"/>
                </a:solidFill>
              </a:rPr>
              <a:t>Motivation</a:t>
            </a:r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9F949CF2-8CEF-DA3A-D6A5-2D9DE6967C15}"/>
              </a:ext>
            </a:extLst>
          </p:cNvPr>
          <p:cNvCxnSpPr/>
          <p:nvPr/>
        </p:nvCxnSpPr>
        <p:spPr>
          <a:xfrm flipH="1">
            <a:off x="6348413" y="3605213"/>
            <a:ext cx="1587" cy="461962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ECD929E9-0225-1AF7-0934-FF5C6B737477}"/>
              </a:ext>
            </a:extLst>
          </p:cNvPr>
          <p:cNvCxnSpPr/>
          <p:nvPr/>
        </p:nvCxnSpPr>
        <p:spPr>
          <a:xfrm>
            <a:off x="6350000" y="4271963"/>
            <a:ext cx="0" cy="1366837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>
            <a:extLst>
              <a:ext uri="{FF2B5EF4-FFF2-40B4-BE49-F238E27FC236}">
                <a16:creationId xmlns:a16="http://schemas.microsoft.com/office/drawing/2014/main" id="{95E2733B-47D1-B708-1569-8259334F876B}"/>
              </a:ext>
            </a:extLst>
          </p:cNvPr>
          <p:cNvSpPr txBox="1"/>
          <p:nvPr/>
        </p:nvSpPr>
        <p:spPr>
          <a:xfrm>
            <a:off x="5791200" y="6494463"/>
            <a:ext cx="336550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Tannenbaum</a:t>
            </a: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 &amp; Schmidt (1976)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A3F7A519-DB6C-7B69-8E5A-0C626AF084D6}"/>
              </a:ext>
            </a:extLst>
          </p:cNvPr>
          <p:cNvSpPr txBox="1"/>
          <p:nvPr/>
        </p:nvSpPr>
        <p:spPr>
          <a:xfrm>
            <a:off x="1716088" y="2209800"/>
            <a:ext cx="182245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FAISABILITÉ</a:t>
            </a:r>
            <a:b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</a:b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CONTRÔLABILITÉ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8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blog.francoiscombes.fr/wp-content/uploads/2011/03/maslow.jpg">
            <a:extLst>
              <a:ext uri="{FF2B5EF4-FFF2-40B4-BE49-F238E27FC236}">
                <a16:creationId xmlns:a16="http://schemas.microsoft.com/office/drawing/2014/main" id="{6F6EC3E6-1375-5027-89E4-1388612DDE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76400"/>
            <a:ext cx="6575303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http://deficit-attention.com/wp-content/uploads/2010/02/fille-baille.jpg">
            <a:extLst>
              <a:ext uri="{FF2B5EF4-FFF2-40B4-BE49-F238E27FC236}">
                <a16:creationId xmlns:a16="http://schemas.microsoft.com/office/drawing/2014/main" id="{C31B5D37-48E8-6C1B-889F-F675D7174A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542"/>
          <a:stretch/>
        </p:blipFill>
        <p:spPr bwMode="auto">
          <a:xfrm>
            <a:off x="635110" y="4712782"/>
            <a:ext cx="2381250" cy="1230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56" name="Titre 1">
            <a:extLst>
              <a:ext uri="{FF2B5EF4-FFF2-40B4-BE49-F238E27FC236}">
                <a16:creationId xmlns:a16="http://schemas.microsoft.com/office/drawing/2014/main" id="{DAB0F54F-B902-0930-3530-496D038DC5D4}"/>
              </a:ext>
            </a:extLst>
          </p:cNvPr>
          <p:cNvSpPr txBox="1">
            <a:spLocks/>
          </p:cNvSpPr>
          <p:nvPr/>
        </p:nvSpPr>
        <p:spPr bwMode="auto">
          <a:xfrm>
            <a:off x="428625" y="0"/>
            <a:ext cx="822960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sz="4400">
                <a:solidFill>
                  <a:schemeClr val="accent1"/>
                </a:solidFill>
                <a:ea typeface="MS Mincho" panose="02020609040205080304" pitchFamily="49" charset="-128"/>
                <a:cs typeface="MS Mincho" panose="02020609040205080304" pitchFamily="49" charset="-128"/>
              </a:rPr>
              <a:t>Instauration d’un climat sécurisant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D8ECAE9-6EE9-8A66-A559-29631227EFDB}"/>
              </a:ext>
            </a:extLst>
          </p:cNvPr>
          <p:cNvSpPr txBox="1"/>
          <p:nvPr/>
        </p:nvSpPr>
        <p:spPr>
          <a:xfrm>
            <a:off x="0" y="6486525"/>
            <a:ext cx="635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4D15C75-CF60-45BA-8C44-42A9E2D65C80}" type="slidenum">
              <a:rPr lang="fr-FR" altLang="fr-FR">
                <a:solidFill>
                  <a:srgbClr val="95B3D7"/>
                </a:solidFill>
              </a:rPr>
              <a:pPr/>
              <a:t>22</a:t>
            </a:fld>
            <a:r>
              <a:rPr lang="fr-FR" altLang="fr-FR">
                <a:solidFill>
                  <a:srgbClr val="95B3D7"/>
                </a:solidFill>
              </a:rPr>
              <a:t>/30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F4108C2-854C-6367-B2A3-32CE8DDEB401}"/>
              </a:ext>
            </a:extLst>
          </p:cNvPr>
          <p:cNvSpPr txBox="1"/>
          <p:nvPr/>
        </p:nvSpPr>
        <p:spPr>
          <a:xfrm>
            <a:off x="7445375" y="6494463"/>
            <a:ext cx="16986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Maslow (1943)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ondir un rectangle avec un coin du même côté 9">
            <a:extLst>
              <a:ext uri="{FF2B5EF4-FFF2-40B4-BE49-F238E27FC236}">
                <a16:creationId xmlns:a16="http://schemas.microsoft.com/office/drawing/2014/main" id="{95CBCCE0-5B95-06B7-D805-7D0861555188}"/>
              </a:ext>
            </a:extLst>
          </p:cNvPr>
          <p:cNvSpPr/>
          <p:nvPr/>
        </p:nvSpPr>
        <p:spPr>
          <a:xfrm>
            <a:off x="838200" y="4343400"/>
            <a:ext cx="3048000" cy="2590800"/>
          </a:xfrm>
          <a:prstGeom prst="round2Same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0735A58-E1BA-843E-AD6D-F640282DCEF8}"/>
              </a:ext>
            </a:extLst>
          </p:cNvPr>
          <p:cNvSpPr txBox="1"/>
          <p:nvPr/>
        </p:nvSpPr>
        <p:spPr>
          <a:xfrm>
            <a:off x="1219200" y="4689475"/>
            <a:ext cx="2373313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LONGUE LISTE </a:t>
            </a:r>
            <a:b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</a:b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DE CARACTÉRISTIQUES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AB5EAD9-EA3D-836F-5012-92902F1FC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906838"/>
            <a:ext cx="3165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 b="1">
                <a:solidFill>
                  <a:srgbClr val="C00000"/>
                </a:solidFill>
              </a:rPr>
              <a:t>LISTE BEAUCOUP PLUS COURTE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BD289E0-7258-AECC-1CD7-BD29650852C8}"/>
              </a:ext>
            </a:extLst>
          </p:cNvPr>
          <p:cNvSpPr txBox="1"/>
          <p:nvPr/>
        </p:nvSpPr>
        <p:spPr>
          <a:xfrm>
            <a:off x="4953000" y="4413250"/>
            <a:ext cx="4160838" cy="9223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Situations réelles ou hautement probables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Situations sociales donc (&gt;&lt; scolaires)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392AC8C-2258-B8B3-D538-58FC7E17FED4}"/>
              </a:ext>
            </a:extLst>
          </p:cNvPr>
          <p:cNvSpPr txBox="1"/>
          <p:nvPr/>
        </p:nvSpPr>
        <p:spPr>
          <a:xfrm>
            <a:off x="4953000" y="6116638"/>
            <a:ext cx="158750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[ Lesquelles ? ]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E0D00E1-1716-797B-F968-D716FFAADD59}"/>
              </a:ext>
            </a:extLst>
          </p:cNvPr>
          <p:cNvSpPr txBox="1"/>
          <p:nvPr/>
        </p:nvSpPr>
        <p:spPr>
          <a:xfrm>
            <a:off x="4953000" y="5243513"/>
            <a:ext cx="4197350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TÂCHES = ACTIONS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acteurs, spectateurs, récompenses, échecs</a:t>
            </a:r>
          </a:p>
        </p:txBody>
      </p:sp>
      <p:sp>
        <p:nvSpPr>
          <p:cNvPr id="24584" name="Titre 1">
            <a:extLst>
              <a:ext uri="{FF2B5EF4-FFF2-40B4-BE49-F238E27FC236}">
                <a16:creationId xmlns:a16="http://schemas.microsoft.com/office/drawing/2014/main" id="{1A579383-6A35-82E0-FB2F-6361AB7355B0}"/>
              </a:ext>
            </a:extLst>
          </p:cNvPr>
          <p:cNvSpPr txBox="1">
            <a:spLocks/>
          </p:cNvSpPr>
          <p:nvPr/>
        </p:nvSpPr>
        <p:spPr bwMode="auto">
          <a:xfrm>
            <a:off x="428625" y="0"/>
            <a:ext cx="822960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sz="4400">
                <a:solidFill>
                  <a:schemeClr val="accent1"/>
                </a:solidFill>
                <a:ea typeface="MS Mincho" panose="02020609040205080304" pitchFamily="49" charset="-128"/>
                <a:cs typeface="MS Mincho" panose="02020609040205080304" pitchFamily="49" charset="-128"/>
              </a:rPr>
              <a:t>Bref…</a:t>
            </a:r>
          </a:p>
        </p:txBody>
      </p:sp>
      <p:pic>
        <p:nvPicPr>
          <p:cNvPr id="4102" name="Picture 6" descr="https://fsddc.files.wordpress.com/2012/09/deni-de-justice.jpg?w=540&amp;h=300&amp;crop=1">
            <a:extLst>
              <a:ext uri="{FF2B5EF4-FFF2-40B4-BE49-F238E27FC236}">
                <a16:creationId xmlns:a16="http://schemas.microsoft.com/office/drawing/2014/main" id="{4AEAC40F-CA27-0BF0-CE78-A3AD721E9E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32636" y="762000"/>
            <a:ext cx="6309360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FA4DAB71-ED9E-22FE-920A-097C4BE28526}"/>
              </a:ext>
            </a:extLst>
          </p:cNvPr>
          <p:cNvSpPr txBox="1"/>
          <p:nvPr/>
        </p:nvSpPr>
        <p:spPr>
          <a:xfrm>
            <a:off x="0" y="6486525"/>
            <a:ext cx="635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55CE3090-2AF9-4E52-AE9A-1F464CD2B630}" type="slidenum">
              <a:rPr lang="fr-FR" altLang="fr-FR">
                <a:solidFill>
                  <a:srgbClr val="95B3D7"/>
                </a:solidFill>
              </a:rPr>
              <a:pPr/>
              <a:t>23</a:t>
            </a:fld>
            <a:r>
              <a:rPr lang="fr-FR" altLang="fr-FR">
                <a:solidFill>
                  <a:srgbClr val="95B3D7"/>
                </a:solidFill>
              </a:rPr>
              <a:t>/30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re 1">
            <a:extLst>
              <a:ext uri="{FF2B5EF4-FFF2-40B4-BE49-F238E27FC236}">
                <a16:creationId xmlns:a16="http://schemas.microsoft.com/office/drawing/2014/main" id="{6B8D35D0-1CB1-37C6-0A84-715DDB1EC6F6}"/>
              </a:ext>
            </a:extLst>
          </p:cNvPr>
          <p:cNvSpPr txBox="1">
            <a:spLocks/>
          </p:cNvSpPr>
          <p:nvPr/>
        </p:nvSpPr>
        <p:spPr bwMode="auto">
          <a:xfrm>
            <a:off x="428625" y="0"/>
            <a:ext cx="822960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sz="4400">
                <a:solidFill>
                  <a:schemeClr val="accent1"/>
                </a:solidFill>
                <a:ea typeface="MS Mincho" panose="02020609040205080304" pitchFamily="49" charset="-128"/>
                <a:cs typeface="MS Mincho" panose="02020609040205080304" pitchFamily="49" charset="-128"/>
              </a:rPr>
              <a:t>Propositions d’activités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59E83F7-C93B-04CC-D681-B226292A9456}"/>
              </a:ext>
            </a:extLst>
          </p:cNvPr>
          <p:cNvSpPr txBox="1"/>
          <p:nvPr/>
        </p:nvSpPr>
        <p:spPr>
          <a:xfrm>
            <a:off x="635000" y="5129213"/>
            <a:ext cx="633412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Après la </a:t>
            </a:r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dictée 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(survie) et la </a:t>
            </a:r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rédaction d’un mode d’emploi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 (défi),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la </a:t>
            </a:r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préparation de l’embauche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 (actionnel)…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72258DC-A7E2-1569-AE9A-7A1B331D2C24}"/>
              </a:ext>
            </a:extLst>
          </p:cNvPr>
          <p:cNvSpPr txBox="1"/>
          <p:nvPr/>
        </p:nvSpPr>
        <p:spPr>
          <a:xfrm>
            <a:off x="635947" y="4477434"/>
            <a:ext cx="789929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L’étude d’un phénomène grammatical ne devrait </a:t>
            </a:r>
            <a:r>
              <a:rPr lang="fr-FR" strike="sngStrike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pas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 plus constituer un objectif de cours déclaré.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0A6B5A5-631F-3D3D-AE3A-6BA5216C998E}"/>
              </a:ext>
            </a:extLst>
          </p:cNvPr>
          <p:cNvSpPr txBox="1"/>
          <p:nvPr/>
        </p:nvSpPr>
        <p:spPr>
          <a:xfrm>
            <a:off x="0" y="6486525"/>
            <a:ext cx="635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E7EF544-90BF-4C73-9718-D451CF9D99D9}" type="slidenum">
              <a:rPr lang="fr-FR" altLang="fr-FR">
                <a:solidFill>
                  <a:srgbClr val="95B3D7"/>
                </a:solidFill>
              </a:rPr>
              <a:pPr/>
              <a:t>24</a:t>
            </a:fld>
            <a:r>
              <a:rPr lang="fr-FR" altLang="fr-FR">
                <a:solidFill>
                  <a:srgbClr val="95B3D7"/>
                </a:solidFill>
              </a:rPr>
              <a:t>/30</a:t>
            </a:r>
          </a:p>
        </p:txBody>
      </p:sp>
      <p:pic>
        <p:nvPicPr>
          <p:cNvPr id="9219" name="Picture 3">
            <a:extLst>
              <a:ext uri="{FF2B5EF4-FFF2-40B4-BE49-F238E27FC236}">
                <a16:creationId xmlns:a16="http://schemas.microsoft.com/office/drawing/2014/main" id="{C35400AA-C247-FF17-0923-0B3B708B33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1181100"/>
            <a:ext cx="6296025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8C1A3E52-4341-3D9E-643C-49F61FA54687}"/>
              </a:ext>
            </a:extLst>
          </p:cNvPr>
          <p:cNvSpPr txBox="1"/>
          <p:nvPr/>
        </p:nvSpPr>
        <p:spPr>
          <a:xfrm>
            <a:off x="6416675" y="954088"/>
            <a:ext cx="2535238" cy="36925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i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« Avant même de maîtriser un savoir, en l’occurrence l’imparfait du subjonctif, vous êtes déjà en train de me dire que ça ne sert à rien.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i="1" dirty="0">
              <a:solidFill>
                <a:schemeClr val="accent1">
                  <a:lumMod val="50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i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Commencez pas le maîtriser et après, vous pourrez remettre en cause le fait qu’on l’utilise. »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659CEC5-E73F-523B-EE01-D7B8E78A593C}"/>
              </a:ext>
            </a:extLst>
          </p:cNvPr>
          <p:cNvSpPr txBox="1"/>
          <p:nvPr/>
        </p:nvSpPr>
        <p:spPr>
          <a:xfrm>
            <a:off x="7010400" y="6494463"/>
            <a:ext cx="209550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Bégaudeau</a:t>
            </a: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 (2006)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14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re 1">
            <a:extLst>
              <a:ext uri="{FF2B5EF4-FFF2-40B4-BE49-F238E27FC236}">
                <a16:creationId xmlns:a16="http://schemas.microsoft.com/office/drawing/2014/main" id="{D1153744-160E-AC4E-0068-8AA990BD44A9}"/>
              </a:ext>
            </a:extLst>
          </p:cNvPr>
          <p:cNvSpPr txBox="1">
            <a:spLocks/>
          </p:cNvSpPr>
          <p:nvPr/>
        </p:nvSpPr>
        <p:spPr bwMode="auto">
          <a:xfrm>
            <a:off x="428625" y="0"/>
            <a:ext cx="822960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sz="4400">
                <a:solidFill>
                  <a:schemeClr val="accent1"/>
                </a:solidFill>
                <a:ea typeface="MS Mincho" panose="02020609040205080304" pitchFamily="49" charset="-128"/>
                <a:cs typeface="MS Mincho" panose="02020609040205080304" pitchFamily="49" charset="-128"/>
              </a:rPr>
              <a:t>Propositions d’activités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15CE5FE-6706-33AD-F4A6-5DF8A06DA5E5}"/>
              </a:ext>
            </a:extLst>
          </p:cNvPr>
          <p:cNvSpPr txBox="1"/>
          <p:nvPr/>
        </p:nvSpPr>
        <p:spPr>
          <a:xfrm>
            <a:off x="2657475" y="2546350"/>
            <a:ext cx="301942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Participation à un concours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B85F5DB-D4A5-2035-CA21-746A6A32ADFD}"/>
              </a:ext>
            </a:extLst>
          </p:cNvPr>
          <p:cNvSpPr txBox="1"/>
          <p:nvPr/>
        </p:nvSpPr>
        <p:spPr>
          <a:xfrm>
            <a:off x="2657475" y="2884488"/>
            <a:ext cx="2652713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Mise en ligne d’un blog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50195B9-CDFC-13DF-9E6C-00248484D721}"/>
              </a:ext>
            </a:extLst>
          </p:cNvPr>
          <p:cNvSpPr txBox="1"/>
          <p:nvPr/>
        </p:nvSpPr>
        <p:spPr>
          <a:xfrm>
            <a:off x="2657475" y="3221038"/>
            <a:ext cx="155416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Réseautage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A2646AE-95FC-8516-FED1-52C8F14B5532}"/>
              </a:ext>
            </a:extLst>
          </p:cNvPr>
          <p:cNvSpPr txBox="1"/>
          <p:nvPr/>
        </p:nvSpPr>
        <p:spPr>
          <a:xfrm>
            <a:off x="2657475" y="4235450"/>
            <a:ext cx="625792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Jeu « rire, jouer, comprendre, réfléchir, grandir, s’affirmer,… »)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152465C-1CFA-56E3-2DED-BCF73B848BD7}"/>
              </a:ext>
            </a:extLst>
          </p:cNvPr>
          <p:cNvSpPr txBox="1"/>
          <p:nvPr/>
        </p:nvSpPr>
        <p:spPr>
          <a:xfrm>
            <a:off x="2657475" y="5802313"/>
            <a:ext cx="38957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Cas particulier du cours … particulier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191F10F3-3395-BB14-E722-6BBC457B3CDF}"/>
              </a:ext>
            </a:extLst>
          </p:cNvPr>
          <p:cNvSpPr txBox="1"/>
          <p:nvPr/>
        </p:nvSpPr>
        <p:spPr>
          <a:xfrm>
            <a:off x="2940050" y="4748213"/>
            <a:ext cx="179863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Milliers d’idées…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68EBD8A7-6A76-49CF-E064-50D1A2F7B6ED}"/>
              </a:ext>
            </a:extLst>
          </p:cNvPr>
          <p:cNvSpPr txBox="1"/>
          <p:nvPr/>
        </p:nvSpPr>
        <p:spPr>
          <a:xfrm>
            <a:off x="0" y="6486525"/>
            <a:ext cx="635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23B5F0E-196A-4DE3-9E3B-3D04442D6BC3}" type="slidenum">
              <a:rPr lang="fr-FR" altLang="fr-FR">
                <a:solidFill>
                  <a:srgbClr val="95B3D7"/>
                </a:solidFill>
              </a:rPr>
              <a:pPr/>
              <a:t>25</a:t>
            </a:fld>
            <a:r>
              <a:rPr lang="fr-FR" altLang="fr-FR">
                <a:solidFill>
                  <a:srgbClr val="95B3D7"/>
                </a:solidFill>
              </a:rPr>
              <a:t>/30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ACAE9D8-DF3D-68A8-EBB5-922864FF71A8}"/>
              </a:ext>
            </a:extLst>
          </p:cNvPr>
          <p:cNvSpPr txBox="1"/>
          <p:nvPr/>
        </p:nvSpPr>
        <p:spPr>
          <a:xfrm>
            <a:off x="2657475" y="1870075"/>
            <a:ext cx="335438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Recherche d’un correspondant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9C38D53-024D-1E27-83DD-5002BD44B50C}"/>
              </a:ext>
            </a:extLst>
          </p:cNvPr>
          <p:cNvSpPr txBox="1"/>
          <p:nvPr/>
        </p:nvSpPr>
        <p:spPr>
          <a:xfrm>
            <a:off x="2657475" y="3559175"/>
            <a:ext cx="180657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Achat en ligne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5411987C-B96B-E934-FA45-C1A95D99D7DC}"/>
              </a:ext>
            </a:extLst>
          </p:cNvPr>
          <p:cNvSpPr txBox="1"/>
          <p:nvPr/>
        </p:nvSpPr>
        <p:spPr>
          <a:xfrm>
            <a:off x="2657475" y="2208213"/>
            <a:ext cx="28924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Participation à des débats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FDAEBA3-42C7-0C2D-590D-38F80AC95E95}"/>
              </a:ext>
            </a:extLst>
          </p:cNvPr>
          <p:cNvSpPr txBox="1"/>
          <p:nvPr/>
        </p:nvSpPr>
        <p:spPr>
          <a:xfrm>
            <a:off x="2657475" y="3897313"/>
            <a:ext cx="27781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Échanges internationaux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1427239-5856-C44C-CC44-867B3C25BC8B}"/>
              </a:ext>
            </a:extLst>
          </p:cNvPr>
          <p:cNvSpPr txBox="1"/>
          <p:nvPr/>
        </p:nvSpPr>
        <p:spPr>
          <a:xfrm>
            <a:off x="2657475" y="1531938"/>
            <a:ext cx="49974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–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Préparation de la poursuite d’études à l’étranger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40F314EC-5029-145C-D5CA-E1E2E3DD8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1988" y="1084263"/>
            <a:ext cx="8699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 b="1">
                <a:solidFill>
                  <a:srgbClr val="C00000"/>
                </a:solidFill>
              </a:rPr>
              <a:t>VRAIES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2D315F1A-2034-7EDD-5EA5-10426B5DAD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6763" y="1965325"/>
            <a:ext cx="7604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 b="1">
                <a:solidFill>
                  <a:srgbClr val="C00000"/>
                </a:solidFill>
              </a:rPr>
              <a:t>VRAIS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94DED71B-CFB8-FF6E-9A66-C425C60B9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4625" y="1084263"/>
            <a:ext cx="650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 b="1">
                <a:solidFill>
                  <a:srgbClr val="C00000"/>
                </a:solidFill>
              </a:rPr>
              <a:t>VRAI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47663C31-9BF7-0615-EECF-001F0B167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8275" y="2568575"/>
            <a:ext cx="6508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 b="1">
                <a:solidFill>
                  <a:srgbClr val="C00000"/>
                </a:solidFill>
              </a:rPr>
              <a:t>VRAI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C63C4866-73FC-FC82-591F-7D144E016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3187700"/>
            <a:ext cx="6508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 b="1">
                <a:solidFill>
                  <a:srgbClr val="C00000"/>
                </a:solidFill>
              </a:rPr>
              <a:t>VRAI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B0F163ED-1196-3A9A-1237-8FBB54D0F4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990850"/>
            <a:ext cx="6508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 b="1">
                <a:solidFill>
                  <a:srgbClr val="C00000"/>
                </a:solidFill>
              </a:rPr>
              <a:t>VRAI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C95DC19D-5E7F-6976-6C78-2256416B1B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075" y="3825875"/>
            <a:ext cx="7604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 b="1">
                <a:solidFill>
                  <a:srgbClr val="C00000"/>
                </a:solidFill>
              </a:rPr>
              <a:t>VRAIS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C015473D-0B87-BDF4-ADEF-39528B53F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3063" y="4294188"/>
            <a:ext cx="7604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 b="1">
                <a:solidFill>
                  <a:srgbClr val="C00000"/>
                </a:solidFill>
              </a:rPr>
              <a:t>VRAIS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6C4332E5-7F3B-2082-3EAB-4F10E05309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7138" y="4478338"/>
            <a:ext cx="650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 b="1">
                <a:solidFill>
                  <a:srgbClr val="C00000"/>
                </a:solidFill>
              </a:rPr>
              <a:t>VRAI</a:t>
            </a: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8F68DF33-25BC-323C-168C-AE0D84A4D62C}"/>
              </a:ext>
            </a:extLst>
          </p:cNvPr>
          <p:cNvCxnSpPr/>
          <p:nvPr/>
        </p:nvCxnSpPr>
        <p:spPr>
          <a:xfrm>
            <a:off x="4071938" y="1374775"/>
            <a:ext cx="1939925" cy="301625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EC437BD7-2556-08E8-C1F0-4FD3C97BA558}"/>
              </a:ext>
            </a:extLst>
          </p:cNvPr>
          <p:cNvCxnSpPr>
            <a:stCxn id="21" idx="1"/>
            <a:endCxn id="15" idx="3"/>
          </p:cNvCxnSpPr>
          <p:nvPr/>
        </p:nvCxnSpPr>
        <p:spPr>
          <a:xfrm flipH="1">
            <a:off x="5549900" y="2149475"/>
            <a:ext cx="1566863" cy="242888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DEBE1FB4-DF30-D4EE-3272-7D78B25D058C}"/>
              </a:ext>
            </a:extLst>
          </p:cNvPr>
          <p:cNvCxnSpPr>
            <a:stCxn id="23" idx="1"/>
            <a:endCxn id="6" idx="3"/>
          </p:cNvCxnSpPr>
          <p:nvPr/>
        </p:nvCxnSpPr>
        <p:spPr>
          <a:xfrm flipH="1" flipV="1">
            <a:off x="5676900" y="2730500"/>
            <a:ext cx="841375" cy="22225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955E29D5-7160-ADDD-91F9-36D924A5679B}"/>
              </a:ext>
            </a:extLst>
          </p:cNvPr>
          <p:cNvCxnSpPr/>
          <p:nvPr/>
        </p:nvCxnSpPr>
        <p:spPr>
          <a:xfrm flipH="1" flipV="1">
            <a:off x="5302250" y="3068638"/>
            <a:ext cx="684213" cy="21431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84A562D5-F71B-71AA-1602-07A57F1C751B}"/>
              </a:ext>
            </a:extLst>
          </p:cNvPr>
          <p:cNvCxnSpPr/>
          <p:nvPr/>
        </p:nvCxnSpPr>
        <p:spPr>
          <a:xfrm flipH="1" flipV="1">
            <a:off x="2436813" y="3187700"/>
            <a:ext cx="503237" cy="173038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E5656EF5-E05B-583C-6274-9A9213E5B2A7}"/>
              </a:ext>
            </a:extLst>
          </p:cNvPr>
          <p:cNvCxnSpPr/>
          <p:nvPr/>
        </p:nvCxnSpPr>
        <p:spPr>
          <a:xfrm flipH="1">
            <a:off x="1676400" y="3787775"/>
            <a:ext cx="1263650" cy="173038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7AA4DD5E-E36D-B8E9-ADAE-8AE580600C03}"/>
              </a:ext>
            </a:extLst>
          </p:cNvPr>
          <p:cNvCxnSpPr>
            <a:endCxn id="28" idx="3"/>
          </p:cNvCxnSpPr>
          <p:nvPr/>
        </p:nvCxnSpPr>
        <p:spPr>
          <a:xfrm flipH="1">
            <a:off x="2403475" y="4194175"/>
            <a:ext cx="536575" cy="284163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EF9723E5-68B2-D1DA-F652-3458671FC2C3}"/>
              </a:ext>
            </a:extLst>
          </p:cNvPr>
          <p:cNvCxnSpPr>
            <a:stCxn id="29" idx="1"/>
          </p:cNvCxnSpPr>
          <p:nvPr/>
        </p:nvCxnSpPr>
        <p:spPr>
          <a:xfrm flipH="1" flipV="1">
            <a:off x="3201988" y="4541838"/>
            <a:ext cx="1835150" cy="12065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>
            <a:extLst>
              <a:ext uri="{FF2B5EF4-FFF2-40B4-BE49-F238E27FC236}">
                <a16:creationId xmlns:a16="http://schemas.microsoft.com/office/drawing/2014/main" id="{CDD7A11A-DA13-D4C6-A6A6-0F182098D1DD}"/>
              </a:ext>
            </a:extLst>
          </p:cNvPr>
          <p:cNvCxnSpPr/>
          <p:nvPr/>
        </p:nvCxnSpPr>
        <p:spPr>
          <a:xfrm flipH="1">
            <a:off x="5986463" y="1420813"/>
            <a:ext cx="690562" cy="48101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22" grpId="0"/>
      <p:bldP spid="23" grpId="0"/>
      <p:bldP spid="24" grpId="0"/>
      <p:bldP spid="25" grpId="0"/>
      <p:bldP spid="26" grpId="0"/>
      <p:bldP spid="28" grpId="0"/>
      <p:bldP spid="2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669C9E0A-D583-4064-6839-EC7E01C8DF1D}"/>
              </a:ext>
            </a:extLst>
          </p:cNvPr>
          <p:cNvSpPr txBox="1"/>
          <p:nvPr/>
        </p:nvSpPr>
        <p:spPr>
          <a:xfrm>
            <a:off x="2100263" y="3200400"/>
            <a:ext cx="5562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i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« Il faut que Dina vienne ! »</a:t>
            </a:r>
          </a:p>
        </p:txBody>
      </p:sp>
      <p:pic>
        <p:nvPicPr>
          <p:cNvPr id="6146" name="Picture 2" descr="http://p6.storage.canalblog.com/68/24/1115569/90424549_o.jpg">
            <a:extLst>
              <a:ext uri="{FF2B5EF4-FFF2-40B4-BE49-F238E27FC236}">
                <a16:creationId xmlns:a16="http://schemas.microsoft.com/office/drawing/2014/main" id="{887D3216-3DCC-9B3B-4C8C-F931520E1F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514245"/>
            <a:ext cx="1898259" cy="2690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652" name="ZoneTexte 3">
            <a:extLst>
              <a:ext uri="{FF2B5EF4-FFF2-40B4-BE49-F238E27FC236}">
                <a16:creationId xmlns:a16="http://schemas.microsoft.com/office/drawing/2014/main" id="{41CAFF1A-729E-CDEE-2E21-95C12A24D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3338" y="3886200"/>
            <a:ext cx="1143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>
                <a:solidFill>
                  <a:schemeClr val="accent1"/>
                </a:solidFill>
              </a:rPr>
              <a:t>3 ou 4 ans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DBFB9C6-0B92-189D-E3B6-DDABD58081CB}"/>
              </a:ext>
            </a:extLst>
          </p:cNvPr>
          <p:cNvSpPr txBox="1"/>
          <p:nvPr/>
        </p:nvSpPr>
        <p:spPr>
          <a:xfrm>
            <a:off x="0" y="6486525"/>
            <a:ext cx="635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ADCD764A-FFE3-4144-A0E3-D1CFB1F6C9B5}" type="slidenum">
              <a:rPr lang="fr-FR" altLang="fr-FR">
                <a:solidFill>
                  <a:srgbClr val="95B3D7"/>
                </a:solidFill>
              </a:rPr>
              <a:pPr/>
              <a:t>26</a:t>
            </a:fld>
            <a:r>
              <a:rPr lang="fr-FR" altLang="fr-FR">
                <a:solidFill>
                  <a:srgbClr val="95B3D7"/>
                </a:solidFill>
              </a:rPr>
              <a:t>/30</a:t>
            </a:r>
          </a:p>
        </p:txBody>
      </p:sp>
      <p:sp>
        <p:nvSpPr>
          <p:cNvPr id="27654" name="Titre 1">
            <a:extLst>
              <a:ext uri="{FF2B5EF4-FFF2-40B4-BE49-F238E27FC236}">
                <a16:creationId xmlns:a16="http://schemas.microsoft.com/office/drawing/2014/main" id="{E456BF28-35FE-064F-44AB-C6844F8E340D}"/>
              </a:ext>
            </a:extLst>
          </p:cNvPr>
          <p:cNvSpPr txBox="1">
            <a:spLocks/>
          </p:cNvSpPr>
          <p:nvPr/>
        </p:nvSpPr>
        <p:spPr bwMode="auto">
          <a:xfrm>
            <a:off x="428625" y="0"/>
            <a:ext cx="822960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sz="4400">
                <a:solidFill>
                  <a:schemeClr val="accent1"/>
                </a:solidFill>
                <a:ea typeface="MS Mincho" panose="02020609040205080304" pitchFamily="49" charset="-128"/>
                <a:cs typeface="MS Mincho" panose="02020609040205080304" pitchFamily="49" charset="-128"/>
              </a:rPr>
              <a:t>Et la grammaire dans tout ça ?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65D3E56C-EE47-7A93-7E07-1D77E859C211}"/>
              </a:ext>
            </a:extLst>
          </p:cNvPr>
          <p:cNvCxnSpPr/>
          <p:nvPr/>
        </p:nvCxnSpPr>
        <p:spPr>
          <a:xfrm flipH="1">
            <a:off x="7232650" y="4191000"/>
            <a:ext cx="31115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E982C935-40D0-E1C1-099F-F15618A6EDB1}"/>
              </a:ext>
            </a:extLst>
          </p:cNvPr>
          <p:cNvSpPr txBox="1"/>
          <p:nvPr/>
        </p:nvSpPr>
        <p:spPr>
          <a:xfrm>
            <a:off x="0" y="6486525"/>
            <a:ext cx="635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6EDF096-83F7-461E-ADE1-9345872653AE}" type="slidenum">
              <a:rPr lang="fr-FR" altLang="fr-FR">
                <a:solidFill>
                  <a:srgbClr val="95B3D7"/>
                </a:solidFill>
              </a:rPr>
              <a:pPr/>
              <a:t>27</a:t>
            </a:fld>
            <a:r>
              <a:rPr lang="fr-FR" altLang="fr-FR">
                <a:solidFill>
                  <a:srgbClr val="95B3D7"/>
                </a:solidFill>
              </a:rPr>
              <a:t>/30</a:t>
            </a:r>
          </a:p>
        </p:txBody>
      </p:sp>
      <p:sp>
        <p:nvSpPr>
          <p:cNvPr id="28675" name="ZoneTexte 3">
            <a:extLst>
              <a:ext uri="{FF2B5EF4-FFF2-40B4-BE49-F238E27FC236}">
                <a16:creationId xmlns:a16="http://schemas.microsoft.com/office/drawing/2014/main" id="{FF9CF632-C10B-CCE6-16CE-7BA7ABDBC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244850"/>
            <a:ext cx="7239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sz="2400" b="1"/>
              <a:t>Enseignement/apprentissage motivé et motivant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2136F6D3-323B-F66D-6A40-B778B50FC190}"/>
              </a:ext>
            </a:extLst>
          </p:cNvPr>
          <p:cNvSpPr txBox="1"/>
          <p:nvPr/>
        </p:nvSpPr>
        <p:spPr>
          <a:xfrm>
            <a:off x="0" y="6486525"/>
            <a:ext cx="635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E2ABCBD-F93A-42D7-A540-D340D7D4386A}" type="slidenum">
              <a:rPr lang="fr-FR" altLang="fr-FR">
                <a:solidFill>
                  <a:srgbClr val="95B3D7"/>
                </a:solidFill>
              </a:rPr>
              <a:pPr/>
              <a:t>28</a:t>
            </a:fld>
            <a:r>
              <a:rPr lang="fr-FR" altLang="fr-FR">
                <a:solidFill>
                  <a:srgbClr val="95B3D7"/>
                </a:solidFill>
              </a:rPr>
              <a:t>/30</a:t>
            </a:r>
          </a:p>
        </p:txBody>
      </p:sp>
      <p:pic>
        <p:nvPicPr>
          <p:cNvPr id="1028" name="Picture 4" descr="http://cdns2.freepik.com/photos-libre/entonnoir_318-10034.jpg">
            <a:extLst>
              <a:ext uri="{FF2B5EF4-FFF2-40B4-BE49-F238E27FC236}">
                <a16:creationId xmlns:a16="http://schemas.microsoft.com/office/drawing/2014/main" id="{0BE349BD-9F92-66AD-7B01-8B66D1B84C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1" y="2146722"/>
            <a:ext cx="1390650" cy="139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700" name="ZoneTexte 7">
            <a:extLst>
              <a:ext uri="{FF2B5EF4-FFF2-40B4-BE49-F238E27FC236}">
                <a16:creationId xmlns:a16="http://schemas.microsoft.com/office/drawing/2014/main" id="{D0E0FB71-08BA-E1FA-7A40-EE80D2CB6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8363" y="3251200"/>
            <a:ext cx="63198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 sz="2400" b="1"/>
              <a:t>apprentissage </a:t>
            </a:r>
            <a:r>
              <a:rPr lang="fr-FR" altLang="fr-FR" sz="2400" b="1">
                <a:solidFill>
                  <a:srgbClr val="C00000"/>
                </a:solidFill>
              </a:rPr>
              <a:t>motivé</a:t>
            </a:r>
            <a:r>
              <a:rPr lang="fr-FR" altLang="fr-FR" sz="2400" b="1"/>
              <a:t> → apprentissage </a:t>
            </a:r>
            <a:r>
              <a:rPr lang="fr-FR" altLang="fr-FR" sz="2400" b="1">
                <a:solidFill>
                  <a:srgbClr val="C00000"/>
                </a:solidFill>
              </a:rPr>
              <a:t>motivant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D8D4C14-DFCF-4069-AF39-DA28E8E0B6AB}"/>
              </a:ext>
            </a:extLst>
          </p:cNvPr>
          <p:cNvSpPr txBox="1"/>
          <p:nvPr/>
        </p:nvSpPr>
        <p:spPr>
          <a:xfrm rot="5400000">
            <a:off x="626269" y="5018881"/>
            <a:ext cx="199707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Enseignement</a:t>
            </a:r>
          </a:p>
        </p:txBody>
      </p:sp>
      <p:pic>
        <p:nvPicPr>
          <p:cNvPr id="1030" name="Picture 6" descr="http://cdns2.freepik.com/photos-libre/entonnoir_318-9902.jpg">
            <a:extLst>
              <a:ext uri="{FF2B5EF4-FFF2-40B4-BE49-F238E27FC236}">
                <a16:creationId xmlns:a16="http://schemas.microsoft.com/office/drawing/2014/main" id="{7AD10DB3-FFD4-593A-CA75-222733CF20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15" y="3076773"/>
            <a:ext cx="1390650" cy="139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703" name="ZoneTexte 5">
            <a:extLst>
              <a:ext uri="{FF2B5EF4-FFF2-40B4-BE49-F238E27FC236}">
                <a16:creationId xmlns:a16="http://schemas.microsoft.com/office/drawing/2014/main" id="{65FC0AD3-B47C-7D06-D2CC-3B005F3F4DD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744913" y="1520825"/>
            <a:ext cx="13747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 sz="2400" b="1"/>
              <a:t>actionnel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>
            <a:extLst>
              <a:ext uri="{FF2B5EF4-FFF2-40B4-BE49-F238E27FC236}">
                <a16:creationId xmlns:a16="http://schemas.microsoft.com/office/drawing/2014/main" id="{92B620F2-B783-EC70-6887-9584279A2D8D}"/>
              </a:ext>
            </a:extLst>
          </p:cNvPr>
          <p:cNvSpPr txBox="1">
            <a:spLocks/>
          </p:cNvSpPr>
          <p:nvPr/>
        </p:nvSpPr>
        <p:spPr>
          <a:xfrm>
            <a:off x="541338" y="312420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fr-FR" dirty="0">
                <a:solidFill>
                  <a:schemeClr val="accent1"/>
                </a:solidFill>
                <a:latin typeface="+mn-lt"/>
                <a:ea typeface="MS Mincho"/>
                <a:cs typeface="Arial" pitchFamily="34" charset="0"/>
              </a:rPr>
              <a:t>Merci de votre attention !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0B067C5-DF40-B2F1-719B-C74AD7406629}"/>
              </a:ext>
            </a:extLst>
          </p:cNvPr>
          <p:cNvSpPr txBox="1"/>
          <p:nvPr/>
        </p:nvSpPr>
        <p:spPr>
          <a:xfrm>
            <a:off x="0" y="6486525"/>
            <a:ext cx="635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91204B50-E6C8-4ACB-96D9-E104C1536AAC}" type="slidenum">
              <a:rPr lang="fr-FR" altLang="fr-FR">
                <a:solidFill>
                  <a:srgbClr val="95B3D7"/>
                </a:solidFill>
              </a:rPr>
              <a:pPr/>
              <a:t>29</a:t>
            </a:fld>
            <a:r>
              <a:rPr lang="fr-FR" altLang="fr-FR">
                <a:solidFill>
                  <a:srgbClr val="95B3D7"/>
                </a:solidFill>
              </a:rPr>
              <a:t>/30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A1793A6-A0D6-48D1-40A6-599D85D6155D}"/>
              </a:ext>
            </a:extLst>
          </p:cNvPr>
          <p:cNvSpPr txBox="1"/>
          <p:nvPr/>
        </p:nvSpPr>
        <p:spPr>
          <a:xfrm>
            <a:off x="3354388" y="5562600"/>
            <a:ext cx="260350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delhaye@otenet.gr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ecteurs 52">
            <a:extLst>
              <a:ext uri="{FF2B5EF4-FFF2-40B4-BE49-F238E27FC236}">
                <a16:creationId xmlns:a16="http://schemas.microsoft.com/office/drawing/2014/main" id="{E182901B-181C-7D9E-B6A7-AD5AF1FDE14B}"/>
              </a:ext>
            </a:extLst>
          </p:cNvPr>
          <p:cNvSpPr/>
          <p:nvPr/>
        </p:nvSpPr>
        <p:spPr>
          <a:xfrm>
            <a:off x="5218113" y="2584450"/>
            <a:ext cx="1524000" cy="862013"/>
          </a:xfrm>
          <a:prstGeom prst="pie">
            <a:avLst>
              <a:gd name="adj1" fmla="val 0"/>
              <a:gd name="adj2" fmla="val 10806185"/>
            </a:avLst>
          </a:prstGeom>
          <a:noFill/>
          <a:ln w="762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52" name="Secteurs 51">
            <a:extLst>
              <a:ext uri="{FF2B5EF4-FFF2-40B4-BE49-F238E27FC236}">
                <a16:creationId xmlns:a16="http://schemas.microsoft.com/office/drawing/2014/main" id="{C123C969-0D32-F69E-8486-F9FB38DF85CF}"/>
              </a:ext>
            </a:extLst>
          </p:cNvPr>
          <p:cNvSpPr/>
          <p:nvPr/>
        </p:nvSpPr>
        <p:spPr>
          <a:xfrm rot="10800000">
            <a:off x="3684588" y="2576513"/>
            <a:ext cx="1524000" cy="860425"/>
          </a:xfrm>
          <a:prstGeom prst="pie">
            <a:avLst>
              <a:gd name="adj1" fmla="val 0"/>
              <a:gd name="adj2" fmla="val 10806185"/>
            </a:avLst>
          </a:prstGeom>
          <a:noFill/>
          <a:ln w="762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A618221-EB84-AA41-2B0A-B30D327ACF70}"/>
              </a:ext>
            </a:extLst>
          </p:cNvPr>
          <p:cNvSpPr txBox="1"/>
          <p:nvPr/>
        </p:nvSpPr>
        <p:spPr>
          <a:xfrm>
            <a:off x="3979863" y="3176588"/>
            <a:ext cx="995362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Obstacle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3CF9E47-B0A0-99EB-CD46-BC57310C7863}"/>
              </a:ext>
            </a:extLst>
          </p:cNvPr>
          <p:cNvSpPr txBox="1"/>
          <p:nvPr/>
        </p:nvSpPr>
        <p:spPr>
          <a:xfrm>
            <a:off x="5394325" y="2062163"/>
            <a:ext cx="12271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Adaptation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271F323-A890-8D53-394C-0156ACDA5004}"/>
              </a:ext>
            </a:extLst>
          </p:cNvPr>
          <p:cNvSpPr txBox="1"/>
          <p:nvPr/>
        </p:nvSpPr>
        <p:spPr>
          <a:xfrm>
            <a:off x="539750" y="2982913"/>
            <a:ext cx="27368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Parcours de l’apprentissage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44FDB44-38B8-E009-B382-8DDDC2BC1B63}"/>
              </a:ext>
            </a:extLst>
          </p:cNvPr>
          <p:cNvSpPr txBox="1"/>
          <p:nvPr/>
        </p:nvSpPr>
        <p:spPr>
          <a:xfrm>
            <a:off x="3178175" y="5054600"/>
            <a:ext cx="27876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Éclectisme méthodologique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1AE5EED-2576-21E6-EE1A-ABDF19C08D9F}"/>
              </a:ext>
            </a:extLst>
          </p:cNvPr>
          <p:cNvSpPr txBox="1"/>
          <p:nvPr/>
        </p:nvSpPr>
        <p:spPr>
          <a:xfrm>
            <a:off x="3346450" y="4529138"/>
            <a:ext cx="245110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GESTION DE L’IMPRÉVU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48B1401-D621-728C-9BB3-D2C7327EE9A4}"/>
              </a:ext>
            </a:extLst>
          </p:cNvPr>
          <p:cNvSpPr txBox="1"/>
          <p:nvPr/>
        </p:nvSpPr>
        <p:spPr>
          <a:xfrm>
            <a:off x="3548063" y="5578475"/>
            <a:ext cx="204787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[ outils très divers ]</a:t>
            </a:r>
          </a:p>
        </p:txBody>
      </p:sp>
      <p:sp>
        <p:nvSpPr>
          <p:cNvPr id="28" name="Cœur 27">
            <a:extLst>
              <a:ext uri="{FF2B5EF4-FFF2-40B4-BE49-F238E27FC236}">
                <a16:creationId xmlns:a16="http://schemas.microsoft.com/office/drawing/2014/main" id="{84D878A4-65B4-4968-A96B-94BC703440E4}"/>
              </a:ext>
            </a:extLst>
          </p:cNvPr>
          <p:cNvSpPr/>
          <p:nvPr/>
        </p:nvSpPr>
        <p:spPr>
          <a:xfrm>
            <a:off x="5842000" y="3243263"/>
            <a:ext cx="336550" cy="323850"/>
          </a:xfrm>
          <a:prstGeom prst="hear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E5C38343-2059-E700-2559-CC67460AC417}"/>
              </a:ext>
            </a:extLst>
          </p:cNvPr>
          <p:cNvCxnSpPr/>
          <p:nvPr/>
        </p:nvCxnSpPr>
        <p:spPr>
          <a:xfrm flipV="1">
            <a:off x="660400" y="3005138"/>
            <a:ext cx="7696200" cy="12700"/>
          </a:xfrm>
          <a:prstGeom prst="line">
            <a:avLst/>
          </a:prstGeom>
          <a:ln w="635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C5FE1BEB-2D86-846E-B132-A9ED371663CF}"/>
              </a:ext>
            </a:extLst>
          </p:cNvPr>
          <p:cNvCxnSpPr/>
          <p:nvPr/>
        </p:nvCxnSpPr>
        <p:spPr>
          <a:xfrm>
            <a:off x="5218113" y="3016250"/>
            <a:ext cx="1524000" cy="0"/>
          </a:xfrm>
          <a:prstGeom prst="line">
            <a:avLst/>
          </a:prstGeom>
          <a:ln w="762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D95425F2-BA99-132C-D839-FBB9E25C7B2D}"/>
              </a:ext>
            </a:extLst>
          </p:cNvPr>
          <p:cNvCxnSpPr/>
          <p:nvPr/>
        </p:nvCxnSpPr>
        <p:spPr>
          <a:xfrm flipV="1">
            <a:off x="3798888" y="3005138"/>
            <a:ext cx="1331912" cy="9525"/>
          </a:xfrm>
          <a:prstGeom prst="line">
            <a:avLst/>
          </a:prstGeom>
          <a:ln w="762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xplosion 1 26">
            <a:extLst>
              <a:ext uri="{FF2B5EF4-FFF2-40B4-BE49-F238E27FC236}">
                <a16:creationId xmlns:a16="http://schemas.microsoft.com/office/drawing/2014/main" id="{8CB745FE-6A1E-C4F5-746C-BA44FAFB5CFA}"/>
              </a:ext>
            </a:extLst>
          </p:cNvPr>
          <p:cNvSpPr/>
          <p:nvPr/>
        </p:nvSpPr>
        <p:spPr>
          <a:xfrm>
            <a:off x="4251325" y="2762250"/>
            <a:ext cx="514350" cy="471488"/>
          </a:xfrm>
          <a:prstGeom prst="irregularSeal1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AAFB8B44-8AD9-6E17-154F-D54742C1EDC1}"/>
              </a:ext>
            </a:extLst>
          </p:cNvPr>
          <p:cNvSpPr txBox="1"/>
          <p:nvPr/>
        </p:nvSpPr>
        <p:spPr>
          <a:xfrm>
            <a:off x="5603875" y="3516313"/>
            <a:ext cx="81280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Besoin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498DA303-27F8-C574-093A-52ECF3E4332C}"/>
              </a:ext>
            </a:extLst>
          </p:cNvPr>
          <p:cNvSpPr txBox="1"/>
          <p:nvPr/>
        </p:nvSpPr>
        <p:spPr>
          <a:xfrm>
            <a:off x="3817938" y="2062163"/>
            <a:ext cx="13811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Modification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95F7B9E3-8C25-6150-16C1-B9945AE2739E}"/>
              </a:ext>
            </a:extLst>
          </p:cNvPr>
          <p:cNvSpPr txBox="1"/>
          <p:nvPr/>
        </p:nvSpPr>
        <p:spPr>
          <a:xfrm>
            <a:off x="0" y="6486525"/>
            <a:ext cx="635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3C079482-AB73-4506-9F01-0885EBC15326}" type="slidenum">
              <a:rPr lang="fr-FR" altLang="fr-FR">
                <a:solidFill>
                  <a:srgbClr val="95B3D7"/>
                </a:solidFill>
              </a:rPr>
              <a:pPr/>
              <a:t>3</a:t>
            </a:fld>
            <a:r>
              <a:rPr lang="fr-FR" altLang="fr-FR">
                <a:solidFill>
                  <a:srgbClr val="95B3D7"/>
                </a:solidFill>
              </a:rPr>
              <a:t>/30</a:t>
            </a:r>
          </a:p>
        </p:txBody>
      </p:sp>
      <p:sp>
        <p:nvSpPr>
          <p:cNvPr id="4114" name="Titre 1">
            <a:extLst>
              <a:ext uri="{FF2B5EF4-FFF2-40B4-BE49-F238E27FC236}">
                <a16:creationId xmlns:a16="http://schemas.microsoft.com/office/drawing/2014/main" id="{D6373049-9F45-1B79-3C9E-A17323726046}"/>
              </a:ext>
            </a:extLst>
          </p:cNvPr>
          <p:cNvSpPr txBox="1">
            <a:spLocks/>
          </p:cNvSpPr>
          <p:nvPr/>
        </p:nvSpPr>
        <p:spPr bwMode="auto">
          <a:xfrm>
            <a:off x="428625" y="0"/>
            <a:ext cx="822960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sz="4400">
                <a:solidFill>
                  <a:schemeClr val="accent1"/>
                </a:solidFill>
                <a:ea typeface="MS Mincho" panose="02020609040205080304" pitchFamily="49" charset="-128"/>
                <a:cs typeface="MS Mincho" panose="02020609040205080304" pitchFamily="49" charset="-128"/>
              </a:rPr>
              <a:t>Compétence méthodologique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oneTexte 1">
            <a:extLst>
              <a:ext uri="{FF2B5EF4-FFF2-40B4-BE49-F238E27FC236}">
                <a16:creationId xmlns:a16="http://schemas.microsoft.com/office/drawing/2014/main" id="{D329C10D-D8C3-B36C-6550-D41EA7DFC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775" y="1095375"/>
            <a:ext cx="8458200" cy="581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en-US" altLang="fr-FR" sz="1200"/>
              <a:t>ANDERSON L. W., et al., 2001 – </a:t>
            </a:r>
            <a:r>
              <a:rPr lang="en-US" altLang="fr-FR" sz="1200" i="1"/>
              <a:t>A Taxonomy for Learning, Teaching, and Assessing. A Revision of Bloom's Taxonomy of Educational Objectives</a:t>
            </a:r>
            <a:r>
              <a:rPr lang="en-US" altLang="fr-FR" sz="1200"/>
              <a:t>, Addison Wesley Longman, Inc.</a:t>
            </a:r>
            <a:endParaRPr lang="fr-FR" altLang="fr-FR" sz="1200"/>
          </a:p>
          <a:p>
            <a:pPr algn="just"/>
            <a:r>
              <a:rPr lang="fr-FR" altLang="fr-FR" sz="1200"/>
              <a:t>ASTOLFI J.-P., 1995 – « Essor des didactiques et Apprentissage scolaire » in Éducations.</a:t>
            </a:r>
          </a:p>
          <a:p>
            <a:pPr algn="just"/>
            <a:r>
              <a:rPr lang="fr-FR" altLang="fr-FR" sz="1200"/>
              <a:t>BÉGAUDEAU Fr., 2006 – </a:t>
            </a:r>
            <a:r>
              <a:rPr lang="fr-FR" altLang="fr-FR" sz="1200" i="1"/>
              <a:t>Entre les murs</a:t>
            </a:r>
            <a:r>
              <a:rPr lang="fr-FR" altLang="fr-FR" sz="1200"/>
              <a:t>, Éditions Verticales</a:t>
            </a:r>
          </a:p>
          <a:p>
            <a:pPr algn="just"/>
            <a:r>
              <a:rPr lang="en-US" altLang="fr-FR" sz="1200"/>
              <a:t>BLOOM B.S. &amp; KRATHWOHL D.R., 1956 – </a:t>
            </a:r>
            <a:r>
              <a:rPr lang="en-US" altLang="fr-FR" sz="1200" i="1"/>
              <a:t>The classification of educational goals, by a committee of college and university examiners</a:t>
            </a:r>
            <a:r>
              <a:rPr lang="en-US" altLang="fr-FR" sz="1200"/>
              <a:t>, Longmans, New York.</a:t>
            </a:r>
            <a:endParaRPr lang="fr-FR" altLang="fr-FR" sz="1200"/>
          </a:p>
          <a:p>
            <a:pPr algn="just"/>
            <a:r>
              <a:rPr lang="fr-FR" altLang="fr-FR" sz="1200"/>
              <a:t>BRUNER J.S., 1981 – </a:t>
            </a:r>
            <a:r>
              <a:rPr lang="fr-FR" altLang="fr-FR" sz="1200" i="1"/>
              <a:t>Le développement de l'enfant. Savoir faire, savoir dire</a:t>
            </a:r>
            <a:r>
              <a:rPr lang="fr-FR" altLang="fr-FR" sz="1200"/>
              <a:t>. PUF, Paris, </a:t>
            </a:r>
          </a:p>
          <a:p>
            <a:pPr algn="just"/>
            <a:r>
              <a:rPr lang="en-US" altLang="fr-FR" sz="1200"/>
              <a:t>BRUNER J.S., 1997 – </a:t>
            </a:r>
            <a:r>
              <a:rPr lang="en-US" altLang="fr-FR" sz="1200" i="1"/>
              <a:t>The culture of education</a:t>
            </a:r>
            <a:r>
              <a:rPr lang="en-US" altLang="fr-FR" sz="1200"/>
              <a:t>. </a:t>
            </a:r>
            <a:r>
              <a:rPr lang="fr-FR" altLang="fr-FR" sz="1200"/>
              <a:t>Harvard University Press, Cambridge. </a:t>
            </a:r>
          </a:p>
          <a:p>
            <a:pPr algn="just"/>
            <a:r>
              <a:rPr lang="fr-FR" altLang="fr-FR" sz="1200"/>
              <a:t>CATROUX M., 2006 – « Perspective co-actionnelle et TICE : quelles convergences pour l’enseignement de la langue de spécialité? » Communication donnée dans le cadre des Journées d’Étude de l’EA 2025. 2-3 février 2006, IUT Bordeaux I, Bordeaux. </a:t>
            </a:r>
          </a:p>
          <a:p>
            <a:pPr algn="just"/>
            <a:r>
              <a:rPr lang="fr-FR" altLang="fr-FR" sz="1200"/>
              <a:t>Conseil de l'Europe C.E., 2011 – </a:t>
            </a:r>
            <a:r>
              <a:rPr lang="fr-FR" altLang="fr-FR" sz="1200" i="1"/>
              <a:t>Un cadre européen commun de référence pour les langues: apprendre, enseigner, évaluer</a:t>
            </a:r>
            <a:r>
              <a:rPr lang="fr-FR" altLang="fr-FR" sz="1200"/>
              <a:t>, Didier, Paris.</a:t>
            </a:r>
          </a:p>
          <a:p>
            <a:pPr algn="just"/>
            <a:r>
              <a:rPr lang="fr-FR" altLang="fr-FR" sz="1200"/>
              <a:t>DELHAYE O., 2010 – « Possibilités d’élaboration d’une culture partagée de l’acte éducatif en environnement d’apprentissage médiatisé. Étude de cas ». In : Actes du Congrès International. </a:t>
            </a:r>
            <a:r>
              <a:rPr lang="fr-FR" altLang="fr-FR" sz="1200" i="1"/>
              <a:t>2008, année européenne du dialogue interculturel : communiquer avec les langues-cultures</a:t>
            </a:r>
            <a:r>
              <a:rPr lang="fr-FR" altLang="fr-FR" sz="1200"/>
              <a:t>, Thessaloniki, 12-14 décembre 2008, Thessaloniki : University Studio Press, pp. 144-150. </a:t>
            </a:r>
          </a:p>
          <a:p>
            <a:pPr algn="just"/>
            <a:r>
              <a:rPr lang="fr-FR" altLang="fr-FR" sz="1200"/>
              <a:t>DOISE W. &amp; MUGNY G., 1981 – </a:t>
            </a:r>
            <a:r>
              <a:rPr lang="fr-FR" altLang="fr-FR" sz="1200" i="1"/>
              <a:t>Le développement social de l'intelligence</a:t>
            </a:r>
            <a:r>
              <a:rPr lang="fr-FR" altLang="fr-FR" sz="1200"/>
              <a:t>. </a:t>
            </a:r>
            <a:r>
              <a:rPr lang="en-US" altLang="fr-FR" sz="1200"/>
              <a:t>Interéditions, Paris. </a:t>
            </a:r>
            <a:endParaRPr lang="fr-FR" altLang="fr-FR" sz="1200"/>
          </a:p>
          <a:p>
            <a:pPr algn="just"/>
            <a:r>
              <a:rPr lang="fr-FR" altLang="fr-FR" sz="1200"/>
              <a:t>GARDNER H., 2008 – Les intelligences multiples : La théorie qui bouleverse nos idées reçues. Retz.</a:t>
            </a:r>
          </a:p>
          <a:p>
            <a:pPr algn="just"/>
            <a:r>
              <a:rPr lang="fr-FR" altLang="fr-FR" sz="1200"/>
              <a:t>HOUSSAYE J., 2000 – </a:t>
            </a:r>
            <a:r>
              <a:rPr lang="fr-FR" altLang="fr-FR" sz="1200" i="1"/>
              <a:t>Le triangle pédagogique. Théorie et pratiques de l'éducation scolaire</a:t>
            </a:r>
            <a:r>
              <a:rPr lang="fr-FR" altLang="fr-FR" sz="1200"/>
              <a:t>, Peter Lang, Berne.</a:t>
            </a:r>
          </a:p>
          <a:p>
            <a:pPr algn="just"/>
            <a:r>
              <a:rPr lang="en-US" altLang="fr-FR" sz="1200"/>
              <a:t>HYMES D., 1967 </a:t>
            </a:r>
            <a:r>
              <a:rPr lang="fr-FR" altLang="fr-FR" sz="1200"/>
              <a:t>–</a:t>
            </a:r>
            <a:r>
              <a:rPr lang="en-US" altLang="fr-FR" sz="1200"/>
              <a:t> « Models of the interaction of language and social life » in Journal of Social Issues, No 59.</a:t>
            </a:r>
            <a:endParaRPr lang="fr-FR" altLang="fr-FR" sz="1200"/>
          </a:p>
          <a:p>
            <a:pPr algn="just"/>
            <a:r>
              <a:rPr lang="fr-FR" altLang="fr-FR" sz="1200"/>
              <a:t>LEBRUN M., 2002 – </a:t>
            </a:r>
            <a:r>
              <a:rPr lang="fr-FR" altLang="fr-FR" sz="1200" i="1"/>
              <a:t>Des technologies pour enseigner et apprendre, </a:t>
            </a:r>
            <a:r>
              <a:rPr lang="fr-FR" altLang="fr-FR" sz="1200"/>
              <a:t>2e éd. , De Boeck Université, Coll. Perspectives en Éducation et Formation, Bruxelles. </a:t>
            </a:r>
          </a:p>
          <a:p>
            <a:pPr algn="just"/>
            <a:r>
              <a:rPr lang="en-US" altLang="fr-FR" sz="1200"/>
              <a:t>MASLOW, A.H., 1043 – « A Theory of Human Motivation », In  </a:t>
            </a:r>
            <a:r>
              <a:rPr lang="en-US" altLang="fr-FR" sz="1200" i="1"/>
              <a:t>Psychological Review</a:t>
            </a:r>
            <a:r>
              <a:rPr lang="en-US" altLang="fr-FR" sz="1200"/>
              <a:t>, 50.</a:t>
            </a:r>
            <a:endParaRPr lang="fr-FR" altLang="fr-FR" sz="1200"/>
          </a:p>
          <a:p>
            <a:pPr algn="just"/>
            <a:r>
              <a:rPr lang="fr-FR" altLang="fr-FR" sz="1200"/>
              <a:t>PERETTI A. de, 1993 – </a:t>
            </a:r>
            <a:r>
              <a:rPr lang="fr-FR" altLang="fr-FR" sz="1200" i="1"/>
              <a:t>Controverses en Éducation,</a:t>
            </a:r>
            <a:r>
              <a:rPr lang="fr-FR" altLang="fr-FR" sz="1200"/>
              <a:t> Hachette Éducation.</a:t>
            </a:r>
          </a:p>
          <a:p>
            <a:pPr algn="just"/>
            <a:r>
              <a:rPr lang="fr-FR" altLang="fr-FR" sz="1200"/>
              <a:t>PERRET-CLERMONT A.N., SCHUBAUER-LEONI M.L. &amp; GROSSEN M., 1991 – « Interactions sociales dans le développement cognitif : nouvelles directions de recherche » in </a:t>
            </a:r>
            <a:r>
              <a:rPr lang="fr-FR" altLang="fr-FR" sz="1200" i="1"/>
              <a:t>Cahiers de psychologie</a:t>
            </a:r>
            <a:r>
              <a:rPr lang="fr-FR" altLang="fr-FR" sz="1200"/>
              <a:t>, no 29. </a:t>
            </a:r>
          </a:p>
          <a:p>
            <a:pPr algn="just"/>
            <a:r>
              <a:rPr lang="fr-FR" altLang="fr-FR" sz="1200"/>
              <a:t>RAYNAL Fr. &amp; RIEUNIER A., 2012. Pédagogie, dictionnaire des concepts clés. Apprentissages, formation, psychologie cognitive. Paris : Esf.</a:t>
            </a:r>
          </a:p>
          <a:p>
            <a:pPr algn="just"/>
            <a:r>
              <a:rPr lang="fr-FR" altLang="fr-FR" sz="1200"/>
              <a:t>TANNENBAUM R. &amp; SCHMIDT W., 1976 – Choisissez votre style de direction, Harvard expansion.</a:t>
            </a:r>
          </a:p>
          <a:p>
            <a:pPr algn="just"/>
            <a:r>
              <a:rPr lang="fr-FR" altLang="fr-FR" sz="1200"/>
              <a:t>VIAU R., 2003 – La motivation en contexte scolaire, De Boeck Supérieur.</a:t>
            </a:r>
          </a:p>
          <a:p>
            <a:pPr algn="just"/>
            <a:endParaRPr lang="fr-FR" altLang="fr-FR" sz="1200"/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6D9306A8-B113-DC1F-548E-262D0AEC4B0B}"/>
              </a:ext>
            </a:extLst>
          </p:cNvPr>
          <p:cNvSpPr txBox="1">
            <a:spLocks/>
          </p:cNvSpPr>
          <p:nvPr/>
        </p:nvSpPr>
        <p:spPr>
          <a:xfrm>
            <a:off x="457200" y="7620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fr-FR" dirty="0">
                <a:solidFill>
                  <a:schemeClr val="accent1"/>
                </a:solidFill>
                <a:latin typeface="+mn-lt"/>
                <a:ea typeface="MS Mincho"/>
                <a:cs typeface="Arial" pitchFamily="34" charset="0"/>
              </a:rPr>
              <a:t>Ouvrages évoqués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7" descr="http://www.lib.umich.edu/files/services/copyright/cc-by-sa.png">
            <a:hlinkClick r:id="rId2"/>
            <a:extLst>
              <a:ext uri="{FF2B5EF4-FFF2-40B4-BE49-F238E27FC236}">
                <a16:creationId xmlns:a16="http://schemas.microsoft.com/office/drawing/2014/main" id="{4ED0DE9D-40BA-F2DA-9CD4-03527537CE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864220" y="5922963"/>
            <a:ext cx="1584176" cy="554266"/>
          </a:xfrm>
          <a:prstGeom prst="rect">
            <a:avLst/>
          </a:prstGeom>
          <a:noFill/>
        </p:spPr>
      </p:pic>
      <p:sp>
        <p:nvSpPr>
          <p:cNvPr id="3" name="ZoneTexte 2">
            <a:hlinkClick r:id="rId4"/>
            <a:extLst>
              <a:ext uri="{FF2B5EF4-FFF2-40B4-BE49-F238E27FC236}">
                <a16:creationId xmlns:a16="http://schemas.microsoft.com/office/drawing/2014/main" id="{8FA9D9DE-3155-0022-E951-282E0158BFE4}"/>
              </a:ext>
            </a:extLst>
          </p:cNvPr>
          <p:cNvSpPr txBox="1"/>
          <p:nvPr/>
        </p:nvSpPr>
        <p:spPr>
          <a:xfrm>
            <a:off x="3195638" y="4857750"/>
            <a:ext cx="2986087" cy="2301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dirty="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rPr>
              <a:t>http://p3967.phpnet.org/0/26.02.2015.olivier.delhaye.pps  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507F6916-BFA0-BF6A-7906-62D12225D26D}"/>
              </a:ext>
            </a:extLst>
          </p:cNvPr>
          <p:cNvSpPr txBox="1">
            <a:spLocks/>
          </p:cNvSpPr>
          <p:nvPr/>
        </p:nvSpPr>
        <p:spPr>
          <a:xfrm>
            <a:off x="541338" y="38100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fr-FR" dirty="0">
                <a:solidFill>
                  <a:schemeClr val="accent1"/>
                </a:solidFill>
                <a:latin typeface="+mn-lt"/>
                <a:ea typeface="MS Mincho"/>
                <a:cs typeface="Arial" pitchFamily="34" charset="0"/>
              </a:rPr>
              <a:t>Ce diaporama pourra bientôt </a:t>
            </a:r>
            <a:br>
              <a:rPr lang="fr-FR" dirty="0">
                <a:solidFill>
                  <a:schemeClr val="accent1"/>
                </a:solidFill>
                <a:latin typeface="+mn-lt"/>
                <a:ea typeface="MS Mincho"/>
                <a:cs typeface="Arial" pitchFamily="34" charset="0"/>
              </a:rPr>
            </a:br>
            <a:r>
              <a:rPr lang="fr-FR" dirty="0">
                <a:solidFill>
                  <a:schemeClr val="accent1"/>
                </a:solidFill>
                <a:latin typeface="+mn-lt"/>
                <a:ea typeface="MS Mincho"/>
                <a:cs typeface="Arial" pitchFamily="34" charset="0"/>
              </a:rPr>
              <a:t>être téléchargé ici :</a:t>
            </a:r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46C9CC52-0191-35F3-493B-91102DDDAA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2209800"/>
            <a:ext cx="2447925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6" descr="http://thumbs.dreamstime.com/t/main-tenant-le-t%C3%A9l%C3%A9phone-intelligent-avec-l-%C3%A9cran-vide-45456329.jpg">
            <a:extLst>
              <a:ext uri="{FF2B5EF4-FFF2-40B4-BE49-F238E27FC236}">
                <a16:creationId xmlns:a16="http://schemas.microsoft.com/office/drawing/2014/main" id="{EB0E4C43-07C8-9425-DF75-ECCCEF45DA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333999"/>
            <a:ext cx="2209800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6005F41C-0F10-13C4-797F-E71D4CE125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623" y="5850393"/>
            <a:ext cx="296429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angle isocèle 1">
            <a:extLst>
              <a:ext uri="{FF2B5EF4-FFF2-40B4-BE49-F238E27FC236}">
                <a16:creationId xmlns:a16="http://schemas.microsoft.com/office/drawing/2014/main" id="{E439F818-41BA-582C-3BBF-F827E2EF0EAD}"/>
              </a:ext>
            </a:extLst>
          </p:cNvPr>
          <p:cNvSpPr/>
          <p:nvPr/>
        </p:nvSpPr>
        <p:spPr>
          <a:xfrm>
            <a:off x="3106738" y="1987550"/>
            <a:ext cx="2930525" cy="250031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B703165-D79A-9642-B8DF-270468E6B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8" y="2297113"/>
            <a:ext cx="159543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/>
            <a:r>
              <a:rPr lang="fr-FR" altLang="fr-FR" sz="1600" b="1">
                <a:solidFill>
                  <a:srgbClr val="0070C0"/>
                </a:solidFill>
                <a:latin typeface="Arial" panose="020B0604020202020204" pitchFamily="34" charset="0"/>
              </a:rPr>
              <a:t>DIDACTIQUE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FF0EDAF-DC82-379A-1F33-9BBCA31F9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2057400"/>
            <a:ext cx="2133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 sz="1600" b="1">
                <a:solidFill>
                  <a:srgbClr val="0070C0"/>
                </a:solidFill>
                <a:latin typeface="Arial" panose="020B0604020202020204" pitchFamily="34" charset="0"/>
              </a:rPr>
              <a:t>THÉORIES DE </a:t>
            </a:r>
            <a:br>
              <a:rPr lang="fr-FR" altLang="fr-FR" sz="1600" b="1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fr-FR" altLang="fr-FR" sz="1600" b="1">
                <a:solidFill>
                  <a:srgbClr val="0070C0"/>
                </a:solidFill>
                <a:latin typeface="Arial" panose="020B0604020202020204" pitchFamily="34" charset="0"/>
              </a:rPr>
              <a:t>L’APPRENTISSAGE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EC20D30-6427-9AA7-A97C-F32101BCC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2538" y="5867400"/>
            <a:ext cx="15589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sz="1600" b="1">
                <a:solidFill>
                  <a:srgbClr val="0070C0"/>
                </a:solidFill>
                <a:latin typeface="Arial" panose="020B0604020202020204" pitchFamily="34" charset="0"/>
              </a:rPr>
              <a:t>PÉDAGOGIE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BC28F9B8-983F-3B4E-CEA0-1E2CEBE781FF}"/>
              </a:ext>
            </a:extLst>
          </p:cNvPr>
          <p:cNvSpPr txBox="1"/>
          <p:nvPr/>
        </p:nvSpPr>
        <p:spPr>
          <a:xfrm>
            <a:off x="4090988" y="1458913"/>
            <a:ext cx="95408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OBJET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D3B429F-8511-1A7C-D1F4-1BC003F7F8B1}"/>
              </a:ext>
            </a:extLst>
          </p:cNvPr>
          <p:cNvSpPr txBox="1"/>
          <p:nvPr/>
        </p:nvSpPr>
        <p:spPr>
          <a:xfrm>
            <a:off x="1333500" y="4592638"/>
            <a:ext cx="16986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ENSEIGNANT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3012522-57A8-FD1B-E22A-0E8EFDDC6C1F}"/>
              </a:ext>
            </a:extLst>
          </p:cNvPr>
          <p:cNvSpPr txBox="1"/>
          <p:nvPr/>
        </p:nvSpPr>
        <p:spPr>
          <a:xfrm>
            <a:off x="6172200" y="4592638"/>
            <a:ext cx="16208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APPRENANT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38482A67-5F4B-AD48-2B58-B6522D6D66C4}"/>
              </a:ext>
            </a:extLst>
          </p:cNvPr>
          <p:cNvSpPr txBox="1"/>
          <p:nvPr/>
        </p:nvSpPr>
        <p:spPr>
          <a:xfrm>
            <a:off x="6781800" y="300038"/>
            <a:ext cx="2325688" cy="5222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ACTANTS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dirty="0">
                <a:solidFill>
                  <a:schemeClr val="accent2"/>
                </a:solidFill>
                <a:latin typeface="Arial" panose="020B0604020202020204" pitchFamily="34" charset="0"/>
              </a:rPr>
              <a:t>Ancrages des processus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D84DC22-8BA8-12CF-9C55-7F96D1E1A404}"/>
              </a:ext>
            </a:extLst>
          </p:cNvPr>
          <p:cNvSpPr/>
          <p:nvPr/>
        </p:nvSpPr>
        <p:spPr>
          <a:xfrm>
            <a:off x="474663" y="4181475"/>
            <a:ext cx="877887" cy="9239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sym typeface="Webdings"/>
              </a:rPr>
              <a:t></a:t>
            </a:r>
            <a:endParaRPr lang="fr-FR" sz="5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B8B4C3D-1356-C6D7-42F5-841D0359E0D0}"/>
              </a:ext>
            </a:extLst>
          </p:cNvPr>
          <p:cNvSpPr/>
          <p:nvPr/>
        </p:nvSpPr>
        <p:spPr>
          <a:xfrm>
            <a:off x="7543800" y="4181475"/>
            <a:ext cx="877888" cy="9239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sym typeface="Webdings"/>
              </a:rPr>
              <a:t></a:t>
            </a:r>
            <a:endParaRPr lang="fr-FR" sz="5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8" name="Arc 27">
            <a:extLst>
              <a:ext uri="{FF2B5EF4-FFF2-40B4-BE49-F238E27FC236}">
                <a16:creationId xmlns:a16="http://schemas.microsoft.com/office/drawing/2014/main" id="{D16A6A1A-989D-AFA4-EFC6-445F31DBB00B}"/>
              </a:ext>
            </a:extLst>
          </p:cNvPr>
          <p:cNvSpPr/>
          <p:nvPr/>
        </p:nvSpPr>
        <p:spPr>
          <a:xfrm>
            <a:off x="2705100" y="2092325"/>
            <a:ext cx="3886200" cy="3394075"/>
          </a:xfrm>
          <a:prstGeom prst="arc">
            <a:avLst>
              <a:gd name="adj1" fmla="val 2174749"/>
              <a:gd name="adj2" fmla="val 15390308"/>
            </a:avLst>
          </a:prstGeom>
          <a:ln w="63500">
            <a:solidFill>
              <a:schemeClr val="accent1">
                <a:shade val="95000"/>
                <a:satMod val="105000"/>
                <a:alpha val="50000"/>
              </a:schemeClr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Arc 28">
            <a:extLst>
              <a:ext uri="{FF2B5EF4-FFF2-40B4-BE49-F238E27FC236}">
                <a16:creationId xmlns:a16="http://schemas.microsoft.com/office/drawing/2014/main" id="{1A2ABEE8-F9B7-4591-3C67-6A7DDCBE0888}"/>
              </a:ext>
            </a:extLst>
          </p:cNvPr>
          <p:cNvSpPr/>
          <p:nvPr/>
        </p:nvSpPr>
        <p:spPr>
          <a:xfrm>
            <a:off x="2833688" y="2133600"/>
            <a:ext cx="3643312" cy="3200400"/>
          </a:xfrm>
          <a:prstGeom prst="arc">
            <a:avLst>
              <a:gd name="adj1" fmla="val 16539007"/>
              <a:gd name="adj2" fmla="val 8474626"/>
            </a:avLst>
          </a:prstGeom>
          <a:ln w="63500">
            <a:solidFill>
              <a:schemeClr val="accent1">
                <a:shade val="95000"/>
                <a:satMod val="105000"/>
                <a:alpha val="50000"/>
              </a:schemeClr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83D39BCB-81B0-5AB7-B22B-53E0EB4A9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638" y="2605088"/>
            <a:ext cx="14541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/>
            <a:r>
              <a:rPr lang="fr-FR" altLang="fr-FR" b="1">
                <a:solidFill>
                  <a:schemeClr val="accent2"/>
                </a:solidFill>
                <a:latin typeface="Arial" panose="020B0604020202020204" pitchFamily="34" charset="0"/>
              </a:rPr>
              <a:t>Élaboration</a:t>
            </a:r>
          </a:p>
          <a:p>
            <a:pPr algn="r"/>
            <a:r>
              <a:rPr lang="fr-FR" altLang="fr-FR" b="1">
                <a:solidFill>
                  <a:schemeClr val="accent2"/>
                </a:solidFill>
                <a:latin typeface="Arial" panose="020B0604020202020204" pitchFamily="34" charset="0"/>
              </a:rPr>
              <a:t>didactique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E81DA476-48E8-D06C-9118-6EEC72BF1F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25" y="2605088"/>
            <a:ext cx="19542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 b="1">
                <a:solidFill>
                  <a:schemeClr val="accent2"/>
                </a:solidFill>
                <a:latin typeface="Arial" panose="020B0604020202020204" pitchFamily="34" charset="0"/>
              </a:rPr>
              <a:t>Stratégies </a:t>
            </a:r>
          </a:p>
          <a:p>
            <a:r>
              <a:rPr lang="fr-FR" altLang="fr-FR" b="1">
                <a:solidFill>
                  <a:schemeClr val="accent2"/>
                </a:solidFill>
                <a:latin typeface="Arial" panose="020B0604020202020204" pitchFamily="34" charset="0"/>
              </a:rPr>
              <a:t>d’apprentissage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7E9BE75-DF63-875D-4985-CB3DE9349C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0" y="5573713"/>
            <a:ext cx="25955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b="1">
                <a:solidFill>
                  <a:schemeClr val="accent2"/>
                </a:solidFill>
                <a:latin typeface="Arial" panose="020B0604020202020204" pitchFamily="34" charset="0"/>
              </a:rPr>
              <a:t>Relation pédagogique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A2318A0F-6203-37AF-E4E5-778380D8CACC}"/>
              </a:ext>
            </a:extLst>
          </p:cNvPr>
          <p:cNvSpPr txBox="1"/>
          <p:nvPr/>
        </p:nvSpPr>
        <p:spPr>
          <a:xfrm>
            <a:off x="7202488" y="6477000"/>
            <a:ext cx="1941512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Houssaye</a:t>
            </a: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 (2000)</a:t>
            </a:r>
          </a:p>
        </p:txBody>
      </p:sp>
      <p:pic>
        <p:nvPicPr>
          <p:cNvPr id="37" name="Picture 2" descr="http://www.lemarchenoir.fr/110-285-thickbox/faux-tatouage-temporaire-ancre-marine.jpg">
            <a:extLst>
              <a:ext uri="{FF2B5EF4-FFF2-40B4-BE49-F238E27FC236}">
                <a16:creationId xmlns:a16="http://schemas.microsoft.com/office/drawing/2014/main" id="{A74B7CD6-834C-438D-2A8A-2D8D6CCC85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8453" y="2834754"/>
            <a:ext cx="241821" cy="241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www.xn--icne-wqa.com/images/icones/6/4/light-bulb.png">
            <a:extLst>
              <a:ext uri="{FF2B5EF4-FFF2-40B4-BE49-F238E27FC236}">
                <a16:creationId xmlns:a16="http://schemas.microsoft.com/office/drawing/2014/main" id="{A2A4633D-35AF-B3AD-F90C-901748DECF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189" y="946666"/>
            <a:ext cx="501134" cy="501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6127BDB1-A765-0FD9-01AE-87B323844DBA}"/>
              </a:ext>
            </a:extLst>
          </p:cNvPr>
          <p:cNvSpPr/>
          <p:nvPr/>
        </p:nvSpPr>
        <p:spPr>
          <a:xfrm>
            <a:off x="706438" y="4181475"/>
            <a:ext cx="876300" cy="9239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sym typeface="Webdings"/>
              </a:rPr>
              <a:t></a:t>
            </a:r>
            <a:endParaRPr lang="fr-FR" sz="5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72F73B4-F579-ED29-B5C2-0B8FF6548B2B}"/>
              </a:ext>
            </a:extLst>
          </p:cNvPr>
          <p:cNvSpPr/>
          <p:nvPr/>
        </p:nvSpPr>
        <p:spPr>
          <a:xfrm>
            <a:off x="7732713" y="4181475"/>
            <a:ext cx="877887" cy="9239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sym typeface="Webdings"/>
              </a:rPr>
              <a:t></a:t>
            </a:r>
            <a:endParaRPr lang="fr-FR" sz="5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pic>
        <p:nvPicPr>
          <p:cNvPr id="42" name="Picture 2" descr="http://www.lemarchenoir.fr/110-285-thickbox/faux-tatouage-temporaire-ancre-marine.jpg">
            <a:extLst>
              <a:ext uri="{FF2B5EF4-FFF2-40B4-BE49-F238E27FC236}">
                <a16:creationId xmlns:a16="http://schemas.microsoft.com/office/drawing/2014/main" id="{F1347117-8F91-136B-E254-4977DDCA80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899" y="2834754"/>
            <a:ext cx="241821" cy="241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http://www.lemarchenoir.fr/110-285-thickbox/faux-tatouage-temporaire-ancre-marine.jpg">
            <a:extLst>
              <a:ext uri="{FF2B5EF4-FFF2-40B4-BE49-F238E27FC236}">
                <a16:creationId xmlns:a16="http://schemas.microsoft.com/office/drawing/2014/main" id="{6D06A903-5ACF-20A8-2AEC-B0C31E9A3D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845" y="5334000"/>
            <a:ext cx="241821" cy="241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ZoneTexte 47">
            <a:extLst>
              <a:ext uri="{FF2B5EF4-FFF2-40B4-BE49-F238E27FC236}">
                <a16:creationId xmlns:a16="http://schemas.microsoft.com/office/drawing/2014/main" id="{0BFE1BDF-F249-AF00-EAEF-CBECB0B6E4AF}"/>
              </a:ext>
            </a:extLst>
          </p:cNvPr>
          <p:cNvSpPr txBox="1"/>
          <p:nvPr/>
        </p:nvSpPr>
        <p:spPr>
          <a:xfrm>
            <a:off x="7202488" y="6475413"/>
            <a:ext cx="1941512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Houssaye</a:t>
            </a: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 (2000)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667ECD24-F4B2-FF50-071A-C021310C79AD}"/>
              </a:ext>
            </a:extLst>
          </p:cNvPr>
          <p:cNvSpPr txBox="1"/>
          <p:nvPr/>
        </p:nvSpPr>
        <p:spPr>
          <a:xfrm>
            <a:off x="0" y="6486525"/>
            <a:ext cx="635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DE81B15-9D08-499A-8F42-280423987AC3}" type="slidenum">
              <a:rPr lang="fr-FR" altLang="fr-FR">
                <a:solidFill>
                  <a:srgbClr val="95B3D7"/>
                </a:solidFill>
              </a:rPr>
              <a:pPr/>
              <a:t>4</a:t>
            </a:fld>
            <a:r>
              <a:rPr lang="fr-FR" altLang="fr-FR">
                <a:solidFill>
                  <a:srgbClr val="95B3D7"/>
                </a:solidFill>
              </a:rPr>
              <a:t>/30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19" grpId="0"/>
      <p:bldP spid="20" grpId="0"/>
      <p:bldP spid="21" grpId="0"/>
      <p:bldP spid="26" grpId="0"/>
      <p:bldP spid="27" grpId="0"/>
      <p:bldP spid="30" grpId="0"/>
      <p:bldP spid="31" grpId="0"/>
      <p:bldP spid="32" grpId="0"/>
      <p:bldP spid="39" grpId="0"/>
      <p:bldP spid="40" grpId="0"/>
      <p:bldP spid="48" grpId="0"/>
      <p:bldP spid="4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rde 11">
            <a:extLst>
              <a:ext uri="{FF2B5EF4-FFF2-40B4-BE49-F238E27FC236}">
                <a16:creationId xmlns:a16="http://schemas.microsoft.com/office/drawing/2014/main" id="{E3C2D598-4A22-94A8-F99D-38942F720B8C}"/>
              </a:ext>
            </a:extLst>
          </p:cNvPr>
          <p:cNvSpPr/>
          <p:nvPr/>
        </p:nvSpPr>
        <p:spPr>
          <a:xfrm rot="6720377">
            <a:off x="1821657" y="1737519"/>
            <a:ext cx="5500687" cy="5502275"/>
          </a:xfrm>
          <a:prstGeom prst="chord">
            <a:avLst/>
          </a:prstGeom>
          <a:solidFill>
            <a:schemeClr val="accent1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riangle isocèle 1">
            <a:extLst>
              <a:ext uri="{FF2B5EF4-FFF2-40B4-BE49-F238E27FC236}">
                <a16:creationId xmlns:a16="http://schemas.microsoft.com/office/drawing/2014/main" id="{87A5457B-B2F7-4F88-9F6A-E5CEB621C98D}"/>
              </a:ext>
            </a:extLst>
          </p:cNvPr>
          <p:cNvSpPr/>
          <p:nvPr/>
        </p:nvSpPr>
        <p:spPr>
          <a:xfrm>
            <a:off x="3106738" y="1987550"/>
            <a:ext cx="2930525" cy="250031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AFEE712E-B03A-4924-F5DC-E3B94CC05A6F}"/>
              </a:ext>
            </a:extLst>
          </p:cNvPr>
          <p:cNvSpPr/>
          <p:nvPr/>
        </p:nvSpPr>
        <p:spPr>
          <a:xfrm>
            <a:off x="1992313" y="1676400"/>
            <a:ext cx="2667000" cy="2667000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713B6764-ACAD-7C16-A3BC-F67A3C5CB6E5}"/>
              </a:ext>
            </a:extLst>
          </p:cNvPr>
          <p:cNvSpPr/>
          <p:nvPr/>
        </p:nvSpPr>
        <p:spPr>
          <a:xfrm>
            <a:off x="3238500" y="3048000"/>
            <a:ext cx="2667000" cy="2667000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149557CF-09D0-E73E-5117-973922537DAF}"/>
              </a:ext>
            </a:extLst>
          </p:cNvPr>
          <p:cNvSpPr/>
          <p:nvPr/>
        </p:nvSpPr>
        <p:spPr>
          <a:xfrm>
            <a:off x="4495800" y="1676400"/>
            <a:ext cx="2667000" cy="2667000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5FF0F08F-CCBF-658C-72BF-D95EAE704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5538" y="5530850"/>
            <a:ext cx="9921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b="1">
                <a:solidFill>
                  <a:srgbClr val="0070C0"/>
                </a:solidFill>
                <a:latin typeface="Arial" panose="020B0604020202020204" pitchFamily="34" charset="0"/>
              </a:rPr>
              <a:t>* SOC *</a:t>
            </a:r>
          </a:p>
        </p:txBody>
      </p:sp>
      <p:sp>
        <p:nvSpPr>
          <p:cNvPr id="16" name="Rectangle à coins arrondis 15">
            <a:extLst>
              <a:ext uri="{FF2B5EF4-FFF2-40B4-BE49-F238E27FC236}">
                <a16:creationId xmlns:a16="http://schemas.microsoft.com/office/drawing/2014/main" id="{CED78B07-1D8E-5869-D32A-431A889928AF}"/>
              </a:ext>
            </a:extLst>
          </p:cNvPr>
          <p:cNvSpPr/>
          <p:nvPr/>
        </p:nvSpPr>
        <p:spPr>
          <a:xfrm>
            <a:off x="2662238" y="457200"/>
            <a:ext cx="3819525" cy="4343400"/>
          </a:xfrm>
          <a:prstGeom prst="roundRect">
            <a:avLst/>
          </a:prstGeom>
          <a:noFill/>
          <a:ln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0D339159-8DBB-EFAE-4353-AEA4D0C3B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0838" y="773113"/>
            <a:ext cx="3362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b="1">
                <a:solidFill>
                  <a:schemeClr val="accent2"/>
                </a:solidFill>
                <a:latin typeface="Arial" panose="020B0604020202020204" pitchFamily="34" charset="0"/>
              </a:rPr>
              <a:t>SCIENCE</a:t>
            </a:r>
            <a:r>
              <a:rPr lang="fr-FR" altLang="fr-FR" b="1" u="sng">
                <a:solidFill>
                  <a:schemeClr val="accent2"/>
                </a:solidFill>
                <a:latin typeface="Arial" panose="020B0604020202020204" pitchFamily="34" charset="0"/>
              </a:rPr>
              <a:t>S</a:t>
            </a:r>
            <a:r>
              <a:rPr lang="fr-FR" altLang="fr-FR" b="1">
                <a:solidFill>
                  <a:schemeClr val="accent2"/>
                </a:solidFill>
                <a:latin typeface="Arial" panose="020B0604020202020204" pitchFamily="34" charset="0"/>
              </a:rPr>
              <a:t> DE L’ÉDUCATION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B7B1C34-5A75-0425-B57F-8F39334123C7}"/>
              </a:ext>
            </a:extLst>
          </p:cNvPr>
          <p:cNvSpPr txBox="1"/>
          <p:nvPr/>
        </p:nvSpPr>
        <p:spPr>
          <a:xfrm>
            <a:off x="5791200" y="6477000"/>
            <a:ext cx="33655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Raynal &amp; </a:t>
            </a:r>
            <a:r>
              <a:rPr lang="fr-FR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Rieunier</a:t>
            </a: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 (1997-2009)</a:t>
            </a:r>
          </a:p>
        </p:txBody>
      </p:sp>
      <p:sp>
        <p:nvSpPr>
          <p:cNvPr id="6155" name="ZoneTexte 23">
            <a:extLst>
              <a:ext uri="{FF2B5EF4-FFF2-40B4-BE49-F238E27FC236}">
                <a16:creationId xmlns:a16="http://schemas.microsoft.com/office/drawing/2014/main" id="{E12B1EED-1954-C22C-57AC-5B7BD9661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8" y="2297113"/>
            <a:ext cx="159543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/>
            <a:r>
              <a:rPr lang="fr-FR" altLang="fr-FR" sz="1600" b="1">
                <a:solidFill>
                  <a:srgbClr val="0070C0"/>
                </a:solidFill>
                <a:latin typeface="Arial" panose="020B0604020202020204" pitchFamily="34" charset="0"/>
              </a:rPr>
              <a:t>DIDACTIQUE</a:t>
            </a:r>
          </a:p>
        </p:txBody>
      </p:sp>
      <p:sp>
        <p:nvSpPr>
          <p:cNvPr id="6156" name="ZoneTexte 24">
            <a:extLst>
              <a:ext uri="{FF2B5EF4-FFF2-40B4-BE49-F238E27FC236}">
                <a16:creationId xmlns:a16="http://schemas.microsoft.com/office/drawing/2014/main" id="{9E298A31-534C-27C6-0C5B-973A4F13B5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2057400"/>
            <a:ext cx="2133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 sz="1600" b="1">
                <a:solidFill>
                  <a:srgbClr val="0070C0"/>
                </a:solidFill>
                <a:latin typeface="Arial" panose="020B0604020202020204" pitchFamily="34" charset="0"/>
              </a:rPr>
              <a:t>THÉORIES DE </a:t>
            </a:r>
            <a:br>
              <a:rPr lang="fr-FR" altLang="fr-FR" sz="1600" b="1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fr-FR" altLang="fr-FR" sz="1600" b="1">
                <a:solidFill>
                  <a:srgbClr val="0070C0"/>
                </a:solidFill>
                <a:latin typeface="Arial" panose="020B0604020202020204" pitchFamily="34" charset="0"/>
              </a:rPr>
              <a:t>L’APPRENTISSAGE</a:t>
            </a:r>
          </a:p>
        </p:txBody>
      </p:sp>
      <p:sp>
        <p:nvSpPr>
          <p:cNvPr id="6157" name="ZoneTexte 25">
            <a:extLst>
              <a:ext uri="{FF2B5EF4-FFF2-40B4-BE49-F238E27FC236}">
                <a16:creationId xmlns:a16="http://schemas.microsoft.com/office/drawing/2014/main" id="{89205C8A-9BD5-F3E6-806F-74B149226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2538" y="5867400"/>
            <a:ext cx="15589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sz="1600" b="1">
                <a:solidFill>
                  <a:srgbClr val="0070C0"/>
                </a:solidFill>
                <a:latin typeface="Arial" panose="020B0604020202020204" pitchFamily="34" charset="0"/>
              </a:rPr>
              <a:t>PÉDAGOGIE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8717EC2-8733-438E-816A-1644D24A0751}"/>
              </a:ext>
            </a:extLst>
          </p:cNvPr>
          <p:cNvSpPr txBox="1"/>
          <p:nvPr/>
        </p:nvSpPr>
        <p:spPr>
          <a:xfrm>
            <a:off x="0" y="6486525"/>
            <a:ext cx="635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28800598-1622-4961-BBDE-47E8D1BDCB9C}" type="slidenum">
              <a:rPr lang="fr-FR" altLang="fr-FR">
                <a:solidFill>
                  <a:srgbClr val="95B3D7"/>
                </a:solidFill>
              </a:rPr>
              <a:pPr/>
              <a:t>5</a:t>
            </a:fld>
            <a:r>
              <a:rPr lang="fr-FR" altLang="fr-FR">
                <a:solidFill>
                  <a:srgbClr val="95B3D7"/>
                </a:solidFill>
              </a:rPr>
              <a:t>/30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13" grpId="0"/>
      <p:bldP spid="16" grpId="0" animBg="1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rde 11">
            <a:extLst>
              <a:ext uri="{FF2B5EF4-FFF2-40B4-BE49-F238E27FC236}">
                <a16:creationId xmlns:a16="http://schemas.microsoft.com/office/drawing/2014/main" id="{E6308265-7AE7-55B2-7101-6F2C4F55C18F}"/>
              </a:ext>
            </a:extLst>
          </p:cNvPr>
          <p:cNvSpPr/>
          <p:nvPr/>
        </p:nvSpPr>
        <p:spPr>
          <a:xfrm rot="6720377">
            <a:off x="1821657" y="1737519"/>
            <a:ext cx="5500687" cy="5502275"/>
          </a:xfrm>
          <a:prstGeom prst="chord">
            <a:avLst/>
          </a:prstGeom>
          <a:solidFill>
            <a:schemeClr val="accent1">
              <a:lumMod val="60000"/>
              <a:lumOff val="40000"/>
            </a:schemeClr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B591BF4-5D0C-3437-4DCC-4FE416D2CEFA}"/>
              </a:ext>
            </a:extLst>
          </p:cNvPr>
          <p:cNvSpPr/>
          <p:nvPr/>
        </p:nvSpPr>
        <p:spPr>
          <a:xfrm>
            <a:off x="1992313" y="1676400"/>
            <a:ext cx="2667000" cy="2667000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5A86F7FF-DA3D-86C2-E454-E17BAA1CEDA1}"/>
              </a:ext>
            </a:extLst>
          </p:cNvPr>
          <p:cNvSpPr/>
          <p:nvPr/>
        </p:nvSpPr>
        <p:spPr>
          <a:xfrm>
            <a:off x="3238500" y="3048000"/>
            <a:ext cx="2667000" cy="2667000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FF454A64-4C47-1EFC-3E58-1AAA6FF9B3D1}"/>
              </a:ext>
            </a:extLst>
          </p:cNvPr>
          <p:cNvSpPr/>
          <p:nvPr/>
        </p:nvSpPr>
        <p:spPr>
          <a:xfrm>
            <a:off x="4495800" y="1676400"/>
            <a:ext cx="2667000" cy="2667000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4" name="ZoneTexte 12">
            <a:extLst>
              <a:ext uri="{FF2B5EF4-FFF2-40B4-BE49-F238E27FC236}">
                <a16:creationId xmlns:a16="http://schemas.microsoft.com/office/drawing/2014/main" id="{B7A4FE39-2A3E-ABA6-C2B7-3BF9DD5454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5538" y="5530850"/>
            <a:ext cx="9921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b="1">
                <a:solidFill>
                  <a:srgbClr val="0070C0"/>
                </a:solidFill>
                <a:latin typeface="Arial" panose="020B0604020202020204" pitchFamily="34" charset="0"/>
              </a:rPr>
              <a:t>* SOC *</a:t>
            </a:r>
          </a:p>
        </p:txBody>
      </p:sp>
      <p:sp>
        <p:nvSpPr>
          <p:cNvPr id="16" name="Rectangle à coins arrondis 15">
            <a:extLst>
              <a:ext uri="{FF2B5EF4-FFF2-40B4-BE49-F238E27FC236}">
                <a16:creationId xmlns:a16="http://schemas.microsoft.com/office/drawing/2014/main" id="{4CCD8205-FDE6-A1ED-1855-39A9D521A26F}"/>
              </a:ext>
            </a:extLst>
          </p:cNvPr>
          <p:cNvSpPr/>
          <p:nvPr/>
        </p:nvSpPr>
        <p:spPr>
          <a:xfrm>
            <a:off x="2662238" y="457200"/>
            <a:ext cx="3819525" cy="4343400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D0BCFBA1-3349-EC50-49AE-CE63C342C8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0838" y="773113"/>
            <a:ext cx="3362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>
                <a:solidFill>
                  <a:schemeClr val="accent1"/>
                </a:solidFill>
                <a:latin typeface="Arial" panose="020B0604020202020204" pitchFamily="34" charset="0"/>
              </a:rPr>
              <a:t>SCIENCES DE L’ÉDUCATION</a:t>
            </a:r>
          </a:p>
        </p:txBody>
      </p:sp>
      <p:sp>
        <p:nvSpPr>
          <p:cNvPr id="7177" name="ZoneTexte 22">
            <a:extLst>
              <a:ext uri="{FF2B5EF4-FFF2-40B4-BE49-F238E27FC236}">
                <a16:creationId xmlns:a16="http://schemas.microsoft.com/office/drawing/2014/main" id="{04C097C2-F4C5-D5CE-6EF0-1F1DD4AF25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8" y="2297113"/>
            <a:ext cx="159543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/>
            <a:r>
              <a:rPr lang="fr-FR" altLang="fr-FR" sz="1600">
                <a:solidFill>
                  <a:srgbClr val="0070C0"/>
                </a:solidFill>
                <a:latin typeface="Arial" panose="020B0604020202020204" pitchFamily="34" charset="0"/>
              </a:rPr>
              <a:t>DIDACTIQUE</a:t>
            </a:r>
          </a:p>
        </p:txBody>
      </p:sp>
      <p:sp>
        <p:nvSpPr>
          <p:cNvPr id="7178" name="ZoneTexte 23">
            <a:extLst>
              <a:ext uri="{FF2B5EF4-FFF2-40B4-BE49-F238E27FC236}">
                <a16:creationId xmlns:a16="http://schemas.microsoft.com/office/drawing/2014/main" id="{B4367DA8-389F-A702-F073-1A50E4F353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2057400"/>
            <a:ext cx="2133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 sz="1600">
                <a:solidFill>
                  <a:schemeClr val="accent1"/>
                </a:solidFill>
                <a:latin typeface="Arial" panose="020B0604020202020204" pitchFamily="34" charset="0"/>
              </a:rPr>
              <a:t>THÉORIES DE </a:t>
            </a:r>
            <a:br>
              <a:rPr lang="fr-FR" altLang="fr-FR" sz="1600">
                <a:solidFill>
                  <a:schemeClr val="accent1"/>
                </a:solidFill>
                <a:latin typeface="Arial" panose="020B0604020202020204" pitchFamily="34" charset="0"/>
              </a:rPr>
            </a:br>
            <a:r>
              <a:rPr lang="fr-FR" altLang="fr-FR" sz="1600">
                <a:solidFill>
                  <a:schemeClr val="accent1"/>
                </a:solidFill>
                <a:latin typeface="Arial" panose="020B0604020202020204" pitchFamily="34" charset="0"/>
              </a:rPr>
              <a:t>L’APPRENTISSAGE</a:t>
            </a:r>
          </a:p>
        </p:txBody>
      </p:sp>
      <p:sp>
        <p:nvSpPr>
          <p:cNvPr id="7179" name="ZoneTexte 24">
            <a:extLst>
              <a:ext uri="{FF2B5EF4-FFF2-40B4-BE49-F238E27FC236}">
                <a16:creationId xmlns:a16="http://schemas.microsoft.com/office/drawing/2014/main" id="{6FA586CD-7A66-3EF2-BC5F-B4FA6A764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2538" y="5867400"/>
            <a:ext cx="15589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sz="1600">
                <a:solidFill>
                  <a:srgbClr val="0070C0"/>
                </a:solidFill>
                <a:latin typeface="Arial" panose="020B0604020202020204" pitchFamily="34" charset="0"/>
              </a:rPr>
              <a:t>PÉDAGOGIE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79832340-6B69-B682-A575-4E4DB2EEB3D2}"/>
              </a:ext>
            </a:extLst>
          </p:cNvPr>
          <p:cNvSpPr txBox="1"/>
          <p:nvPr/>
        </p:nvSpPr>
        <p:spPr>
          <a:xfrm>
            <a:off x="0" y="6486525"/>
            <a:ext cx="635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9D35898-57A8-4C82-8FE9-F04A3A3C7DD6}" type="slidenum">
              <a:rPr lang="fr-FR" altLang="fr-FR">
                <a:solidFill>
                  <a:srgbClr val="95B3D7"/>
                </a:solidFill>
              </a:rPr>
              <a:pPr/>
              <a:t>6</a:t>
            </a:fld>
            <a:r>
              <a:rPr lang="fr-FR" altLang="fr-FR">
                <a:solidFill>
                  <a:srgbClr val="95B3D7"/>
                </a:solidFill>
              </a:rPr>
              <a:t>/30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A1C81489-AB19-8720-931E-33A38D02ED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3" y="2605088"/>
            <a:ext cx="838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b="1">
                <a:solidFill>
                  <a:schemeClr val="accent2"/>
                </a:solidFill>
                <a:latin typeface="Arial" panose="020B0604020202020204" pitchFamily="34" charset="0"/>
              </a:rPr>
              <a:t>CECR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BCF8E616-4DCC-D8E4-B225-A0BFCBDEB9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700" y="6127750"/>
            <a:ext cx="7340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b="1">
                <a:solidFill>
                  <a:schemeClr val="accent2"/>
                </a:solidFill>
                <a:latin typeface="Arial" panose="020B0604020202020204" pitchFamily="34" charset="0"/>
              </a:rPr>
              <a:t>Pédagogies différenciée, du projet, du contrat, de la réussite, etc.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4B2278A8-7962-8A19-F2FD-ECB522369C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2605088"/>
            <a:ext cx="20574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 b="1">
                <a:solidFill>
                  <a:schemeClr val="accent2"/>
                </a:solidFill>
                <a:latin typeface="Arial" panose="020B0604020202020204" pitchFamily="34" charset="0"/>
              </a:rPr>
              <a:t>(socio-) constructivisme, etc.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925F46A9-FA0D-C34D-21A9-11C391E83B0C}"/>
              </a:ext>
            </a:extLst>
          </p:cNvPr>
          <p:cNvSpPr txBox="1"/>
          <p:nvPr/>
        </p:nvSpPr>
        <p:spPr>
          <a:xfrm>
            <a:off x="7543800" y="6477000"/>
            <a:ext cx="158273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Peretti (1993)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803EC60C-4761-5806-F94D-F7FE741B0192}"/>
              </a:ext>
            </a:extLst>
          </p:cNvPr>
          <p:cNvCxnSpPr/>
          <p:nvPr/>
        </p:nvCxnSpPr>
        <p:spPr>
          <a:xfrm flipV="1">
            <a:off x="4572000" y="773113"/>
            <a:ext cx="2130425" cy="2427287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ZoneTexte 29">
            <a:extLst>
              <a:ext uri="{FF2B5EF4-FFF2-40B4-BE49-F238E27FC236}">
                <a16:creationId xmlns:a16="http://schemas.microsoft.com/office/drawing/2014/main" id="{9DDDC02F-1CEA-1C07-6774-7ADABA1C5E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5288" y="457200"/>
            <a:ext cx="1635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 b="1">
                <a:solidFill>
                  <a:srgbClr val="C00000"/>
                </a:solidFill>
              </a:rPr>
              <a:t>CONVERGENCE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26" grpId="0"/>
      <p:bldP spid="27" grpId="0"/>
      <p:bldP spid="28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7B6563B-3006-5C1E-2A5A-ED5535F5B5AE}"/>
              </a:ext>
            </a:extLst>
          </p:cNvPr>
          <p:cNvSpPr/>
          <p:nvPr/>
        </p:nvSpPr>
        <p:spPr>
          <a:xfrm>
            <a:off x="2514600" y="1981200"/>
            <a:ext cx="4648200" cy="147796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MS Mincho" pitchFamily="49" charset="-128"/>
              </a:rPr>
              <a:t>L’approche permet</a:t>
            </a:r>
          </a:p>
          <a:p>
            <a:pPr marL="800100" lvl="1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̶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MS Mincho" pitchFamily="49" charset="-128"/>
              </a:rPr>
              <a:t>construction de la connaissance</a:t>
            </a:r>
          </a:p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̶"/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MS Mincho" pitchFamily="49" charset="-128"/>
              </a:rPr>
              <a:t>développement d’attitudes et de compétences </a:t>
            </a:r>
          </a:p>
        </p:txBody>
      </p:sp>
      <p:sp>
        <p:nvSpPr>
          <p:cNvPr id="8195" name="Titre 1">
            <a:extLst>
              <a:ext uri="{FF2B5EF4-FFF2-40B4-BE49-F238E27FC236}">
                <a16:creationId xmlns:a16="http://schemas.microsoft.com/office/drawing/2014/main" id="{17DEB304-8355-34F9-7FED-6603B1BEE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398588"/>
          </a:xfrm>
        </p:spPr>
        <p:txBody>
          <a:bodyPr/>
          <a:lstStyle/>
          <a:p>
            <a:r>
              <a:rPr lang="fr-FR" altLang="fr-FR">
                <a:solidFill>
                  <a:schemeClr val="accent1"/>
                </a:solidFill>
                <a:ea typeface="MS Mincho" panose="02020609040205080304" pitchFamily="49" charset="-128"/>
                <a:cs typeface="MS Mincho" panose="02020609040205080304" pitchFamily="49" charset="-128"/>
              </a:rPr>
              <a:t>Point de convergence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BBF407C-FADE-593B-6F1C-A67A1CA55FC4}"/>
              </a:ext>
            </a:extLst>
          </p:cNvPr>
          <p:cNvSpPr/>
          <p:nvPr/>
        </p:nvSpPr>
        <p:spPr>
          <a:xfrm>
            <a:off x="2514600" y="3886200"/>
            <a:ext cx="4572000" cy="16160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MS Mincho" pitchFamily="49" charset="-128"/>
              </a:rPr>
              <a:t>qui conduisent l’apprenant à une certaine </a:t>
            </a:r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MS Mincho" pitchFamily="49" charset="-128"/>
              </a:rPr>
              <a:t>autonomie </a:t>
            </a:r>
          </a:p>
          <a:p>
            <a:pPr marL="800100" lvl="1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̶"/>
              <a:defRPr/>
            </a:pPr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MS Mincho" pitchFamily="49" charset="-128"/>
              </a:rPr>
              <a:t>dans la vie sociale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MS Mincho" pitchFamily="49" charset="-128"/>
              </a:rPr>
              <a:t> et </a:t>
            </a:r>
          </a:p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̶"/>
              <a:defRPr/>
            </a:pPr>
            <a:r>
              <a:rPr lang="fr-FR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MS Mincho" pitchFamily="49" charset="-128"/>
              </a:rPr>
              <a:t>dans la poursuite des apprentissages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MS Mincho" pitchFamily="49" charset="-128"/>
              </a:rPr>
              <a:t>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4611CCD-46FF-2BE4-1F72-AD65868A1489}"/>
              </a:ext>
            </a:extLst>
          </p:cNvPr>
          <p:cNvSpPr txBox="1"/>
          <p:nvPr/>
        </p:nvSpPr>
        <p:spPr>
          <a:xfrm>
            <a:off x="0" y="6486525"/>
            <a:ext cx="635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DA7D53F-CEC0-4BD0-8BE8-22B2BE0EFAF9}" type="slidenum">
              <a:rPr lang="fr-FR" altLang="fr-FR">
                <a:solidFill>
                  <a:srgbClr val="95B3D7"/>
                </a:solidFill>
              </a:rPr>
              <a:pPr/>
              <a:t>7</a:t>
            </a:fld>
            <a:r>
              <a:rPr lang="fr-FR" altLang="fr-FR">
                <a:solidFill>
                  <a:srgbClr val="95B3D7"/>
                </a:solidFill>
              </a:rPr>
              <a:t>/30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52588F7-2464-24C0-73E3-6A442BF21F54}"/>
              </a:ext>
            </a:extLst>
          </p:cNvPr>
          <p:cNvSpPr txBox="1"/>
          <p:nvPr/>
        </p:nvSpPr>
        <p:spPr>
          <a:xfrm>
            <a:off x="7543800" y="6477000"/>
            <a:ext cx="157003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CECR (2001)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angle isocèle 1">
            <a:extLst>
              <a:ext uri="{FF2B5EF4-FFF2-40B4-BE49-F238E27FC236}">
                <a16:creationId xmlns:a16="http://schemas.microsoft.com/office/drawing/2014/main" id="{4A5E5DA5-D419-A519-1605-847E2B1CE8CE}"/>
              </a:ext>
            </a:extLst>
          </p:cNvPr>
          <p:cNvSpPr/>
          <p:nvPr/>
        </p:nvSpPr>
        <p:spPr>
          <a:xfrm>
            <a:off x="3106738" y="1987550"/>
            <a:ext cx="2930525" cy="250031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5E26A42D-8A02-9BA2-E7EA-AB7E0AF0106E}"/>
              </a:ext>
            </a:extLst>
          </p:cNvPr>
          <p:cNvSpPr txBox="1"/>
          <p:nvPr/>
        </p:nvSpPr>
        <p:spPr>
          <a:xfrm>
            <a:off x="4090988" y="1458913"/>
            <a:ext cx="95408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OBJET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2169FBD8-FACC-1711-B3C1-85B36B521E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500" y="4592638"/>
            <a:ext cx="169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 b="1">
                <a:solidFill>
                  <a:schemeClr val="accent1"/>
                </a:solidFill>
                <a:latin typeface="Arial" panose="020B0604020202020204" pitchFamily="34" charset="0"/>
              </a:rPr>
              <a:t>ENSEIGNANT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AE2E88D7-167B-9462-1A20-FBFC25E352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4592638"/>
            <a:ext cx="16208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 b="1">
                <a:solidFill>
                  <a:schemeClr val="accent1"/>
                </a:solidFill>
                <a:latin typeface="Arial" panose="020B0604020202020204" pitchFamily="34" charset="0"/>
              </a:rPr>
              <a:t>APPRENANT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A0A86FB-8FB0-D13B-120C-1D8DFDD9A4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663" y="4181475"/>
            <a:ext cx="8778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 sz="5400">
                <a:solidFill>
                  <a:schemeClr val="accent1"/>
                </a:solidFill>
                <a:latin typeface="Arial" panose="020B0604020202020204" pitchFamily="34" charset="0"/>
                <a:sym typeface="Webdings" panose="05030102010509060703" pitchFamily="18" charset="2"/>
              </a:rPr>
              <a:t></a:t>
            </a:r>
            <a:endParaRPr lang="fr-FR" altLang="fr-FR" sz="540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F0C83D1-E79F-8AEE-9988-F84B042BF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4181475"/>
            <a:ext cx="8778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 sz="5400">
                <a:solidFill>
                  <a:schemeClr val="accent1"/>
                </a:solidFill>
                <a:latin typeface="Arial" panose="020B0604020202020204" pitchFamily="34" charset="0"/>
                <a:sym typeface="Webdings" panose="05030102010509060703" pitchFamily="18" charset="2"/>
              </a:rPr>
              <a:t></a:t>
            </a:r>
            <a:endParaRPr lang="fr-FR" altLang="fr-FR" sz="540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668BB3A3-9145-67CC-9B6B-658307F40C5F}"/>
              </a:ext>
            </a:extLst>
          </p:cNvPr>
          <p:cNvSpPr txBox="1"/>
          <p:nvPr/>
        </p:nvSpPr>
        <p:spPr>
          <a:xfrm>
            <a:off x="7202488" y="6477000"/>
            <a:ext cx="1941512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Houssaye</a:t>
            </a: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 (2000)</a:t>
            </a:r>
          </a:p>
        </p:txBody>
      </p:sp>
      <p:pic>
        <p:nvPicPr>
          <p:cNvPr id="2050" name="Picture 2" descr="http://www.xn--icne-wqa.com/images/icones/6/4/light-bulb.png">
            <a:extLst>
              <a:ext uri="{FF2B5EF4-FFF2-40B4-BE49-F238E27FC236}">
                <a16:creationId xmlns:a16="http://schemas.microsoft.com/office/drawing/2014/main" id="{42783C9C-BBDB-FAE1-2CED-911385F8C3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189" y="946666"/>
            <a:ext cx="501134" cy="501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B0A57742-99CF-2344-472E-BAD51235E6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438" y="4181475"/>
            <a:ext cx="8763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 sz="5400">
                <a:solidFill>
                  <a:schemeClr val="accent1"/>
                </a:solidFill>
                <a:latin typeface="Arial" panose="020B0604020202020204" pitchFamily="34" charset="0"/>
                <a:sym typeface="Webdings" panose="05030102010509060703" pitchFamily="18" charset="2"/>
              </a:rPr>
              <a:t></a:t>
            </a:r>
            <a:endParaRPr lang="fr-FR" altLang="fr-FR" sz="540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57C18F8-3EE6-88A8-6BC5-89591B4B75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2713" y="4181475"/>
            <a:ext cx="8778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 sz="5400">
                <a:solidFill>
                  <a:schemeClr val="accent1"/>
                </a:solidFill>
                <a:latin typeface="Arial" panose="020B0604020202020204" pitchFamily="34" charset="0"/>
                <a:sym typeface="Webdings" panose="05030102010509060703" pitchFamily="18" charset="2"/>
              </a:rPr>
              <a:t></a:t>
            </a:r>
            <a:endParaRPr lang="fr-FR" altLang="fr-FR" sz="540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374ACEFB-2CDA-4E1A-CE66-B866FB972FB4}"/>
              </a:ext>
            </a:extLst>
          </p:cNvPr>
          <p:cNvSpPr txBox="1"/>
          <p:nvPr/>
        </p:nvSpPr>
        <p:spPr>
          <a:xfrm>
            <a:off x="7202488" y="6475413"/>
            <a:ext cx="1941512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Houssaye</a:t>
            </a: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 (2000)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643DDFC4-CEA3-8663-2148-8A8F964A7CBA}"/>
              </a:ext>
            </a:extLst>
          </p:cNvPr>
          <p:cNvSpPr txBox="1"/>
          <p:nvPr/>
        </p:nvSpPr>
        <p:spPr>
          <a:xfrm>
            <a:off x="0" y="6486525"/>
            <a:ext cx="6350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AD615D4-AC6E-499A-80E6-F4FEF26D542C}" type="slidenum">
              <a:rPr lang="fr-FR" altLang="fr-FR">
                <a:solidFill>
                  <a:srgbClr val="95B3D7"/>
                </a:solidFill>
              </a:rPr>
              <a:pPr/>
              <a:t>8</a:t>
            </a:fld>
            <a:r>
              <a:rPr lang="fr-FR" altLang="fr-FR">
                <a:solidFill>
                  <a:srgbClr val="95B3D7"/>
                </a:solidFill>
              </a:rPr>
              <a:t>/30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038C5D1-962B-5203-E90F-80C960425387}"/>
              </a:ext>
            </a:extLst>
          </p:cNvPr>
          <p:cNvSpPr txBox="1"/>
          <p:nvPr/>
        </p:nvSpPr>
        <p:spPr>
          <a:xfrm>
            <a:off x="6540500" y="1389063"/>
            <a:ext cx="1090613" cy="4603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Savoirs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F6D04E4-FD59-C30B-2F59-1BB8788F5904}"/>
              </a:ext>
            </a:extLst>
          </p:cNvPr>
          <p:cNvSpPr txBox="1"/>
          <p:nvPr/>
        </p:nvSpPr>
        <p:spPr>
          <a:xfrm>
            <a:off x="6540500" y="1851025"/>
            <a:ext cx="156210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Savoir être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38CF196-37A8-722E-AB15-74C9A486AF16}"/>
              </a:ext>
            </a:extLst>
          </p:cNvPr>
          <p:cNvSpPr txBox="1"/>
          <p:nvPr/>
        </p:nvSpPr>
        <p:spPr>
          <a:xfrm>
            <a:off x="6540500" y="2312988"/>
            <a:ext cx="1647825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Savoir-faire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A08A13F-2AC8-9F29-930D-A7873E0E4056}"/>
              </a:ext>
            </a:extLst>
          </p:cNvPr>
          <p:cNvSpPr txBox="1"/>
          <p:nvPr/>
        </p:nvSpPr>
        <p:spPr>
          <a:xfrm>
            <a:off x="6540500" y="2776538"/>
            <a:ext cx="2374900" cy="4603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Savoir apprendre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71EF663-9995-6024-AC08-2DDA5019FEF5}"/>
              </a:ext>
            </a:extLst>
          </p:cNvPr>
          <p:cNvSpPr txBox="1"/>
          <p:nvPr/>
        </p:nvSpPr>
        <p:spPr>
          <a:xfrm>
            <a:off x="6540500" y="3424238"/>
            <a:ext cx="2006600" cy="461962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rgbClr val="C00000"/>
                </a:solidFill>
                <a:latin typeface="+mn-lt"/>
                <a:cs typeface="+mn-cs"/>
              </a:rPr>
              <a:t>Savoir devenir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4E6C946E-98CB-3FB8-5284-EBC8900599A7}"/>
              </a:ext>
            </a:extLst>
          </p:cNvPr>
          <p:cNvSpPr txBox="1"/>
          <p:nvPr/>
        </p:nvSpPr>
        <p:spPr>
          <a:xfrm>
            <a:off x="6550025" y="838200"/>
            <a:ext cx="191293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Compétences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4AD3BA0-6367-A0F2-3BD5-09FA3AAE90D2}"/>
              </a:ext>
            </a:extLst>
          </p:cNvPr>
          <p:cNvSpPr txBox="1"/>
          <p:nvPr/>
        </p:nvSpPr>
        <p:spPr>
          <a:xfrm>
            <a:off x="2619375" y="5588000"/>
            <a:ext cx="389890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Pourquoi distinguer ces approches 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Pourquoi distinguer ces compétences ?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DEEFE887-41A4-C330-B4F5-D8DFAB2C4A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7763" y="5529263"/>
            <a:ext cx="3413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 sz="4000"/>
              <a:t>[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D7E5A782-6D59-2E31-93AB-7BA9A9DC30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4288" y="5529263"/>
            <a:ext cx="3413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altLang="fr-FR" sz="4000"/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9" grpId="0"/>
      <p:bldP spid="20" grpId="0"/>
      <p:bldP spid="21" grpId="0"/>
      <p:bldP spid="26" grpId="0"/>
      <p:bldP spid="27" grpId="0"/>
      <p:bldP spid="39" grpId="0"/>
      <p:bldP spid="40" grpId="0"/>
      <p:bldP spid="48" grpId="0"/>
      <p:bldP spid="6" grpId="0"/>
      <p:bldP spid="7" grpId="0"/>
      <p:bldP spid="8" grpId="0"/>
      <p:bldP spid="9" grpId="0"/>
      <p:bldP spid="10" grpId="0" animBg="1"/>
      <p:bldP spid="35" grpId="0"/>
      <p:bldP spid="11" grpId="0"/>
      <p:bldP spid="12" grpId="0"/>
      <p:bldP spid="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Rectangle 217">
            <a:extLst>
              <a:ext uri="{FF2B5EF4-FFF2-40B4-BE49-F238E27FC236}">
                <a16:creationId xmlns:a16="http://schemas.microsoft.com/office/drawing/2014/main" id="{2BC6D9A7-52ED-DA4C-5585-B574ACCA5C1E}"/>
              </a:ext>
            </a:extLst>
          </p:cNvPr>
          <p:cNvSpPr/>
          <p:nvPr/>
        </p:nvSpPr>
        <p:spPr>
          <a:xfrm>
            <a:off x="0" y="3068638"/>
            <a:ext cx="9144000" cy="1808162"/>
          </a:xfrm>
          <a:prstGeom prst="rect">
            <a:avLst/>
          </a:prstGeom>
          <a:solidFill>
            <a:schemeClr val="accent1">
              <a:lumMod val="20000"/>
              <a:lumOff val="8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3B650367-9F28-F9B1-A315-8A195297D809}"/>
              </a:ext>
            </a:extLst>
          </p:cNvPr>
          <p:cNvSpPr txBox="1"/>
          <p:nvPr/>
        </p:nvSpPr>
        <p:spPr>
          <a:xfrm>
            <a:off x="504825" y="5737225"/>
            <a:ext cx="68738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sortir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8BF6E217-091A-8E2A-3662-DDC48E32F32F}"/>
              </a:ext>
            </a:extLst>
          </p:cNvPr>
          <p:cNvSpPr txBox="1"/>
          <p:nvPr/>
        </p:nvSpPr>
        <p:spPr>
          <a:xfrm>
            <a:off x="1684338" y="5737225"/>
            <a:ext cx="206533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saluer, se présenter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C8EEB20B-E777-164C-D2D0-FFAAA0EC806F}"/>
              </a:ext>
            </a:extLst>
          </p:cNvPr>
          <p:cNvSpPr txBox="1"/>
          <p:nvPr/>
        </p:nvSpPr>
        <p:spPr>
          <a:xfrm>
            <a:off x="5845175" y="5049838"/>
            <a:ext cx="149066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grec, grecque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CBB1180-B4B6-98CC-B48A-BF2DB4B19243}"/>
              </a:ext>
            </a:extLst>
          </p:cNvPr>
          <p:cNvSpPr txBox="1"/>
          <p:nvPr/>
        </p:nvSpPr>
        <p:spPr>
          <a:xfrm>
            <a:off x="5845175" y="5233988"/>
            <a:ext cx="9604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je + être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A30CF9D9-303D-1008-E72A-5BFB29DABEA7}"/>
              </a:ext>
            </a:extLst>
          </p:cNvPr>
          <p:cNvSpPr txBox="1"/>
          <p:nvPr/>
        </p:nvSpPr>
        <p:spPr>
          <a:xfrm>
            <a:off x="5845175" y="5419725"/>
            <a:ext cx="147478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bonjour, salut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8B1D6665-DA16-6DAE-4776-168000DFE480}"/>
              </a:ext>
            </a:extLst>
          </p:cNvPr>
          <p:cNvSpPr txBox="1"/>
          <p:nvPr/>
        </p:nvSpPr>
        <p:spPr>
          <a:xfrm>
            <a:off x="5845175" y="5729288"/>
            <a:ext cx="93027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tu/vous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F78141E7-CE17-B578-8A95-A231D459C1A2}"/>
              </a:ext>
            </a:extLst>
          </p:cNvPr>
          <p:cNvSpPr txBox="1"/>
          <p:nvPr/>
        </p:nvSpPr>
        <p:spPr>
          <a:xfrm>
            <a:off x="5845175" y="6259513"/>
            <a:ext cx="170021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d’abord/ensuite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8782E09F-95D7-B33D-09C2-0ED7B3299667}"/>
              </a:ext>
            </a:extLst>
          </p:cNvPr>
          <p:cNvSpPr txBox="1"/>
          <p:nvPr/>
        </p:nvSpPr>
        <p:spPr>
          <a:xfrm>
            <a:off x="5845175" y="6086475"/>
            <a:ext cx="288607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donner infos sur nationalité</a:t>
            </a: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B1041260-6A39-992D-76B1-ACCDDBFF76EC}"/>
              </a:ext>
            </a:extLst>
          </p:cNvPr>
          <p:cNvSpPr/>
          <p:nvPr/>
        </p:nvSpPr>
        <p:spPr>
          <a:xfrm rot="313337">
            <a:off x="2503488" y="762000"/>
            <a:ext cx="3962400" cy="1600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grpSp>
        <p:nvGrpSpPr>
          <p:cNvPr id="138" name="Groupe 137">
            <a:extLst>
              <a:ext uri="{FF2B5EF4-FFF2-40B4-BE49-F238E27FC236}">
                <a16:creationId xmlns:a16="http://schemas.microsoft.com/office/drawing/2014/main" id="{6292F4C6-2597-B0C8-6952-5483A9E4FBB6}"/>
              </a:ext>
            </a:extLst>
          </p:cNvPr>
          <p:cNvGrpSpPr>
            <a:grpSpLocks/>
          </p:cNvGrpSpPr>
          <p:nvPr/>
        </p:nvGrpSpPr>
        <p:grpSpPr bwMode="auto">
          <a:xfrm>
            <a:off x="3106738" y="1066800"/>
            <a:ext cx="2743200" cy="990600"/>
            <a:chOff x="3106137" y="1066800"/>
            <a:chExt cx="2743200" cy="990600"/>
          </a:xfrm>
        </p:grpSpPr>
        <p:sp>
          <p:nvSpPr>
            <p:cNvPr id="35" name="Ellipse 34">
              <a:extLst>
                <a:ext uri="{FF2B5EF4-FFF2-40B4-BE49-F238E27FC236}">
                  <a16:creationId xmlns:a16="http://schemas.microsoft.com/office/drawing/2014/main" id="{3686B743-822E-2089-530F-721A5F5E672F}"/>
                </a:ext>
              </a:extLst>
            </p:cNvPr>
            <p:cNvSpPr/>
            <p:nvPr/>
          </p:nvSpPr>
          <p:spPr>
            <a:xfrm>
              <a:off x="3106137" y="1066800"/>
              <a:ext cx="2743200" cy="990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cxnSp>
          <p:nvCxnSpPr>
            <p:cNvPr id="37" name="Connecteur droit 36">
              <a:extLst>
                <a:ext uri="{FF2B5EF4-FFF2-40B4-BE49-F238E27FC236}">
                  <a16:creationId xmlns:a16="http://schemas.microsoft.com/office/drawing/2014/main" id="{8F7E2981-226B-585D-B601-4ECE5D6DDCDD}"/>
                </a:ext>
              </a:extLst>
            </p:cNvPr>
            <p:cNvCxnSpPr/>
            <p:nvPr/>
          </p:nvCxnSpPr>
          <p:spPr>
            <a:xfrm flipH="1">
              <a:off x="4031649" y="1104900"/>
              <a:ext cx="11113" cy="92710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necteur droit 39">
              <a:extLst>
                <a:ext uri="{FF2B5EF4-FFF2-40B4-BE49-F238E27FC236}">
                  <a16:creationId xmlns:a16="http://schemas.microsoft.com/office/drawing/2014/main" id="{E265114A-4706-61FD-A95B-803B7D26F6A8}"/>
                </a:ext>
              </a:extLst>
            </p:cNvPr>
            <p:cNvCxnSpPr/>
            <p:nvPr/>
          </p:nvCxnSpPr>
          <p:spPr>
            <a:xfrm>
              <a:off x="4952399" y="1104900"/>
              <a:ext cx="4763" cy="922338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necteur droit 40">
              <a:extLst>
                <a:ext uri="{FF2B5EF4-FFF2-40B4-BE49-F238E27FC236}">
                  <a16:creationId xmlns:a16="http://schemas.microsoft.com/office/drawing/2014/main" id="{5D5F211A-9A81-CD05-351D-71913D605374}"/>
                </a:ext>
              </a:extLst>
            </p:cNvPr>
            <p:cNvCxnSpPr/>
            <p:nvPr/>
          </p:nvCxnSpPr>
          <p:spPr>
            <a:xfrm>
              <a:off x="3199799" y="1371600"/>
              <a:ext cx="838200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necteur droit 42">
              <a:extLst>
                <a:ext uri="{FF2B5EF4-FFF2-40B4-BE49-F238E27FC236}">
                  <a16:creationId xmlns:a16="http://schemas.microsoft.com/office/drawing/2014/main" id="{4952A2FC-A9E5-8EB0-F1E2-236FDA7D80D4}"/>
                </a:ext>
              </a:extLst>
            </p:cNvPr>
            <p:cNvCxnSpPr/>
            <p:nvPr/>
          </p:nvCxnSpPr>
          <p:spPr>
            <a:xfrm>
              <a:off x="4042762" y="1176338"/>
              <a:ext cx="909637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cteur droit 43">
              <a:extLst>
                <a:ext uri="{FF2B5EF4-FFF2-40B4-BE49-F238E27FC236}">
                  <a16:creationId xmlns:a16="http://schemas.microsoft.com/office/drawing/2014/main" id="{1A6E833D-7C03-09EB-358B-00A632A62F0F}"/>
                </a:ext>
              </a:extLst>
            </p:cNvPr>
            <p:cNvCxnSpPr/>
            <p:nvPr/>
          </p:nvCxnSpPr>
          <p:spPr>
            <a:xfrm>
              <a:off x="3134712" y="1676400"/>
              <a:ext cx="903287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necteur droit 44">
              <a:extLst>
                <a:ext uri="{FF2B5EF4-FFF2-40B4-BE49-F238E27FC236}">
                  <a16:creationId xmlns:a16="http://schemas.microsoft.com/office/drawing/2014/main" id="{E3351810-9034-86AD-1A13-AD62FB9BC59C}"/>
                </a:ext>
              </a:extLst>
            </p:cNvPr>
            <p:cNvCxnSpPr/>
            <p:nvPr/>
          </p:nvCxnSpPr>
          <p:spPr>
            <a:xfrm>
              <a:off x="4037999" y="1431925"/>
              <a:ext cx="914400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45">
              <a:extLst>
                <a:ext uri="{FF2B5EF4-FFF2-40B4-BE49-F238E27FC236}">
                  <a16:creationId xmlns:a16="http://schemas.microsoft.com/office/drawing/2014/main" id="{31384098-54EE-313B-1C1D-6C70EFF99F62}"/>
                </a:ext>
              </a:extLst>
            </p:cNvPr>
            <p:cNvCxnSpPr/>
            <p:nvPr/>
          </p:nvCxnSpPr>
          <p:spPr>
            <a:xfrm>
              <a:off x="4037999" y="1560513"/>
              <a:ext cx="914400" cy="1587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cteur droit 46">
              <a:extLst>
                <a:ext uri="{FF2B5EF4-FFF2-40B4-BE49-F238E27FC236}">
                  <a16:creationId xmlns:a16="http://schemas.microsoft.com/office/drawing/2014/main" id="{88EA70D2-57EF-965C-96EE-76033D614AE3}"/>
                </a:ext>
              </a:extLst>
            </p:cNvPr>
            <p:cNvCxnSpPr/>
            <p:nvPr/>
          </p:nvCxnSpPr>
          <p:spPr>
            <a:xfrm>
              <a:off x="4030062" y="1687513"/>
              <a:ext cx="922337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necteur droit 47">
              <a:extLst>
                <a:ext uri="{FF2B5EF4-FFF2-40B4-BE49-F238E27FC236}">
                  <a16:creationId xmlns:a16="http://schemas.microsoft.com/office/drawing/2014/main" id="{58134D66-572C-6570-E540-A62F4C81876F}"/>
                </a:ext>
              </a:extLst>
            </p:cNvPr>
            <p:cNvCxnSpPr/>
            <p:nvPr/>
          </p:nvCxnSpPr>
          <p:spPr>
            <a:xfrm>
              <a:off x="4042762" y="1816100"/>
              <a:ext cx="909637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necteur droit 48">
              <a:extLst>
                <a:ext uri="{FF2B5EF4-FFF2-40B4-BE49-F238E27FC236}">
                  <a16:creationId xmlns:a16="http://schemas.microsoft.com/office/drawing/2014/main" id="{587E4497-2640-67DB-9E5B-FFFDBDF65169}"/>
                </a:ext>
              </a:extLst>
            </p:cNvPr>
            <p:cNvCxnSpPr/>
            <p:nvPr/>
          </p:nvCxnSpPr>
          <p:spPr>
            <a:xfrm>
              <a:off x="4030062" y="1943100"/>
              <a:ext cx="922337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necteur droit 49">
              <a:extLst>
                <a:ext uri="{FF2B5EF4-FFF2-40B4-BE49-F238E27FC236}">
                  <a16:creationId xmlns:a16="http://schemas.microsoft.com/office/drawing/2014/main" id="{3D48A2B1-183C-AEAA-166C-86C409F713CC}"/>
                </a:ext>
              </a:extLst>
            </p:cNvPr>
            <p:cNvCxnSpPr/>
            <p:nvPr/>
          </p:nvCxnSpPr>
          <p:spPr>
            <a:xfrm>
              <a:off x="4037999" y="1304925"/>
              <a:ext cx="914400" cy="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necteur droit 50">
              <a:extLst>
                <a:ext uri="{FF2B5EF4-FFF2-40B4-BE49-F238E27FC236}">
                  <a16:creationId xmlns:a16="http://schemas.microsoft.com/office/drawing/2014/main" id="{98FB598B-7998-6F86-953E-31419712C269}"/>
                </a:ext>
              </a:extLst>
            </p:cNvPr>
            <p:cNvCxnSpPr>
              <a:endCxn id="35" idx="6"/>
            </p:cNvCxnSpPr>
            <p:nvPr/>
          </p:nvCxnSpPr>
          <p:spPr>
            <a:xfrm>
              <a:off x="4973037" y="1560513"/>
              <a:ext cx="876300" cy="1587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necteur droit 51">
              <a:extLst>
                <a:ext uri="{FF2B5EF4-FFF2-40B4-BE49-F238E27FC236}">
                  <a16:creationId xmlns:a16="http://schemas.microsoft.com/office/drawing/2014/main" id="{8506731E-04BC-48FB-580C-77A30A06C679}"/>
                </a:ext>
              </a:extLst>
            </p:cNvPr>
            <p:cNvCxnSpPr/>
            <p:nvPr/>
          </p:nvCxnSpPr>
          <p:spPr>
            <a:xfrm flipV="1">
              <a:off x="5411187" y="1570038"/>
              <a:ext cx="0" cy="361950"/>
            </a:xfrm>
            <a:prstGeom prst="line">
              <a:avLst/>
            </a:prstGeom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4" name="Connecteur droit 143">
            <a:extLst>
              <a:ext uri="{FF2B5EF4-FFF2-40B4-BE49-F238E27FC236}">
                <a16:creationId xmlns:a16="http://schemas.microsoft.com/office/drawing/2014/main" id="{8FC9D467-331B-369F-5D7A-57B9EFDDBF71}"/>
              </a:ext>
            </a:extLst>
          </p:cNvPr>
          <p:cNvCxnSpPr/>
          <p:nvPr/>
        </p:nvCxnSpPr>
        <p:spPr>
          <a:xfrm flipH="1">
            <a:off x="1192213" y="1570038"/>
            <a:ext cx="1368425" cy="2159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necteur droit 144">
            <a:extLst>
              <a:ext uri="{FF2B5EF4-FFF2-40B4-BE49-F238E27FC236}">
                <a16:creationId xmlns:a16="http://schemas.microsoft.com/office/drawing/2014/main" id="{8C55EB97-7826-3E67-720F-5A8F7A0BB32D}"/>
              </a:ext>
            </a:extLst>
          </p:cNvPr>
          <p:cNvCxnSpPr>
            <a:stCxn id="35" idx="3"/>
          </p:cNvCxnSpPr>
          <p:nvPr/>
        </p:nvCxnSpPr>
        <p:spPr>
          <a:xfrm flipH="1">
            <a:off x="2619375" y="1912938"/>
            <a:ext cx="889000" cy="1816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Connecteur droit 146">
            <a:extLst>
              <a:ext uri="{FF2B5EF4-FFF2-40B4-BE49-F238E27FC236}">
                <a16:creationId xmlns:a16="http://schemas.microsoft.com/office/drawing/2014/main" id="{9F25E934-C144-AB0D-40D2-C520A0D65BCE}"/>
              </a:ext>
            </a:extLst>
          </p:cNvPr>
          <p:cNvCxnSpPr/>
          <p:nvPr/>
        </p:nvCxnSpPr>
        <p:spPr>
          <a:xfrm>
            <a:off x="3733800" y="1562100"/>
            <a:ext cx="228600" cy="1644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Connecteur droit 148">
            <a:extLst>
              <a:ext uri="{FF2B5EF4-FFF2-40B4-BE49-F238E27FC236}">
                <a16:creationId xmlns:a16="http://schemas.microsoft.com/office/drawing/2014/main" id="{9FC26149-8E6A-94A7-81A7-89C04EFF49D1}"/>
              </a:ext>
            </a:extLst>
          </p:cNvPr>
          <p:cNvCxnSpPr/>
          <p:nvPr/>
        </p:nvCxnSpPr>
        <p:spPr>
          <a:xfrm>
            <a:off x="4114800" y="1104900"/>
            <a:ext cx="369888" cy="2670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necteur droit 151">
            <a:extLst>
              <a:ext uri="{FF2B5EF4-FFF2-40B4-BE49-F238E27FC236}">
                <a16:creationId xmlns:a16="http://schemas.microsoft.com/office/drawing/2014/main" id="{4D4BBA0C-2BAB-4FB0-2CE2-EB7FE4784869}"/>
              </a:ext>
            </a:extLst>
          </p:cNvPr>
          <p:cNvCxnSpPr/>
          <p:nvPr/>
        </p:nvCxnSpPr>
        <p:spPr>
          <a:xfrm flipH="1">
            <a:off x="4926013" y="1700213"/>
            <a:ext cx="328612" cy="2481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necteur droit 154">
            <a:extLst>
              <a:ext uri="{FF2B5EF4-FFF2-40B4-BE49-F238E27FC236}">
                <a16:creationId xmlns:a16="http://schemas.microsoft.com/office/drawing/2014/main" id="{8F51F21A-3382-5A02-AD6B-25241927F9F8}"/>
              </a:ext>
            </a:extLst>
          </p:cNvPr>
          <p:cNvCxnSpPr/>
          <p:nvPr/>
        </p:nvCxnSpPr>
        <p:spPr>
          <a:xfrm>
            <a:off x="3810000" y="1304925"/>
            <a:ext cx="152400" cy="19018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Connecteur droit 157">
            <a:extLst>
              <a:ext uri="{FF2B5EF4-FFF2-40B4-BE49-F238E27FC236}">
                <a16:creationId xmlns:a16="http://schemas.microsoft.com/office/drawing/2014/main" id="{BD6AF0EA-C9BD-6D5E-ABBD-3B71E29CB041}"/>
              </a:ext>
            </a:extLst>
          </p:cNvPr>
          <p:cNvCxnSpPr/>
          <p:nvPr/>
        </p:nvCxnSpPr>
        <p:spPr>
          <a:xfrm>
            <a:off x="3733800" y="1816100"/>
            <a:ext cx="228600" cy="1390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cteur droit 160">
            <a:extLst>
              <a:ext uri="{FF2B5EF4-FFF2-40B4-BE49-F238E27FC236}">
                <a16:creationId xmlns:a16="http://schemas.microsoft.com/office/drawing/2014/main" id="{F44C8ABE-0ECD-298A-E160-777B45EE8D61}"/>
              </a:ext>
            </a:extLst>
          </p:cNvPr>
          <p:cNvCxnSpPr/>
          <p:nvPr/>
        </p:nvCxnSpPr>
        <p:spPr>
          <a:xfrm flipH="1">
            <a:off x="4926013" y="1676400"/>
            <a:ext cx="712787" cy="25050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cteur droit 162">
            <a:extLst>
              <a:ext uri="{FF2B5EF4-FFF2-40B4-BE49-F238E27FC236}">
                <a16:creationId xmlns:a16="http://schemas.microsoft.com/office/drawing/2014/main" id="{379DC8B3-2A27-327C-A909-F9C6FDF0D10E}"/>
              </a:ext>
            </a:extLst>
          </p:cNvPr>
          <p:cNvCxnSpPr/>
          <p:nvPr/>
        </p:nvCxnSpPr>
        <p:spPr>
          <a:xfrm flipH="1">
            <a:off x="4926013" y="1377950"/>
            <a:ext cx="227012" cy="2803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eur droit 165">
            <a:extLst>
              <a:ext uri="{FF2B5EF4-FFF2-40B4-BE49-F238E27FC236}">
                <a16:creationId xmlns:a16="http://schemas.microsoft.com/office/drawing/2014/main" id="{D7D925C2-3688-0AA3-15FE-5A36EDCCD0BE}"/>
              </a:ext>
            </a:extLst>
          </p:cNvPr>
          <p:cNvCxnSpPr/>
          <p:nvPr/>
        </p:nvCxnSpPr>
        <p:spPr>
          <a:xfrm flipH="1">
            <a:off x="4497388" y="1903413"/>
            <a:ext cx="217487" cy="18716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Connecteur droit 166">
            <a:extLst>
              <a:ext uri="{FF2B5EF4-FFF2-40B4-BE49-F238E27FC236}">
                <a16:creationId xmlns:a16="http://schemas.microsoft.com/office/drawing/2014/main" id="{436DA431-60E4-E9B7-A846-7010744DAB32}"/>
              </a:ext>
            </a:extLst>
          </p:cNvPr>
          <p:cNvCxnSpPr/>
          <p:nvPr/>
        </p:nvCxnSpPr>
        <p:spPr>
          <a:xfrm flipH="1">
            <a:off x="4497388" y="1755775"/>
            <a:ext cx="155575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necteur droit 167">
            <a:extLst>
              <a:ext uri="{FF2B5EF4-FFF2-40B4-BE49-F238E27FC236}">
                <a16:creationId xmlns:a16="http://schemas.microsoft.com/office/drawing/2014/main" id="{4EC2B329-BACB-A0E2-2683-F27DA6CC114E}"/>
              </a:ext>
            </a:extLst>
          </p:cNvPr>
          <p:cNvCxnSpPr/>
          <p:nvPr/>
        </p:nvCxnSpPr>
        <p:spPr>
          <a:xfrm flipH="1">
            <a:off x="4491038" y="1636713"/>
            <a:ext cx="85725" cy="2119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necteur droit 168">
            <a:extLst>
              <a:ext uri="{FF2B5EF4-FFF2-40B4-BE49-F238E27FC236}">
                <a16:creationId xmlns:a16="http://schemas.microsoft.com/office/drawing/2014/main" id="{526B4E67-669C-4711-B873-A7A5557A3FC6}"/>
              </a:ext>
            </a:extLst>
          </p:cNvPr>
          <p:cNvCxnSpPr/>
          <p:nvPr/>
        </p:nvCxnSpPr>
        <p:spPr>
          <a:xfrm>
            <a:off x="4495800" y="1514475"/>
            <a:ext cx="1588" cy="22336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cteur droit 169">
            <a:extLst>
              <a:ext uri="{FF2B5EF4-FFF2-40B4-BE49-F238E27FC236}">
                <a16:creationId xmlns:a16="http://schemas.microsoft.com/office/drawing/2014/main" id="{E35C67A7-5AA9-A96A-018E-BA8CD5AB40FA}"/>
              </a:ext>
            </a:extLst>
          </p:cNvPr>
          <p:cNvCxnSpPr/>
          <p:nvPr/>
        </p:nvCxnSpPr>
        <p:spPr>
          <a:xfrm>
            <a:off x="4387850" y="1371600"/>
            <a:ext cx="109538" cy="2403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necteur droit 170">
            <a:extLst>
              <a:ext uri="{FF2B5EF4-FFF2-40B4-BE49-F238E27FC236}">
                <a16:creationId xmlns:a16="http://schemas.microsoft.com/office/drawing/2014/main" id="{D5A9D1E6-19E5-762C-0CB7-9F310F9AD54E}"/>
              </a:ext>
            </a:extLst>
          </p:cNvPr>
          <p:cNvCxnSpPr/>
          <p:nvPr/>
        </p:nvCxnSpPr>
        <p:spPr>
          <a:xfrm>
            <a:off x="4284663" y="1254125"/>
            <a:ext cx="206375" cy="2520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Connecteur droit 183">
            <a:extLst>
              <a:ext uri="{FF2B5EF4-FFF2-40B4-BE49-F238E27FC236}">
                <a16:creationId xmlns:a16="http://schemas.microsoft.com/office/drawing/2014/main" id="{67EEA56B-68C1-C339-1CFD-772D249C7DF4}"/>
              </a:ext>
            </a:extLst>
          </p:cNvPr>
          <p:cNvCxnSpPr/>
          <p:nvPr/>
        </p:nvCxnSpPr>
        <p:spPr>
          <a:xfrm flipH="1">
            <a:off x="4497388" y="1997075"/>
            <a:ext cx="303212" cy="177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Connecteur droit 192">
            <a:extLst>
              <a:ext uri="{FF2B5EF4-FFF2-40B4-BE49-F238E27FC236}">
                <a16:creationId xmlns:a16="http://schemas.microsoft.com/office/drawing/2014/main" id="{8349F7EA-C5A1-68A4-FA03-E45D415246A1}"/>
              </a:ext>
            </a:extLst>
          </p:cNvPr>
          <p:cNvCxnSpPr/>
          <p:nvPr/>
        </p:nvCxnSpPr>
        <p:spPr>
          <a:xfrm>
            <a:off x="1677988" y="3068638"/>
            <a:ext cx="0" cy="38052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Connecteur droit 193">
            <a:extLst>
              <a:ext uri="{FF2B5EF4-FFF2-40B4-BE49-F238E27FC236}">
                <a16:creationId xmlns:a16="http://schemas.microsoft.com/office/drawing/2014/main" id="{F8C61CF0-7FF7-68FD-7FCA-31DE3D5008E6}"/>
              </a:ext>
            </a:extLst>
          </p:cNvPr>
          <p:cNvCxnSpPr/>
          <p:nvPr/>
        </p:nvCxnSpPr>
        <p:spPr>
          <a:xfrm>
            <a:off x="3654425" y="3068638"/>
            <a:ext cx="15875" cy="378936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Connecteur droit 194">
            <a:extLst>
              <a:ext uri="{FF2B5EF4-FFF2-40B4-BE49-F238E27FC236}">
                <a16:creationId xmlns:a16="http://schemas.microsoft.com/office/drawing/2014/main" id="{7D677E43-330F-4BF5-EBEA-BF10F16729E2}"/>
              </a:ext>
            </a:extLst>
          </p:cNvPr>
          <p:cNvCxnSpPr/>
          <p:nvPr/>
        </p:nvCxnSpPr>
        <p:spPr>
          <a:xfrm>
            <a:off x="5826125" y="3068638"/>
            <a:ext cx="0" cy="38052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Connecteur droit 200">
            <a:extLst>
              <a:ext uri="{FF2B5EF4-FFF2-40B4-BE49-F238E27FC236}">
                <a16:creationId xmlns:a16="http://schemas.microsoft.com/office/drawing/2014/main" id="{A7912568-B22F-5B7A-6AA7-4FED9CEA369F}"/>
              </a:ext>
            </a:extLst>
          </p:cNvPr>
          <p:cNvCxnSpPr/>
          <p:nvPr/>
        </p:nvCxnSpPr>
        <p:spPr>
          <a:xfrm>
            <a:off x="0" y="3068638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Connecteur droit 203">
            <a:extLst>
              <a:ext uri="{FF2B5EF4-FFF2-40B4-BE49-F238E27FC236}">
                <a16:creationId xmlns:a16="http://schemas.microsoft.com/office/drawing/2014/main" id="{7EDBF4AA-F8F9-5C76-003B-B6E2CD3B83F8}"/>
              </a:ext>
            </a:extLst>
          </p:cNvPr>
          <p:cNvCxnSpPr/>
          <p:nvPr/>
        </p:nvCxnSpPr>
        <p:spPr>
          <a:xfrm>
            <a:off x="0" y="4876800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74" name="Titre 1">
            <a:extLst>
              <a:ext uri="{FF2B5EF4-FFF2-40B4-BE49-F238E27FC236}">
                <a16:creationId xmlns:a16="http://schemas.microsoft.com/office/drawing/2014/main" id="{FA5FC3F1-2004-6109-D472-A27DDAC0E70B}"/>
              </a:ext>
            </a:extLst>
          </p:cNvPr>
          <p:cNvSpPr txBox="1">
            <a:spLocks/>
          </p:cNvSpPr>
          <p:nvPr/>
        </p:nvSpPr>
        <p:spPr bwMode="auto">
          <a:xfrm>
            <a:off x="428625" y="0"/>
            <a:ext cx="822960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sz="4400">
                <a:solidFill>
                  <a:schemeClr val="accent1"/>
                </a:solidFill>
                <a:ea typeface="MS Mincho" panose="02020609040205080304" pitchFamily="49" charset="-128"/>
                <a:cs typeface="MS Mincho" panose="02020609040205080304" pitchFamily="49" charset="-128"/>
              </a:rPr>
              <a:t>Didactique</a:t>
            </a:r>
          </a:p>
        </p:txBody>
      </p:sp>
      <p:sp>
        <p:nvSpPr>
          <p:cNvPr id="207" name="ZoneTexte 206">
            <a:extLst>
              <a:ext uri="{FF2B5EF4-FFF2-40B4-BE49-F238E27FC236}">
                <a16:creationId xmlns:a16="http://schemas.microsoft.com/office/drawing/2014/main" id="{0CEA6925-1EF8-29CC-5BE9-32A6A2B7BF0A}"/>
              </a:ext>
            </a:extLst>
          </p:cNvPr>
          <p:cNvSpPr txBox="1"/>
          <p:nvPr/>
        </p:nvSpPr>
        <p:spPr>
          <a:xfrm>
            <a:off x="76200" y="3667125"/>
            <a:ext cx="15240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COMPÉTENCE GÉNÉRALE</a:t>
            </a:r>
          </a:p>
        </p:txBody>
      </p:sp>
      <p:sp>
        <p:nvSpPr>
          <p:cNvPr id="208" name="ZoneTexte 207">
            <a:extLst>
              <a:ext uri="{FF2B5EF4-FFF2-40B4-BE49-F238E27FC236}">
                <a16:creationId xmlns:a16="http://schemas.microsoft.com/office/drawing/2014/main" id="{C152577C-46AF-FC97-F1D0-1E0834873694}"/>
              </a:ext>
            </a:extLst>
          </p:cNvPr>
          <p:cNvSpPr txBox="1"/>
          <p:nvPr/>
        </p:nvSpPr>
        <p:spPr>
          <a:xfrm>
            <a:off x="1684338" y="3667125"/>
            <a:ext cx="1970087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COMPÉTENCE COMMUNICATIVE</a:t>
            </a:r>
          </a:p>
        </p:txBody>
      </p:sp>
      <p:sp>
        <p:nvSpPr>
          <p:cNvPr id="209" name="ZoneTexte 208">
            <a:extLst>
              <a:ext uri="{FF2B5EF4-FFF2-40B4-BE49-F238E27FC236}">
                <a16:creationId xmlns:a16="http://schemas.microsoft.com/office/drawing/2014/main" id="{131D86E0-AA02-3E0F-070D-D946E5CCCF37}"/>
              </a:ext>
            </a:extLst>
          </p:cNvPr>
          <p:cNvSpPr txBox="1"/>
          <p:nvPr/>
        </p:nvSpPr>
        <p:spPr>
          <a:xfrm>
            <a:off x="3665538" y="3252788"/>
            <a:ext cx="15303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LINGUISTIQUE</a:t>
            </a:r>
          </a:p>
        </p:txBody>
      </p:sp>
      <p:sp>
        <p:nvSpPr>
          <p:cNvPr id="210" name="ZoneTexte 209">
            <a:extLst>
              <a:ext uri="{FF2B5EF4-FFF2-40B4-BE49-F238E27FC236}">
                <a16:creationId xmlns:a16="http://schemas.microsoft.com/office/drawing/2014/main" id="{B46F8F53-BBA9-D351-F43D-F89433F2CBBB}"/>
              </a:ext>
            </a:extLst>
          </p:cNvPr>
          <p:cNvSpPr txBox="1"/>
          <p:nvPr/>
        </p:nvSpPr>
        <p:spPr>
          <a:xfrm>
            <a:off x="3665538" y="3756025"/>
            <a:ext cx="212090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SOCIOLINGUISTIQUE</a:t>
            </a:r>
          </a:p>
        </p:txBody>
      </p:sp>
      <p:sp>
        <p:nvSpPr>
          <p:cNvPr id="211" name="ZoneTexte 210">
            <a:extLst>
              <a:ext uri="{FF2B5EF4-FFF2-40B4-BE49-F238E27FC236}">
                <a16:creationId xmlns:a16="http://schemas.microsoft.com/office/drawing/2014/main" id="{53517CC9-9C51-0C3F-4093-ADBB6F17779E}"/>
              </a:ext>
            </a:extLst>
          </p:cNvPr>
          <p:cNvSpPr txBox="1"/>
          <p:nvPr/>
        </p:nvSpPr>
        <p:spPr>
          <a:xfrm>
            <a:off x="3665538" y="4181475"/>
            <a:ext cx="160337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PRAGMATIQUE</a:t>
            </a:r>
          </a:p>
        </p:txBody>
      </p:sp>
      <p:sp>
        <p:nvSpPr>
          <p:cNvPr id="212" name="ZoneTexte 211">
            <a:extLst>
              <a:ext uri="{FF2B5EF4-FFF2-40B4-BE49-F238E27FC236}">
                <a16:creationId xmlns:a16="http://schemas.microsoft.com/office/drawing/2014/main" id="{911138A7-EB70-34D4-AFEE-E63A7F5E4F35}"/>
              </a:ext>
            </a:extLst>
          </p:cNvPr>
          <p:cNvSpPr txBox="1"/>
          <p:nvPr/>
        </p:nvSpPr>
        <p:spPr>
          <a:xfrm>
            <a:off x="5845175" y="3068638"/>
            <a:ext cx="282257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ORTHOGRAPHE/ORTHOÉPIE</a:t>
            </a:r>
          </a:p>
        </p:txBody>
      </p:sp>
      <p:sp>
        <p:nvSpPr>
          <p:cNvPr id="213" name="ZoneTexte 212">
            <a:extLst>
              <a:ext uri="{FF2B5EF4-FFF2-40B4-BE49-F238E27FC236}">
                <a16:creationId xmlns:a16="http://schemas.microsoft.com/office/drawing/2014/main" id="{0B628085-0E08-5567-4CAB-DEC812261B2C}"/>
              </a:ext>
            </a:extLst>
          </p:cNvPr>
          <p:cNvSpPr txBox="1"/>
          <p:nvPr/>
        </p:nvSpPr>
        <p:spPr>
          <a:xfrm>
            <a:off x="5845175" y="3252788"/>
            <a:ext cx="197008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MORPHO-SYNTAXE</a:t>
            </a:r>
          </a:p>
        </p:txBody>
      </p:sp>
      <p:sp>
        <p:nvSpPr>
          <p:cNvPr id="214" name="ZoneTexte 213">
            <a:extLst>
              <a:ext uri="{FF2B5EF4-FFF2-40B4-BE49-F238E27FC236}">
                <a16:creationId xmlns:a16="http://schemas.microsoft.com/office/drawing/2014/main" id="{F9C7147D-7659-CDC2-B734-4CB4232AFB2E}"/>
              </a:ext>
            </a:extLst>
          </p:cNvPr>
          <p:cNvSpPr txBox="1"/>
          <p:nvPr/>
        </p:nvSpPr>
        <p:spPr>
          <a:xfrm>
            <a:off x="5845175" y="3438525"/>
            <a:ext cx="220027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LEXICO-SÉMANTIQUE</a:t>
            </a:r>
          </a:p>
        </p:txBody>
      </p:sp>
      <p:sp>
        <p:nvSpPr>
          <p:cNvPr id="215" name="ZoneTexte 214">
            <a:extLst>
              <a:ext uri="{FF2B5EF4-FFF2-40B4-BE49-F238E27FC236}">
                <a16:creationId xmlns:a16="http://schemas.microsoft.com/office/drawing/2014/main" id="{927E3008-ADB6-F299-1D4B-6EB91ACF4AEA}"/>
              </a:ext>
            </a:extLst>
          </p:cNvPr>
          <p:cNvSpPr txBox="1"/>
          <p:nvPr/>
        </p:nvSpPr>
        <p:spPr>
          <a:xfrm>
            <a:off x="5845175" y="3748088"/>
            <a:ext cx="11255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SPEAKING</a:t>
            </a:r>
          </a:p>
        </p:txBody>
      </p:sp>
      <p:sp>
        <p:nvSpPr>
          <p:cNvPr id="216" name="ZoneTexte 215">
            <a:extLst>
              <a:ext uri="{FF2B5EF4-FFF2-40B4-BE49-F238E27FC236}">
                <a16:creationId xmlns:a16="http://schemas.microsoft.com/office/drawing/2014/main" id="{39AA8849-6048-CF5E-E821-2E62CD246F6D}"/>
              </a:ext>
            </a:extLst>
          </p:cNvPr>
          <p:cNvSpPr txBox="1"/>
          <p:nvPr/>
        </p:nvSpPr>
        <p:spPr>
          <a:xfrm>
            <a:off x="5845175" y="4278313"/>
            <a:ext cx="240030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COHÉRENCE-COHÉSION</a:t>
            </a:r>
          </a:p>
        </p:txBody>
      </p:sp>
      <p:sp>
        <p:nvSpPr>
          <p:cNvPr id="217" name="ZoneTexte 216">
            <a:extLst>
              <a:ext uri="{FF2B5EF4-FFF2-40B4-BE49-F238E27FC236}">
                <a16:creationId xmlns:a16="http://schemas.microsoft.com/office/drawing/2014/main" id="{9EDD9735-63B9-0305-1C2D-CB3A4E18AD62}"/>
              </a:ext>
            </a:extLst>
          </p:cNvPr>
          <p:cNvSpPr txBox="1"/>
          <p:nvPr/>
        </p:nvSpPr>
        <p:spPr>
          <a:xfrm>
            <a:off x="5845175" y="4105275"/>
            <a:ext cx="12922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FONCTIONS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CA2C6ACB-D385-EDAC-687A-22C83910ADC1}"/>
              </a:ext>
            </a:extLst>
          </p:cNvPr>
          <p:cNvSpPr txBox="1"/>
          <p:nvPr/>
        </p:nvSpPr>
        <p:spPr>
          <a:xfrm>
            <a:off x="7497763" y="6497638"/>
            <a:ext cx="163353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Hymes</a:t>
            </a: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 (1967)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" grpId="0" animBg="1"/>
      <p:bldP spid="23" grpId="0"/>
      <p:bldP spid="24" grpId="0"/>
      <p:bldP spid="28" grpId="0"/>
      <p:bldP spid="29" grpId="0"/>
      <p:bldP spid="30" grpId="0"/>
      <p:bldP spid="31" grpId="0"/>
      <p:bldP spid="32" grpId="0"/>
      <p:bldP spid="33" grpId="0"/>
      <p:bldP spid="34" grpId="0" animBg="1"/>
      <p:bldP spid="207" grpId="0"/>
      <p:bldP spid="208" grpId="0"/>
      <p:bldP spid="209" grpId="0"/>
      <p:bldP spid="210" grpId="0"/>
      <p:bldP spid="211" grpId="0"/>
      <p:bldP spid="212" grpId="0"/>
      <p:bldP spid="213" grpId="0"/>
      <p:bldP spid="214" grpId="0"/>
      <p:bldP spid="215" grpId="0"/>
      <p:bldP spid="216" grpId="0"/>
      <p:bldP spid="2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1396</TotalTime>
  <Words>1484</Words>
  <Application>Microsoft Office PowerPoint</Application>
  <PresentationFormat>Affichage à l'écran (4:3)</PresentationFormat>
  <Paragraphs>318</Paragraphs>
  <Slides>31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31</vt:i4>
      </vt:variant>
    </vt:vector>
  </HeadingPairs>
  <TitlesOfParts>
    <vt:vector size="36" baseType="lpstr">
      <vt:lpstr>Arial</vt:lpstr>
      <vt:lpstr>Wingdings</vt:lpstr>
      <vt:lpstr>MS Mincho</vt:lpstr>
      <vt:lpstr>Calibri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Point de convergence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 Delhaye</cp:lastModifiedBy>
  <cp:revision>90</cp:revision>
  <dcterms:created xsi:type="dcterms:W3CDTF">2006-08-16T00:00:00Z</dcterms:created>
  <dcterms:modified xsi:type="dcterms:W3CDTF">2026-03-15T20:19:13Z</dcterms:modified>
</cp:coreProperties>
</file>